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73" r:id="rId4"/>
    <p:sldId id="277" r:id="rId5"/>
    <p:sldId id="292" r:id="rId6"/>
    <p:sldId id="269" r:id="rId7"/>
    <p:sldId id="259" r:id="rId8"/>
    <p:sldId id="271" r:id="rId9"/>
    <p:sldId id="267" r:id="rId10"/>
    <p:sldId id="291" r:id="rId11"/>
    <p:sldId id="281" r:id="rId12"/>
    <p:sldId id="279" r:id="rId13"/>
    <p:sldId id="268" r:id="rId14"/>
    <p:sldId id="282" r:id="rId15"/>
    <p:sldId id="283" r:id="rId16"/>
    <p:sldId id="274" r:id="rId17"/>
    <p:sldId id="261" r:id="rId18"/>
    <p:sldId id="263" r:id="rId19"/>
    <p:sldId id="264" r:id="rId20"/>
    <p:sldId id="287" r:id="rId21"/>
    <p:sldId id="265" r:id="rId22"/>
    <p:sldId id="266" r:id="rId23"/>
    <p:sldId id="285" r:id="rId24"/>
    <p:sldId id="293" r:id="rId25"/>
    <p:sldId id="275" r:id="rId26"/>
    <p:sldId id="294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44000" cy="90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21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Avoid Plagiarism – Tips and Tri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5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avoid Plagiarism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Citation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Paraphrase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Summarize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10572" r="3564" b="3714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0598" y="3244334"/>
            <a:ext cx="2042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Taken from Internet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3596" y="3048000"/>
            <a:ext cx="2042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Taken from Internet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477000"/>
            <a:ext cx="20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Taken from Internet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How to Avoid Direct Plagiarism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cknowledge </a:t>
            </a:r>
            <a:r>
              <a:rPr lang="en-US" dirty="0"/>
              <a:t>that your ideas and/or words came from a source </a:t>
            </a:r>
            <a:endParaRPr lang="en-US" dirty="0" smtClean="0"/>
          </a:p>
          <a:p>
            <a:pPr algn="just"/>
            <a:r>
              <a:rPr lang="en-US" b="1" dirty="0"/>
              <a:t>A</a:t>
            </a:r>
            <a:r>
              <a:rPr lang="en-US" b="1" dirty="0" smtClean="0"/>
              <a:t>nd</a:t>
            </a:r>
            <a:r>
              <a:rPr lang="en-US" dirty="0"/>
              <a:t> either enclose the words taken directly from the source in quotation marks </a:t>
            </a:r>
            <a:endParaRPr lang="en-US" dirty="0" smtClean="0"/>
          </a:p>
          <a:p>
            <a:pPr algn="just"/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/>
              <a:t>paraphrase the material into your own words. (Note: Paraphrasing is expressing the information from a source with your own words without changing the meaning of the original </a:t>
            </a:r>
            <a:r>
              <a:rPr lang="en-US" dirty="0" smtClean="0"/>
              <a:t>source)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0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Seven steps for successful paraphrasing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Read the original a few times</a:t>
            </a:r>
          </a:p>
          <a:p>
            <a:pPr algn="just"/>
            <a:r>
              <a:rPr lang="en-US" dirty="0" smtClean="0"/>
              <a:t>Put the original passage aside – don’t look at it</a:t>
            </a:r>
          </a:p>
          <a:p>
            <a:pPr algn="just"/>
            <a:r>
              <a:rPr lang="en-US" dirty="0" smtClean="0"/>
              <a:t>Take some notes on the main ideas from memory</a:t>
            </a:r>
          </a:p>
          <a:p>
            <a:pPr algn="just"/>
            <a:r>
              <a:rPr lang="en-US" dirty="0" smtClean="0"/>
              <a:t>Write your paraphrase – try rearranging ideas in a different order</a:t>
            </a:r>
          </a:p>
          <a:p>
            <a:pPr algn="just"/>
            <a:r>
              <a:rPr lang="en-US" dirty="0" smtClean="0"/>
              <a:t>Check your paraphrase with the 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i="1" dirty="0" smtClean="0">
                <a:solidFill>
                  <a:srgbClr val="FFFF00"/>
                </a:solidFill>
              </a:rPr>
              <a:t>Contd..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If there are any phrases that are identical to phrases from the original, either rephrase  or put quotation marks around them</a:t>
            </a:r>
          </a:p>
          <a:p>
            <a:pPr algn="just"/>
            <a:r>
              <a:rPr lang="en-US" dirty="0" smtClean="0"/>
              <a:t>Cite your source according to the citation style you are required to 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2161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 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28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Pitfalls of Direct Plagiarism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The deliberate plagiarism of someone else's work is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Unethical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Academically dishonest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and </a:t>
            </a:r>
            <a:r>
              <a:rPr lang="en-US" dirty="0"/>
              <a:t>grounds for disciplinary actions, including expulsion</a:t>
            </a:r>
          </a:p>
        </p:txBody>
      </p:sp>
    </p:spTree>
    <p:extLst>
      <p:ext uri="{BB962C8B-B14F-4D97-AF65-F5344CB8AC3E}">
        <p14:creationId xmlns:p14="http://schemas.microsoft.com/office/powerpoint/2010/main" val="160395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1677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0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Student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Writer 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  <a:p>
                      <a:pPr fontAlgn="t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fontAlgn="t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Long ago, when there was no written history, 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these islands were the home of millions of happy birds; the resort of a hundred times more millions of fishes, sea lions, and other creatures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Here lived innumerable creatures predestined from the creation of the world to lay up a store of wealth for the British farmer, and a store of quite another sort for an immaculate Republican government.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Source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  <a:p>
                      <a:pPr fontAlgn="t"/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fontAlgn="t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"In ages which have no record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these islands were the home of millions of happy birds, the resort of a hundred times more millions of fishes, of sea lions, and other creatures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whose names are not so common; the marine residence, in fact, of innumerable creatures predestined from the creation of the world to lay up a store of wealth for the British farmer, and a store of quite another sort for an immaculate Republican government."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00800" y="6324600"/>
            <a:ext cx="20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Taken from internet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89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rgbClr val="FFFF00"/>
                </a:solidFill>
              </a:rPr>
              <a:t>Contd..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3390846"/>
          </a:xfrm>
        </p:spPr>
        <p:txBody>
          <a:bodyPr/>
          <a:lstStyle/>
          <a:p>
            <a:pPr algn="just"/>
            <a:r>
              <a:rPr lang="en-US" dirty="0"/>
              <a:t>Writer A has included a word-for-word passage from </a:t>
            </a:r>
            <a:r>
              <a:rPr lang="en-US" dirty="0" smtClean="0"/>
              <a:t>another</a:t>
            </a:r>
            <a:r>
              <a:rPr lang="en-US" dirty="0" smtClean="0"/>
              <a:t> </a:t>
            </a:r>
            <a:r>
              <a:rPr lang="en-US" dirty="0"/>
              <a:t>source without any indication that it is a direct quotation.</a:t>
            </a:r>
          </a:p>
        </p:txBody>
      </p:sp>
    </p:spTree>
    <p:extLst>
      <p:ext uri="{BB962C8B-B14F-4D97-AF65-F5344CB8AC3E}">
        <p14:creationId xmlns:p14="http://schemas.microsoft.com/office/powerpoint/2010/main" val="182304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C000"/>
                </a:solidFill>
                <a:latin typeface="Comic Sans MS" pitchFamily="66" charset="0"/>
              </a:rPr>
              <a:t>DIRECT PLAGIARISM</a:t>
            </a:r>
            <a:endParaRPr lang="en-US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Dr. </a:t>
            </a:r>
            <a:r>
              <a:rPr lang="en-US" dirty="0" err="1" smtClean="0">
                <a:solidFill>
                  <a:srgbClr val="FFFF00"/>
                </a:solidFill>
                <a:latin typeface="Baskerville Old Face" pitchFamily="18" charset="0"/>
              </a:rPr>
              <a:t>Ghazala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 Butt</a:t>
            </a:r>
          </a:p>
          <a:p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>Assistant Professor Dermatology</a:t>
            </a:r>
            <a:endParaRPr lang="en-US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78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Integrity Quotes For College Students. Quotes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5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195458"/>
              </p:ext>
            </p:extLst>
          </p:nvPr>
        </p:nvGraphicFramePr>
        <p:xfrm>
          <a:off x="0" y="0"/>
          <a:ext cx="9144000" cy="6781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781800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Student Writer A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fontAlgn="t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fontAlgn="t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Long ago, when there was no written history, these islands were the home of millions of happy birds; the resort of a hundred times more millions of fishes, sea lions, and other creatures. Here lived 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innumerable creatures predestined from the creation of the world to lay up a store of wealth for the British farmer, and a store of quite another sort for an immaculate Republican government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Source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fontAlgn="t"/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"In ages which have no record these islands were the home of millions of happy birds, the resort of a hundred times more millions of fishes, of sea lions, and other creatures whose names are not so common; the marine residence, in fact,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of innumerable creatures predestined from the creation of the world to lay up a store of wealth for the British farmer, and a store of quite another sort for an immaculate Republican government."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34200" y="6357289"/>
            <a:ext cx="20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Taken from internet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33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dirty="0" smtClean="0">
                <a:solidFill>
                  <a:srgbClr val="FFFF00"/>
                </a:solidFill>
              </a:rPr>
              <a:t>Contd..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505200"/>
          </a:xfrm>
        </p:spPr>
        <p:txBody>
          <a:bodyPr/>
          <a:lstStyle/>
          <a:p>
            <a:pPr algn="just"/>
            <a:r>
              <a:rPr lang="en-US" dirty="0"/>
              <a:t>Writer A has included a verbatim passage from </a:t>
            </a:r>
            <a:r>
              <a:rPr lang="en-US" dirty="0" smtClean="0"/>
              <a:t>another</a:t>
            </a:r>
            <a:r>
              <a:rPr lang="en-US" dirty="0" smtClean="0"/>
              <a:t> </a:t>
            </a:r>
            <a:r>
              <a:rPr lang="en-US" dirty="0"/>
              <a:t>source and has failed to indicate it's a direct quotation.</a:t>
            </a:r>
          </a:p>
        </p:txBody>
      </p:sp>
    </p:spTree>
    <p:extLst>
      <p:ext uri="{BB962C8B-B14F-4D97-AF65-F5344CB8AC3E}">
        <p14:creationId xmlns:p14="http://schemas.microsoft.com/office/powerpoint/2010/main" val="272777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Plagiarism creates an environment of</a:t>
            </a:r>
          </a:p>
          <a:p>
            <a:endParaRPr lang="en-US" dirty="0"/>
          </a:p>
          <a:p>
            <a:r>
              <a:rPr lang="en-US" dirty="0" smtClean="0"/>
              <a:t>Miscommunication</a:t>
            </a:r>
          </a:p>
          <a:p>
            <a:r>
              <a:rPr lang="en-US" dirty="0" err="1" smtClean="0"/>
              <a:t>Betrayel</a:t>
            </a:r>
            <a:endParaRPr lang="en-US" dirty="0" smtClean="0"/>
          </a:p>
          <a:p>
            <a:r>
              <a:rPr lang="en-US" dirty="0" smtClean="0"/>
              <a:t>Distrust</a:t>
            </a:r>
          </a:p>
          <a:p>
            <a:r>
              <a:rPr lang="en-US" dirty="0" smtClean="0"/>
              <a:t>Lack of integrity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7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to detect a Plagiarized 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en-US" sz="4000" dirty="0" smtClean="0">
                <a:solidFill>
                  <a:srgbClr val="FFFF00"/>
                </a:solidFill>
              </a:rPr>
              <a:t>Clues</a:t>
            </a:r>
          </a:p>
          <a:p>
            <a:r>
              <a:rPr lang="en-US" dirty="0" smtClean="0"/>
              <a:t>Mixing styles of citation</a:t>
            </a:r>
          </a:p>
          <a:p>
            <a:r>
              <a:rPr lang="en-US" dirty="0" smtClean="0"/>
              <a:t>Very few </a:t>
            </a:r>
            <a:r>
              <a:rPr lang="en-US" dirty="0" err="1" smtClean="0"/>
              <a:t>citations,quotations</a:t>
            </a:r>
            <a:endParaRPr lang="en-US" dirty="0" smtClean="0"/>
          </a:p>
          <a:p>
            <a:r>
              <a:rPr lang="en-US" dirty="0" smtClean="0"/>
              <a:t>Dead end references “See Table 4”</a:t>
            </a:r>
          </a:p>
          <a:p>
            <a:r>
              <a:rPr lang="en-US" dirty="0" smtClean="0"/>
              <a:t>Mixed </a:t>
            </a:r>
            <a:r>
              <a:rPr lang="en-US" dirty="0" err="1" smtClean="0"/>
              <a:t>styles:Margins,subheadings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Off the topic in an odd way</a:t>
            </a:r>
          </a:p>
          <a:p>
            <a:r>
              <a:rPr lang="en-US" dirty="0" smtClean="0"/>
              <a:t>Dated info</a:t>
            </a:r>
          </a:p>
          <a:p>
            <a:r>
              <a:rPr lang="en-US" dirty="0" smtClean="0"/>
              <a:t>Dead URLs in citations</a:t>
            </a:r>
          </a:p>
          <a:p>
            <a:r>
              <a:rPr lang="en-US" dirty="0" smtClean="0"/>
              <a:t>Funny styles: too technical or old-fashioned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2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6006" y="6132051"/>
            <a:ext cx="20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Taken from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4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BE ORIGINAL 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&amp;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DON’T PLAGIARIZE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68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" y="0"/>
            <a:ext cx="91468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5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6236732"/>
            <a:ext cx="20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Taken from Internet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3168" y="6421398"/>
            <a:ext cx="20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Taken from internet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4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Learning outcomes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the end </a:t>
            </a:r>
            <a:r>
              <a:rPr lang="en-US" dirty="0" smtClean="0"/>
              <a:t>of this lecture </a:t>
            </a:r>
            <a:r>
              <a:rPr lang="en-US" dirty="0" smtClean="0"/>
              <a:t>colleagues </a:t>
            </a:r>
            <a:r>
              <a:rPr lang="en-US" dirty="0" smtClean="0"/>
              <a:t>will be able to:</a:t>
            </a:r>
          </a:p>
          <a:p>
            <a:r>
              <a:rPr lang="en-US" dirty="0" smtClean="0"/>
              <a:t>Describe direct plagiarism</a:t>
            </a:r>
          </a:p>
          <a:p>
            <a:r>
              <a:rPr lang="en-US" dirty="0" smtClean="0"/>
              <a:t>Enumerate disadvantages of direct plagiarism</a:t>
            </a:r>
          </a:p>
          <a:p>
            <a:r>
              <a:rPr lang="en-US" dirty="0" smtClean="0"/>
              <a:t>Know different examples of direct plagiarism</a:t>
            </a:r>
          </a:p>
          <a:p>
            <a:r>
              <a:rPr lang="en-US" dirty="0" smtClean="0"/>
              <a:t>Describe how to avoid direct </a:t>
            </a:r>
            <a:r>
              <a:rPr lang="en-US" dirty="0" smtClean="0"/>
              <a:t>plagiarism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6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Clues for Reviewer/editor to suspect  plagiarism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701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"/>
          <a:stretch/>
        </p:blipFill>
        <p:spPr bwMode="auto">
          <a:xfrm>
            <a:off x="4772" y="-3582"/>
            <a:ext cx="9139227" cy="632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6488668"/>
            <a:ext cx="2042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Taken from Internet</a:t>
            </a:r>
          </a:p>
        </p:txBody>
      </p:sp>
    </p:spTree>
    <p:extLst>
      <p:ext uri="{BB962C8B-B14F-4D97-AF65-F5344CB8AC3E}">
        <p14:creationId xmlns:p14="http://schemas.microsoft.com/office/powerpoint/2010/main" val="177460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Direct Plagiarism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ord-for-word </a:t>
            </a:r>
            <a:r>
              <a:rPr lang="en-US" dirty="0"/>
              <a:t>transcription of a section of someone else’s </a:t>
            </a:r>
            <a:r>
              <a:rPr lang="en-US" dirty="0" smtClean="0"/>
              <a:t>work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without </a:t>
            </a:r>
            <a:r>
              <a:rPr lang="en-US" dirty="0">
                <a:solidFill>
                  <a:srgbClr val="FFC000"/>
                </a:solidFill>
              </a:rPr>
              <a:t>attribution and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without </a:t>
            </a:r>
            <a:r>
              <a:rPr lang="en-US" dirty="0">
                <a:solidFill>
                  <a:srgbClr val="FFC000"/>
                </a:solidFill>
              </a:rPr>
              <a:t>quotation </a:t>
            </a:r>
            <a:r>
              <a:rPr lang="en-US" dirty="0" smtClean="0">
                <a:solidFill>
                  <a:srgbClr val="FFC000"/>
                </a:solidFill>
              </a:rPr>
              <a:t>marks</a:t>
            </a:r>
          </a:p>
          <a:p>
            <a:r>
              <a:rPr lang="en-US" dirty="0"/>
              <a:t>Copying another writer's work with no attempt to acknowledge that the material was found in an external source is considered direct plagiarism.</a:t>
            </a:r>
          </a:p>
        </p:txBody>
      </p:sp>
    </p:spTree>
    <p:extLst>
      <p:ext uri="{BB962C8B-B14F-4D97-AF65-F5344CB8AC3E}">
        <p14:creationId xmlns:p14="http://schemas.microsoft.com/office/powerpoint/2010/main" val="110112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6466" r="2273" b="539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6312747"/>
            <a:ext cx="145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 Helios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4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Explanation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writer takes most of his or her draft almost word-for-word from another </a:t>
            </a:r>
            <a:r>
              <a:rPr lang="en-US" dirty="0" smtClean="0"/>
              <a:t>source</a:t>
            </a:r>
          </a:p>
          <a:p>
            <a:pPr algn="just"/>
            <a:r>
              <a:rPr lang="en-US" dirty="0" smtClean="0"/>
              <a:t> The </a:t>
            </a:r>
            <a:r>
              <a:rPr lang="en-US" dirty="0"/>
              <a:t>writer uses no quotation marks to distinguish his or her own words from those that are from the </a:t>
            </a:r>
            <a:r>
              <a:rPr lang="en-US" dirty="0" smtClean="0"/>
              <a:t>source</a:t>
            </a:r>
          </a:p>
          <a:p>
            <a:pPr algn="just"/>
            <a:r>
              <a:rPr lang="en-US" dirty="0" smtClean="0"/>
              <a:t>and </a:t>
            </a:r>
            <a:r>
              <a:rPr lang="en-US" dirty="0"/>
              <a:t>she or he provides no citations to acknowledge that the material comes from another </a:t>
            </a:r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525</Words>
  <Application>Microsoft Office PowerPoint</Application>
  <PresentationFormat>On-screen Show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DIRECT PLAGIARISM</vt:lpstr>
      <vt:lpstr>PowerPoint Presentation</vt:lpstr>
      <vt:lpstr>Learning outcomes</vt:lpstr>
      <vt:lpstr>PowerPoint Presentation</vt:lpstr>
      <vt:lpstr>PowerPoint Presentation</vt:lpstr>
      <vt:lpstr>Direct Plagiarism</vt:lpstr>
      <vt:lpstr>PowerPoint Presentation</vt:lpstr>
      <vt:lpstr>Explanation</vt:lpstr>
      <vt:lpstr>PowerPoint Presentation</vt:lpstr>
      <vt:lpstr>How to avoid Plagiarism</vt:lpstr>
      <vt:lpstr>PowerPoint Presentation</vt:lpstr>
      <vt:lpstr>How to Avoid Direct Plagiarism</vt:lpstr>
      <vt:lpstr>Seven steps for successful paraphrasing</vt:lpstr>
      <vt:lpstr>Contd..</vt:lpstr>
      <vt:lpstr>PowerPoint Presentation</vt:lpstr>
      <vt:lpstr>Pitfalls of Direct Plagiarism</vt:lpstr>
      <vt:lpstr>PowerPoint Presentation</vt:lpstr>
      <vt:lpstr>Contd..</vt:lpstr>
      <vt:lpstr>PowerPoint Presentation</vt:lpstr>
      <vt:lpstr>PowerPoint Presentation</vt:lpstr>
      <vt:lpstr>Contd..</vt:lpstr>
      <vt:lpstr>PowerPoint Presentation</vt:lpstr>
      <vt:lpstr>How to detect a Plagiarized Work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PLAGIARISM</dc:title>
  <dc:creator>Ghazala Butt</dc:creator>
  <cp:lastModifiedBy>ghazalakashmiri@outlook.com</cp:lastModifiedBy>
  <cp:revision>48</cp:revision>
  <dcterms:created xsi:type="dcterms:W3CDTF">2006-08-16T00:00:00Z</dcterms:created>
  <dcterms:modified xsi:type="dcterms:W3CDTF">2021-05-28T03:18:31Z</dcterms:modified>
</cp:coreProperties>
</file>