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70" r:id="rId1"/>
  </p:sldMasterIdLst>
  <p:notesMasterIdLst>
    <p:notesMasterId r:id="rId30"/>
  </p:notesMasterIdLst>
  <p:sldIdLst>
    <p:sldId id="256" r:id="rId2"/>
    <p:sldId id="293" r:id="rId3"/>
    <p:sldId id="294" r:id="rId4"/>
    <p:sldId id="295" r:id="rId5"/>
    <p:sldId id="291" r:id="rId6"/>
    <p:sldId id="288" r:id="rId7"/>
    <p:sldId id="296" r:id="rId8"/>
    <p:sldId id="259" r:id="rId9"/>
    <p:sldId id="289" r:id="rId10"/>
    <p:sldId id="274" r:id="rId11"/>
    <p:sldId id="273" r:id="rId12"/>
    <p:sldId id="290" r:id="rId13"/>
    <p:sldId id="297" r:id="rId14"/>
    <p:sldId id="298" r:id="rId15"/>
    <p:sldId id="300" r:id="rId16"/>
    <p:sldId id="299" r:id="rId17"/>
    <p:sldId id="301" r:id="rId18"/>
    <p:sldId id="286" r:id="rId19"/>
    <p:sldId id="303" r:id="rId20"/>
    <p:sldId id="275" r:id="rId21"/>
    <p:sldId id="269" r:id="rId22"/>
    <p:sldId id="280" r:id="rId23"/>
    <p:sldId id="281" r:id="rId24"/>
    <p:sldId id="282" r:id="rId25"/>
    <p:sldId id="283" r:id="rId26"/>
    <p:sldId id="284" r:id="rId27"/>
    <p:sldId id="285" r:id="rId28"/>
    <p:sldId id="304" r:id="rId2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632" autoAdjust="0"/>
    <p:restoredTop sz="94343" autoAdjust="0"/>
  </p:normalViewPr>
  <p:slideViewPr>
    <p:cSldViewPr snapToGrid="0">
      <p:cViewPr varScale="1">
        <p:scale>
          <a:sx n="69" d="100"/>
          <a:sy n="69" d="100"/>
        </p:scale>
        <p:origin x="792"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42F094F-1FC2-44FC-B753-2ACC3DE48FA7}" type="datetimeFigureOut">
              <a:rPr lang="en-US" smtClean="0"/>
              <a:t>5/28/2021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78FB9C3-1137-4B0F-9B1B-06CAE498D681}" type="slidenum">
              <a:rPr lang="en-US" smtClean="0"/>
              <a:t>‹#›</a:t>
            </a:fld>
            <a:endParaRPr lang="en-US"/>
          </a:p>
        </p:txBody>
      </p:sp>
    </p:spTree>
    <p:extLst>
      <p:ext uri="{BB962C8B-B14F-4D97-AF65-F5344CB8AC3E}">
        <p14:creationId xmlns:p14="http://schemas.microsoft.com/office/powerpoint/2010/main" val="35952854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t>A meta Analysis refers to the statistical analysis of the data from independent primary studies focused on the same question, which aims to generate a quantitative estimate of the studied phenomenon, for example, the effectiveness of the intervention</a:t>
            </a:r>
          </a:p>
          <a:p>
            <a:endParaRPr lang="en-US" dirty="0"/>
          </a:p>
        </p:txBody>
      </p:sp>
      <p:sp>
        <p:nvSpPr>
          <p:cNvPr id="4" name="Slide Number Placeholder 3"/>
          <p:cNvSpPr>
            <a:spLocks noGrp="1"/>
          </p:cNvSpPr>
          <p:nvPr>
            <p:ph type="sldNum" sz="quarter" idx="10"/>
          </p:nvPr>
        </p:nvSpPr>
        <p:spPr/>
        <p:txBody>
          <a:bodyPr/>
          <a:lstStyle/>
          <a:p>
            <a:fld id="{E78FB9C3-1137-4B0F-9B1B-06CAE498D681}" type="slidenum">
              <a:rPr lang="en-US" smtClean="0"/>
              <a:t>5</a:t>
            </a:fld>
            <a:endParaRPr lang="en-US"/>
          </a:p>
        </p:txBody>
      </p:sp>
    </p:spTree>
    <p:extLst>
      <p:ext uri="{BB962C8B-B14F-4D97-AF65-F5344CB8AC3E}">
        <p14:creationId xmlns:p14="http://schemas.microsoft.com/office/powerpoint/2010/main" val="26298231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1BAE78B-DBBE-46EA-8EAD-A9809AC017BF}" type="datetimeFigureOut">
              <a:rPr lang="en-US" smtClean="0"/>
              <a:t>5/28/2021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C23495-CA08-44CD-AFD7-2F96557A311B}"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03590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1BAE78B-DBBE-46EA-8EAD-A9809AC017BF}" type="datetimeFigureOut">
              <a:rPr lang="en-US" smtClean="0"/>
              <a:t>5/28/2021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C23495-CA08-44CD-AFD7-2F96557A311B}" type="slidenum">
              <a:rPr lang="en-US" smtClean="0"/>
              <a:t>‹#›</a:t>
            </a:fld>
            <a:endParaRPr lang="en-US"/>
          </a:p>
        </p:txBody>
      </p:sp>
    </p:spTree>
    <p:extLst>
      <p:ext uri="{BB962C8B-B14F-4D97-AF65-F5344CB8AC3E}">
        <p14:creationId xmlns:p14="http://schemas.microsoft.com/office/powerpoint/2010/main" val="38002326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1BAE78B-DBBE-46EA-8EAD-A9809AC017BF}" type="datetimeFigureOut">
              <a:rPr lang="en-US" smtClean="0"/>
              <a:t>5/28/2021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C23495-CA08-44CD-AFD7-2F96557A311B}" type="slidenum">
              <a:rPr lang="en-US" smtClean="0"/>
              <a:t>‹#›</a:t>
            </a:fld>
            <a:endParaRPr lang="en-US"/>
          </a:p>
        </p:txBody>
      </p:sp>
    </p:spTree>
    <p:extLst>
      <p:ext uri="{BB962C8B-B14F-4D97-AF65-F5344CB8AC3E}">
        <p14:creationId xmlns:p14="http://schemas.microsoft.com/office/powerpoint/2010/main" val="36274126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1BAE78B-DBBE-46EA-8EAD-A9809AC017BF}" type="datetimeFigureOut">
              <a:rPr lang="en-US" smtClean="0"/>
              <a:t>5/28/2021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C23495-CA08-44CD-AFD7-2F96557A311B}" type="slidenum">
              <a:rPr lang="en-US" smtClean="0"/>
              <a:t>‹#›</a:t>
            </a:fld>
            <a:endParaRPr lang="en-US"/>
          </a:p>
        </p:txBody>
      </p:sp>
    </p:spTree>
    <p:extLst>
      <p:ext uri="{BB962C8B-B14F-4D97-AF65-F5344CB8AC3E}">
        <p14:creationId xmlns:p14="http://schemas.microsoft.com/office/powerpoint/2010/main" val="16553876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91BAE78B-DBBE-46EA-8EAD-A9809AC017BF}" type="datetimeFigureOut">
              <a:rPr lang="en-US" smtClean="0"/>
              <a:t>5/28/2021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C23495-CA08-44CD-AFD7-2F96557A311B}"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994756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1BAE78B-DBBE-46EA-8EAD-A9809AC017BF}" type="datetimeFigureOut">
              <a:rPr lang="en-US" smtClean="0"/>
              <a:t>5/28/2021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6C23495-CA08-44CD-AFD7-2F96557A311B}" type="slidenum">
              <a:rPr lang="en-US" smtClean="0"/>
              <a:t>‹#›</a:t>
            </a:fld>
            <a:endParaRPr lang="en-US"/>
          </a:p>
        </p:txBody>
      </p:sp>
    </p:spTree>
    <p:extLst>
      <p:ext uri="{BB962C8B-B14F-4D97-AF65-F5344CB8AC3E}">
        <p14:creationId xmlns:p14="http://schemas.microsoft.com/office/powerpoint/2010/main" val="13858539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1BAE78B-DBBE-46EA-8EAD-A9809AC017BF}" type="datetimeFigureOut">
              <a:rPr lang="en-US" smtClean="0"/>
              <a:t>5/28/2021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6C23495-CA08-44CD-AFD7-2F96557A311B}" type="slidenum">
              <a:rPr lang="en-US" smtClean="0"/>
              <a:t>‹#›</a:t>
            </a:fld>
            <a:endParaRPr lang="en-US"/>
          </a:p>
        </p:txBody>
      </p:sp>
    </p:spTree>
    <p:extLst>
      <p:ext uri="{BB962C8B-B14F-4D97-AF65-F5344CB8AC3E}">
        <p14:creationId xmlns:p14="http://schemas.microsoft.com/office/powerpoint/2010/main" val="36728297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1BAE78B-DBBE-46EA-8EAD-A9809AC017BF}" type="datetimeFigureOut">
              <a:rPr lang="en-US" smtClean="0"/>
              <a:t>5/28/2021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6C23495-CA08-44CD-AFD7-2F96557A311B}" type="slidenum">
              <a:rPr lang="en-US" smtClean="0"/>
              <a:t>‹#›</a:t>
            </a:fld>
            <a:endParaRPr lang="en-US"/>
          </a:p>
        </p:txBody>
      </p:sp>
    </p:spTree>
    <p:extLst>
      <p:ext uri="{BB962C8B-B14F-4D97-AF65-F5344CB8AC3E}">
        <p14:creationId xmlns:p14="http://schemas.microsoft.com/office/powerpoint/2010/main" val="14775642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91BAE78B-DBBE-46EA-8EAD-A9809AC017BF}" type="datetimeFigureOut">
              <a:rPr lang="en-US" smtClean="0"/>
              <a:t>5/28/2021</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06C23495-CA08-44CD-AFD7-2F96557A311B}" type="slidenum">
              <a:rPr lang="en-US" smtClean="0"/>
              <a:t>‹#›</a:t>
            </a:fld>
            <a:endParaRPr lang="en-US"/>
          </a:p>
        </p:txBody>
      </p:sp>
    </p:spTree>
    <p:extLst>
      <p:ext uri="{BB962C8B-B14F-4D97-AF65-F5344CB8AC3E}">
        <p14:creationId xmlns:p14="http://schemas.microsoft.com/office/powerpoint/2010/main" val="29898991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91BAE78B-DBBE-46EA-8EAD-A9809AC017BF}" type="datetimeFigureOut">
              <a:rPr lang="en-US" smtClean="0"/>
              <a:t>5/28/2021</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06C23495-CA08-44CD-AFD7-2F96557A311B}" type="slidenum">
              <a:rPr lang="en-US" smtClean="0"/>
              <a:t>‹#›</a:t>
            </a:fld>
            <a:endParaRPr lang="en-US"/>
          </a:p>
        </p:txBody>
      </p:sp>
    </p:spTree>
    <p:extLst>
      <p:ext uri="{BB962C8B-B14F-4D97-AF65-F5344CB8AC3E}">
        <p14:creationId xmlns:p14="http://schemas.microsoft.com/office/powerpoint/2010/main" val="37780498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91BAE78B-DBBE-46EA-8EAD-A9809AC017BF}" type="datetimeFigureOut">
              <a:rPr lang="en-US" smtClean="0"/>
              <a:t>5/28/2021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6C23495-CA08-44CD-AFD7-2F96557A311B}" type="slidenum">
              <a:rPr lang="en-US" smtClean="0"/>
              <a:t>‹#›</a:t>
            </a:fld>
            <a:endParaRPr lang="en-US"/>
          </a:p>
        </p:txBody>
      </p:sp>
    </p:spTree>
    <p:extLst>
      <p:ext uri="{BB962C8B-B14F-4D97-AF65-F5344CB8AC3E}">
        <p14:creationId xmlns:p14="http://schemas.microsoft.com/office/powerpoint/2010/main" val="27675976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91BAE78B-DBBE-46EA-8EAD-A9809AC017BF}" type="datetimeFigureOut">
              <a:rPr lang="en-US" smtClean="0"/>
              <a:t>5/28/2021</a:t>
            </a:fld>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06C23495-CA08-44CD-AFD7-2F96557A311B}"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27166697"/>
      </p:ext>
    </p:extLst>
  </p:cSld>
  <p:clrMap bg1="lt1" tx1="dk1" bg2="lt2" tx2="dk2" accent1="accent1" accent2="accent2" accent3="accent3" accent4="accent4" accent5="accent5" accent6="accent6" hlink="hlink" folHlink="folHlink"/>
  <p:sldLayoutIdLst>
    <p:sldLayoutId id="2147483771" r:id="rId1"/>
    <p:sldLayoutId id="2147483772" r:id="rId2"/>
    <p:sldLayoutId id="2147483773" r:id="rId3"/>
    <p:sldLayoutId id="2147483774" r:id="rId4"/>
    <p:sldLayoutId id="2147483775" r:id="rId5"/>
    <p:sldLayoutId id="2147483776" r:id="rId6"/>
    <p:sldLayoutId id="2147483777" r:id="rId7"/>
    <p:sldLayoutId id="2147483778" r:id="rId8"/>
    <p:sldLayoutId id="2147483779" r:id="rId9"/>
    <p:sldLayoutId id="2147483780" r:id="rId10"/>
    <p:sldLayoutId id="2147483781"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www.frontiersin.org/articles/10.3389/fphys.2019.00203/full#B7" TargetMode="External"/><Relationship Id="rId7" Type="http://schemas.openxmlformats.org/officeDocument/2006/relationships/hyperlink" Target="https://www.frontiersin.org/articles/10.3389/fphys.2019.00203/full#B67" TargetMode="External"/><Relationship Id="rId2" Type="http://schemas.openxmlformats.org/officeDocument/2006/relationships/hyperlink" Target="https://www.frontiersin.org/articles/10.3389/fphys.2019.00203/full#B5" TargetMode="External"/><Relationship Id="rId1" Type="http://schemas.openxmlformats.org/officeDocument/2006/relationships/slideLayout" Target="../slideLayouts/slideLayout2.xml"/><Relationship Id="rId6" Type="http://schemas.openxmlformats.org/officeDocument/2006/relationships/hyperlink" Target="https://www.frontiersin.org/articles/10.3389/fphys.2019.00203/full#B37" TargetMode="External"/><Relationship Id="rId5" Type="http://schemas.openxmlformats.org/officeDocument/2006/relationships/hyperlink" Target="https://www.frontiersin.org/articles/10.3389/fphys.2019.00203/full#B11" TargetMode="External"/><Relationship Id="rId4" Type="http://schemas.openxmlformats.org/officeDocument/2006/relationships/hyperlink" Target="https://www.frontiersin.org/articles/10.3389/fphys.2019.00203/full#B14"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www.ncbi.nlm.nih.gov/core/lw/2.0/html/tileshop_pmc/tileshop_pmc_inline.html?title=Click%20on%20image%20to%20zoom&amp;p=PMC3&amp;id=3049418_hippokratia-14-34-g001.jpg"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prisma-statement.org/PRISMAStatement/Checklist"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hyperlink" Target="https://www.ncbi.nlm.nih.gov/pmc/articles/PMC3049418/"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Meta Analysis </a:t>
            </a:r>
            <a:endParaRPr lang="en-US" dirty="0"/>
          </a:p>
        </p:txBody>
      </p:sp>
      <p:sp>
        <p:nvSpPr>
          <p:cNvPr id="3" name="Subtitle 2"/>
          <p:cNvSpPr>
            <a:spLocks noGrp="1"/>
          </p:cNvSpPr>
          <p:nvPr>
            <p:ph type="subTitle" idx="1"/>
          </p:nvPr>
        </p:nvSpPr>
        <p:spPr/>
        <p:txBody>
          <a:bodyPr>
            <a:normAutofit/>
          </a:bodyPr>
          <a:lstStyle/>
          <a:p>
            <a:r>
              <a:rPr lang="en-US" dirty="0" err="1" smtClean="0"/>
              <a:t>Saira</a:t>
            </a:r>
            <a:r>
              <a:rPr lang="en-US" dirty="0" smtClean="0"/>
              <a:t> </a:t>
            </a:r>
            <a:r>
              <a:rPr lang="en-US" dirty="0" smtClean="0"/>
              <a:t>Tariq</a:t>
            </a:r>
            <a:endParaRPr lang="en-US" dirty="0" smtClean="0"/>
          </a:p>
          <a:p>
            <a:r>
              <a:rPr lang="en-US" dirty="0" err="1" smtClean="0"/>
              <a:t>Dept</a:t>
            </a:r>
            <a:r>
              <a:rPr lang="en-US" dirty="0" smtClean="0"/>
              <a:t> of Community Medicine, KEMU</a:t>
            </a:r>
            <a:endParaRPr lang="en-US" dirty="0"/>
          </a:p>
        </p:txBody>
      </p:sp>
    </p:spTree>
    <p:extLst>
      <p:ext uri="{BB962C8B-B14F-4D97-AF65-F5344CB8AC3E}">
        <p14:creationId xmlns:p14="http://schemas.microsoft.com/office/powerpoint/2010/main" val="326326916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Rationale </a:t>
            </a:r>
            <a:endParaRPr lang="en-US" dirty="0"/>
          </a:p>
        </p:txBody>
      </p:sp>
      <p:sp>
        <p:nvSpPr>
          <p:cNvPr id="3" name="Content Placeholder 2"/>
          <p:cNvSpPr>
            <a:spLocks noGrp="1"/>
          </p:cNvSpPr>
          <p:nvPr>
            <p:ph idx="1"/>
          </p:nvPr>
        </p:nvSpPr>
        <p:spPr/>
        <p:txBody>
          <a:bodyPr>
            <a:normAutofit fontScale="92500" lnSpcReduction="20000"/>
          </a:bodyPr>
          <a:lstStyle/>
          <a:p>
            <a:r>
              <a:rPr lang="en-US" dirty="0">
                <a:solidFill>
                  <a:srgbClr val="000000"/>
                </a:solidFill>
                <a:latin typeface="-apple-system"/>
              </a:rPr>
              <a:t>Meta-analysis </a:t>
            </a:r>
            <a:r>
              <a:rPr lang="en-US" dirty="0" smtClean="0">
                <a:solidFill>
                  <a:srgbClr val="000000"/>
                </a:solidFill>
                <a:latin typeface="-apple-system"/>
              </a:rPr>
              <a:t>are used </a:t>
            </a:r>
            <a:r>
              <a:rPr lang="en-US" dirty="0">
                <a:solidFill>
                  <a:srgbClr val="000000"/>
                </a:solidFill>
                <a:latin typeface="-apple-system"/>
              </a:rPr>
              <a:t>for the following purposes:</a:t>
            </a:r>
          </a:p>
          <a:p>
            <a:pPr>
              <a:buFont typeface="Arial" panose="020B0604020202020204" pitchFamily="34" charset="0"/>
              <a:buChar char="•"/>
            </a:pPr>
            <a:r>
              <a:rPr lang="en-US" dirty="0">
                <a:solidFill>
                  <a:srgbClr val="000000"/>
                </a:solidFill>
                <a:latin typeface="-apple-system"/>
              </a:rPr>
              <a:t>To establish statistical significance with studies that have conflicting results</a:t>
            </a:r>
          </a:p>
          <a:p>
            <a:pPr>
              <a:buFont typeface="Arial" panose="020B0604020202020204" pitchFamily="34" charset="0"/>
              <a:buChar char="•"/>
            </a:pPr>
            <a:r>
              <a:rPr lang="en-US" dirty="0" smtClean="0">
                <a:solidFill>
                  <a:srgbClr val="000000"/>
                </a:solidFill>
                <a:latin typeface="-apple-system"/>
              </a:rPr>
              <a:t> </a:t>
            </a:r>
            <a:r>
              <a:rPr lang="en-US" dirty="0">
                <a:solidFill>
                  <a:srgbClr val="000000"/>
                </a:solidFill>
                <a:latin typeface="-apple-system"/>
              </a:rPr>
              <a:t>Increase statistical power and precision to detect an effect </a:t>
            </a:r>
          </a:p>
          <a:p>
            <a:pPr>
              <a:buFont typeface="Arial" panose="020B0604020202020204" pitchFamily="34" charset="0"/>
              <a:buChar char="•"/>
            </a:pPr>
            <a:r>
              <a:rPr lang="en-US" dirty="0" smtClean="0">
                <a:solidFill>
                  <a:srgbClr val="000000"/>
                </a:solidFill>
                <a:latin typeface="-apple-system"/>
              </a:rPr>
              <a:t> Identify heterogeneity in effects among multiple studies and where appropriate, provide summary measures</a:t>
            </a:r>
          </a:p>
          <a:p>
            <a:pPr>
              <a:buFont typeface="Arial" panose="020B0604020202020204" pitchFamily="34" charset="0"/>
              <a:buChar char="•"/>
            </a:pPr>
            <a:r>
              <a:rPr lang="en-US" dirty="0" smtClean="0">
                <a:solidFill>
                  <a:srgbClr val="000000"/>
                </a:solidFill>
                <a:latin typeface="-apple-system"/>
              </a:rPr>
              <a:t> Develop , refine and test hypothesis</a:t>
            </a:r>
          </a:p>
          <a:p>
            <a:pPr>
              <a:buFont typeface="Arial" panose="020B0604020202020204" pitchFamily="34" charset="0"/>
              <a:buChar char="•"/>
            </a:pPr>
            <a:r>
              <a:rPr lang="en-US" dirty="0">
                <a:solidFill>
                  <a:srgbClr val="000000"/>
                </a:solidFill>
                <a:latin typeface="-apple-system"/>
              </a:rPr>
              <a:t> </a:t>
            </a:r>
            <a:r>
              <a:rPr lang="en-US" dirty="0" smtClean="0">
                <a:solidFill>
                  <a:srgbClr val="000000"/>
                </a:solidFill>
                <a:latin typeface="-apple-system"/>
              </a:rPr>
              <a:t>Reduce the subjectivity of study comparisons by using systematic and explicit comparison procedure</a:t>
            </a:r>
          </a:p>
          <a:p>
            <a:pPr>
              <a:buFont typeface="Arial" panose="020B0604020202020204" pitchFamily="34" charset="0"/>
              <a:buChar char="•"/>
            </a:pPr>
            <a:r>
              <a:rPr lang="en-US" dirty="0" smtClean="0">
                <a:solidFill>
                  <a:srgbClr val="000000"/>
                </a:solidFill>
                <a:latin typeface="-apple-system"/>
              </a:rPr>
              <a:t>Identify data gaps in knowledge base and suggest direction for future research </a:t>
            </a:r>
          </a:p>
          <a:p>
            <a:pPr>
              <a:buFont typeface="Arial" panose="020B0604020202020204" pitchFamily="34" charset="0"/>
              <a:buChar char="•"/>
            </a:pPr>
            <a:r>
              <a:rPr lang="en-US" dirty="0" smtClean="0">
                <a:solidFill>
                  <a:srgbClr val="000000"/>
                </a:solidFill>
                <a:latin typeface="-apple-system"/>
              </a:rPr>
              <a:t>Calculate sample size for future studies </a:t>
            </a:r>
            <a:endParaRPr lang="en-US" dirty="0">
              <a:solidFill>
                <a:srgbClr val="000000"/>
              </a:solidFill>
              <a:latin typeface="-apple-system"/>
            </a:endParaRPr>
          </a:p>
          <a:p>
            <a:pPr marL="0" indent="0">
              <a:buNone/>
            </a:pPr>
            <a:r>
              <a:rPr lang="en-US" dirty="0" smtClean="0">
                <a:solidFill>
                  <a:srgbClr val="000000"/>
                </a:solidFill>
                <a:latin typeface="-apple-system"/>
              </a:rPr>
              <a:t>  </a:t>
            </a:r>
            <a:endParaRPr lang="en-US" dirty="0">
              <a:solidFill>
                <a:srgbClr val="000000"/>
              </a:solidFill>
              <a:latin typeface="-apple-system"/>
            </a:endParaRPr>
          </a:p>
          <a:p>
            <a:endParaRPr lang="en-US" dirty="0"/>
          </a:p>
        </p:txBody>
      </p:sp>
    </p:spTree>
    <p:extLst>
      <p:ext uri="{BB962C8B-B14F-4D97-AF65-F5344CB8AC3E}">
        <p14:creationId xmlns:p14="http://schemas.microsoft.com/office/powerpoint/2010/main" val="372005698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fontScale="92500" lnSpcReduction="10000"/>
          </a:bodyPr>
          <a:lstStyle/>
          <a:p>
            <a:r>
              <a:rPr lang="en-US" sz="2400" dirty="0"/>
              <a:t>Meta-analyses have become common in the social and biomedical sciences</a:t>
            </a:r>
            <a:r>
              <a:rPr lang="en-US" sz="2400" dirty="0" smtClean="0"/>
              <a:t>.</a:t>
            </a:r>
          </a:p>
          <a:p>
            <a:r>
              <a:rPr lang="en-US" sz="2400" dirty="0" smtClean="0"/>
              <a:t>However</a:t>
            </a:r>
            <a:r>
              <a:rPr lang="en-US" sz="2400" dirty="0"/>
              <a:t>, some challenge the validity of meta-analysis, arguing that combining data from disparate studies produces misleading or unreliable results</a:t>
            </a:r>
            <a:r>
              <a:rPr lang="en-US" sz="2400" dirty="0" smtClean="0"/>
              <a:t>.</a:t>
            </a:r>
          </a:p>
          <a:p>
            <a:endParaRPr lang="en-US" sz="2400" dirty="0"/>
          </a:p>
          <a:p>
            <a:r>
              <a:rPr lang="en-US" sz="2400" dirty="0"/>
              <a:t>Meta-analyses can be a challenging undertaking, requiring tedious screening and statistical understanding.</a:t>
            </a:r>
          </a:p>
          <a:p>
            <a:endParaRPr lang="en-US" sz="2400" dirty="0"/>
          </a:p>
          <a:p>
            <a:r>
              <a:rPr lang="en-US" sz="2400" dirty="0"/>
              <a:t>Software packages supporting clinical meta-analyses include the Excel plugins </a:t>
            </a:r>
            <a:r>
              <a:rPr lang="en-US" sz="2400" dirty="0" err="1"/>
              <a:t>MetaXL</a:t>
            </a:r>
            <a:r>
              <a:rPr lang="en-US" sz="2400" dirty="0"/>
              <a:t> (</a:t>
            </a:r>
            <a:r>
              <a:rPr lang="en-US" sz="2400" dirty="0" err="1">
                <a:hlinkClick r:id="rId2"/>
              </a:rPr>
              <a:t>Barendregt</a:t>
            </a:r>
            <a:r>
              <a:rPr lang="en-US" sz="2400" dirty="0">
                <a:hlinkClick r:id="rId2"/>
              </a:rPr>
              <a:t> and </a:t>
            </a:r>
            <a:r>
              <a:rPr lang="en-US" sz="2400" dirty="0" err="1">
                <a:hlinkClick r:id="rId2"/>
              </a:rPr>
              <a:t>Doi</a:t>
            </a:r>
            <a:r>
              <a:rPr lang="en-US" sz="2400" dirty="0">
                <a:hlinkClick r:id="rId2"/>
              </a:rPr>
              <a:t>, 2009</a:t>
            </a:r>
            <a:r>
              <a:rPr lang="en-US" sz="2400" dirty="0"/>
              <a:t>) and Mix 2.0 (</a:t>
            </a:r>
            <a:r>
              <a:rPr lang="en-US" sz="2400" dirty="0" err="1">
                <a:hlinkClick r:id="rId3"/>
              </a:rPr>
              <a:t>Bax</a:t>
            </a:r>
            <a:r>
              <a:rPr lang="en-US" sz="2400" dirty="0">
                <a:hlinkClick r:id="rId3"/>
              </a:rPr>
              <a:t>, 2016</a:t>
            </a:r>
            <a:r>
              <a:rPr lang="en-US" sz="2400" dirty="0"/>
              <a:t>), </a:t>
            </a:r>
            <a:r>
              <a:rPr lang="en-US" sz="2400" dirty="0" err="1"/>
              <a:t>Revman</a:t>
            </a:r>
            <a:r>
              <a:rPr lang="en-US" sz="2400" dirty="0"/>
              <a:t> (</a:t>
            </a:r>
            <a:r>
              <a:rPr lang="en-US" sz="2400" dirty="0">
                <a:hlinkClick r:id="rId4"/>
              </a:rPr>
              <a:t>Cochrane Collaboration, 2011</a:t>
            </a:r>
            <a:r>
              <a:rPr lang="en-US" sz="2400" dirty="0"/>
              <a:t>), Comprehensive Meta-Analysis Software [CMA (</a:t>
            </a:r>
            <a:r>
              <a:rPr lang="en-US" sz="2400" dirty="0" err="1">
                <a:hlinkClick r:id="rId5"/>
              </a:rPr>
              <a:t>Borenstein</a:t>
            </a:r>
            <a:r>
              <a:rPr lang="en-US" sz="2400" dirty="0">
                <a:hlinkClick r:id="rId5"/>
              </a:rPr>
              <a:t> et al., 2005</a:t>
            </a:r>
            <a:r>
              <a:rPr lang="en-US" sz="2400" dirty="0"/>
              <a:t>)], JASP (</a:t>
            </a:r>
            <a:r>
              <a:rPr lang="en-US" sz="2400" dirty="0">
                <a:hlinkClick r:id="rId6"/>
              </a:rPr>
              <a:t>JASP Team, 2018</a:t>
            </a:r>
            <a:r>
              <a:rPr lang="en-US" sz="2400" dirty="0"/>
              <a:t>) and </a:t>
            </a:r>
            <a:r>
              <a:rPr lang="en-US" sz="2400" dirty="0" err="1"/>
              <a:t>MetaFOR</a:t>
            </a:r>
            <a:r>
              <a:rPr lang="en-US" sz="2400" dirty="0"/>
              <a:t> library for R (</a:t>
            </a:r>
            <a:r>
              <a:rPr lang="en-US" sz="2400" dirty="0" err="1">
                <a:hlinkClick r:id="rId7"/>
              </a:rPr>
              <a:t>Viechtbauer</a:t>
            </a:r>
            <a:r>
              <a:rPr lang="en-US" sz="2400" dirty="0">
                <a:hlinkClick r:id="rId7"/>
              </a:rPr>
              <a:t>, 2010</a:t>
            </a:r>
            <a:r>
              <a:rPr lang="en-US" sz="2400" dirty="0"/>
              <a:t>).</a:t>
            </a:r>
          </a:p>
          <a:p>
            <a:endParaRPr lang="en-US" sz="2400" dirty="0"/>
          </a:p>
        </p:txBody>
      </p:sp>
    </p:spTree>
    <p:extLst>
      <p:ext uri="{BB962C8B-B14F-4D97-AF65-F5344CB8AC3E}">
        <p14:creationId xmlns:p14="http://schemas.microsoft.com/office/powerpoint/2010/main" val="93570870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Steps in Meta Analysis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 </a:t>
            </a:r>
            <a:r>
              <a:rPr lang="en-US" b="1" dirty="0" smtClean="0"/>
              <a:t>Define research question and specific </a:t>
            </a:r>
            <a:r>
              <a:rPr lang="en-US" b="1" dirty="0" smtClean="0"/>
              <a:t>hypothesis</a:t>
            </a:r>
          </a:p>
          <a:p>
            <a:r>
              <a:rPr lang="en-US" dirty="0"/>
              <a:t> </a:t>
            </a:r>
            <a:r>
              <a:rPr lang="en-US" dirty="0" smtClean="0"/>
              <a:t>    </a:t>
            </a:r>
            <a:r>
              <a:rPr lang="en-US" dirty="0"/>
              <a:t>According to the PRISMA statement, an explicit statement of questions being addressed with reference to participants, interventions, comparisons, outcomes and study design (PICOS) should be provided</a:t>
            </a:r>
            <a:endParaRPr lang="en-US" dirty="0" smtClean="0"/>
          </a:p>
          <a:p>
            <a:r>
              <a:rPr lang="en-US" dirty="0" smtClean="0"/>
              <a:t>- </a:t>
            </a:r>
            <a:r>
              <a:rPr lang="en-US" b="1" dirty="0" smtClean="0"/>
              <a:t>Define criteria for inclusion and exclusion of </a:t>
            </a:r>
            <a:r>
              <a:rPr lang="en-US" b="1" dirty="0" smtClean="0"/>
              <a:t>studies</a:t>
            </a:r>
          </a:p>
          <a:p>
            <a:r>
              <a:rPr lang="en-US" b="1" dirty="0"/>
              <a:t> </a:t>
            </a:r>
            <a:r>
              <a:rPr lang="en-US" b="1" dirty="0" smtClean="0"/>
              <a:t>   </a:t>
            </a:r>
            <a:r>
              <a:rPr lang="en-US" dirty="0"/>
              <a:t>Inclusion criteria are ideally defined at the stage of initial development of the study protocol. The rationale for the criteria for study selection used should be clearly stated.</a:t>
            </a:r>
            <a:endParaRPr lang="en-US" b="1" dirty="0" smtClean="0"/>
          </a:p>
          <a:p>
            <a:r>
              <a:rPr lang="en-US" dirty="0" smtClean="0"/>
              <a:t>- </a:t>
            </a:r>
            <a:r>
              <a:rPr lang="en-US" b="1" dirty="0" smtClean="0"/>
              <a:t>Locate research </a:t>
            </a:r>
            <a:r>
              <a:rPr lang="en-US" b="1" dirty="0" smtClean="0"/>
              <a:t>studies</a:t>
            </a:r>
          </a:p>
          <a:p>
            <a:r>
              <a:rPr lang="en-US" dirty="0"/>
              <a:t> </a:t>
            </a:r>
            <a:r>
              <a:rPr lang="en-US" dirty="0" smtClean="0"/>
              <a:t>   Published </a:t>
            </a:r>
            <a:r>
              <a:rPr lang="en-US" dirty="0"/>
              <a:t>papers and abstracts are identified by a computerized literature search of electronic databases that can include PubMed </a:t>
            </a:r>
            <a:r>
              <a:rPr lang="en-US" dirty="0" smtClean="0"/>
              <a:t>, </a:t>
            </a:r>
            <a:r>
              <a:rPr lang="en-US" dirty="0" err="1" smtClean="0"/>
              <a:t>ScienceDirect</a:t>
            </a:r>
            <a:r>
              <a:rPr lang="en-US" dirty="0" smtClean="0"/>
              <a:t> , </a:t>
            </a:r>
            <a:r>
              <a:rPr lang="en-US" dirty="0" err="1" smtClean="0"/>
              <a:t>Scirus</a:t>
            </a:r>
            <a:r>
              <a:rPr lang="en-US" dirty="0" smtClean="0"/>
              <a:t> , ISI </a:t>
            </a:r>
            <a:r>
              <a:rPr lang="en-US" dirty="0"/>
              <a:t>Web of Knowledge </a:t>
            </a:r>
            <a:r>
              <a:rPr lang="en-US" dirty="0" smtClean="0"/>
              <a:t>, Google </a:t>
            </a:r>
            <a:r>
              <a:rPr lang="en-US" dirty="0"/>
              <a:t>Scholar </a:t>
            </a:r>
            <a:r>
              <a:rPr lang="en-US" dirty="0" smtClean="0"/>
              <a:t>and </a:t>
            </a:r>
            <a:r>
              <a:rPr lang="en-US" dirty="0"/>
              <a:t>CENTRAL (Cochrane Central Register of Controlled Trials</a:t>
            </a:r>
            <a:r>
              <a:rPr lang="en-US" dirty="0" smtClean="0"/>
              <a:t>, PRISMA </a:t>
            </a:r>
            <a:r>
              <a:rPr lang="en-US" dirty="0"/>
              <a:t>statement recommends that a full electronic search strategy for at least one major database to be presented</a:t>
            </a:r>
            <a:endParaRPr lang="en-US" dirty="0" smtClean="0"/>
          </a:p>
          <a:p>
            <a:endParaRPr lang="en-US" dirty="0" smtClean="0"/>
          </a:p>
          <a:p>
            <a:endParaRPr lang="en-US" dirty="0" smtClean="0"/>
          </a:p>
          <a:p>
            <a:endParaRPr lang="en-US" dirty="0" smtClean="0"/>
          </a:p>
          <a:p>
            <a:endParaRPr lang="en-US" dirty="0"/>
          </a:p>
        </p:txBody>
      </p:sp>
    </p:spTree>
    <p:extLst>
      <p:ext uri="{BB962C8B-B14F-4D97-AF65-F5344CB8AC3E}">
        <p14:creationId xmlns:p14="http://schemas.microsoft.com/office/powerpoint/2010/main" val="357442156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Steps in Meta Analysis</a:t>
            </a:r>
          </a:p>
        </p:txBody>
      </p:sp>
      <p:sp>
        <p:nvSpPr>
          <p:cNvPr id="3" name="Content Placeholder 2"/>
          <p:cNvSpPr>
            <a:spLocks noGrp="1"/>
          </p:cNvSpPr>
          <p:nvPr>
            <p:ph idx="1"/>
          </p:nvPr>
        </p:nvSpPr>
        <p:spPr/>
        <p:txBody>
          <a:bodyPr>
            <a:normAutofit fontScale="92500" lnSpcReduction="20000"/>
          </a:bodyPr>
          <a:lstStyle/>
          <a:p>
            <a:r>
              <a:rPr lang="en-US" dirty="0"/>
              <a:t>- </a:t>
            </a:r>
            <a:r>
              <a:rPr lang="en-US" sz="2200" b="1" dirty="0"/>
              <a:t>Determine study eligibility for </a:t>
            </a:r>
            <a:r>
              <a:rPr lang="en-US" sz="2200" b="1" dirty="0" smtClean="0"/>
              <a:t>inclusion</a:t>
            </a:r>
          </a:p>
          <a:p>
            <a:r>
              <a:rPr lang="en-US" sz="2200" b="1" dirty="0"/>
              <a:t> </a:t>
            </a:r>
            <a:r>
              <a:rPr lang="en-US" sz="2200" b="1" dirty="0" smtClean="0"/>
              <a:t>  </a:t>
            </a:r>
            <a:r>
              <a:rPr lang="en-US" sz="2200" dirty="0" smtClean="0"/>
              <a:t>Before study selection , quality </a:t>
            </a:r>
            <a:r>
              <a:rPr lang="en-US" sz="2200" dirty="0"/>
              <a:t>assessment protocol and data forms should be developed. The goal of this process is to reduce the risk of bias in the estimate of effect.</a:t>
            </a:r>
            <a:endParaRPr lang="en-US" sz="2200" b="1" dirty="0"/>
          </a:p>
          <a:p>
            <a:r>
              <a:rPr lang="en-US" sz="2200" dirty="0"/>
              <a:t>- </a:t>
            </a:r>
            <a:r>
              <a:rPr lang="en-US" sz="2200" b="1" dirty="0"/>
              <a:t>Classify and code important study characteristics </a:t>
            </a:r>
            <a:r>
              <a:rPr lang="en-US" sz="2200" dirty="0"/>
              <a:t>( </a:t>
            </a:r>
            <a:r>
              <a:rPr lang="en-US" sz="2200" dirty="0" err="1"/>
              <a:t>eg</a:t>
            </a:r>
            <a:r>
              <a:rPr lang="en-US" sz="2200" dirty="0"/>
              <a:t>. Sample size, length of follow up, definition of outcome, drug brand or dose )</a:t>
            </a:r>
          </a:p>
          <a:p>
            <a:r>
              <a:rPr lang="en-US" sz="2200" dirty="0" smtClean="0"/>
              <a:t>- </a:t>
            </a:r>
            <a:r>
              <a:rPr lang="en-US" sz="2200" b="1" dirty="0" smtClean="0"/>
              <a:t>Select </a:t>
            </a:r>
            <a:r>
              <a:rPr lang="en-US" sz="2200" b="1" dirty="0"/>
              <a:t>or translate results from each study using a common metric</a:t>
            </a:r>
          </a:p>
          <a:p>
            <a:r>
              <a:rPr lang="en-US" sz="2200" dirty="0"/>
              <a:t>- </a:t>
            </a:r>
            <a:r>
              <a:rPr lang="en-US" sz="2200" b="1" dirty="0"/>
              <a:t>Aggregate findings across studies , generating weighted pooled estimates of effect </a:t>
            </a:r>
            <a:r>
              <a:rPr lang="en-US" sz="2200" b="1" dirty="0" smtClean="0"/>
              <a:t>size</a:t>
            </a:r>
          </a:p>
          <a:p>
            <a:r>
              <a:rPr lang="en-US" sz="2200" b="1" dirty="0"/>
              <a:t> </a:t>
            </a:r>
            <a:r>
              <a:rPr lang="en-US" sz="2200" b="1" dirty="0" smtClean="0"/>
              <a:t>   </a:t>
            </a:r>
            <a:r>
              <a:rPr lang="en-US" sz="2200" dirty="0"/>
              <a:t>The most common measures of effect used for dichotomous data are the </a:t>
            </a:r>
            <a:r>
              <a:rPr lang="en-US" sz="2200" i="1" dirty="0"/>
              <a:t>risk ratio </a:t>
            </a:r>
            <a:r>
              <a:rPr lang="en-US" sz="2200" dirty="0"/>
              <a:t>(also called relative risk) and </a:t>
            </a:r>
            <a:r>
              <a:rPr lang="en-US" sz="2200" i="1" dirty="0"/>
              <a:t>the odds ratio</a:t>
            </a:r>
            <a:r>
              <a:rPr lang="en-US" sz="2200" dirty="0"/>
              <a:t>. </a:t>
            </a:r>
            <a:endParaRPr lang="en-US" sz="2200" dirty="0" smtClean="0"/>
          </a:p>
          <a:p>
            <a:r>
              <a:rPr lang="en-US" sz="2200" dirty="0" smtClean="0"/>
              <a:t>The </a:t>
            </a:r>
            <a:r>
              <a:rPr lang="en-US" sz="2200" dirty="0"/>
              <a:t>dominant method used for continuous data are standardized mean difference (SMD) estimation. Methods used in meta-analysis for post hoc analysis of findings are relatively specific to meta-analysis and include </a:t>
            </a:r>
            <a:r>
              <a:rPr lang="en-US" sz="2200" i="1" dirty="0"/>
              <a:t>heterogeneity analysis, sensitivity analysis, and evaluation of publication bias.</a:t>
            </a:r>
            <a:endParaRPr lang="en-US" sz="2200" b="1" i="1" dirty="0"/>
          </a:p>
          <a:p>
            <a:endParaRPr lang="en-US" dirty="0"/>
          </a:p>
        </p:txBody>
      </p:sp>
    </p:spTree>
    <p:extLst>
      <p:ext uri="{BB962C8B-B14F-4D97-AF65-F5344CB8AC3E}">
        <p14:creationId xmlns:p14="http://schemas.microsoft.com/office/powerpoint/2010/main" val="149110733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 </a:t>
            </a:r>
            <a:r>
              <a:rPr lang="en-US" b="1" dirty="0"/>
              <a:t>Evaluate statistical homogeneity of pooled studies </a:t>
            </a:r>
            <a:endParaRPr lang="en-US" b="1" dirty="0" smtClean="0"/>
          </a:p>
          <a:p>
            <a:r>
              <a:rPr lang="en-US" b="1" dirty="0"/>
              <a:t> </a:t>
            </a:r>
            <a:r>
              <a:rPr lang="en-US" b="1" dirty="0" smtClean="0"/>
              <a:t>  </a:t>
            </a:r>
            <a:r>
              <a:rPr lang="en-US" dirty="0"/>
              <a:t>T</a:t>
            </a:r>
            <a:r>
              <a:rPr lang="en-US" dirty="0" smtClean="0"/>
              <a:t>he </a:t>
            </a:r>
            <a:r>
              <a:rPr lang="en-US" dirty="0"/>
              <a:t>greatest benefit of conducting </a:t>
            </a:r>
            <a:r>
              <a:rPr lang="en-US" dirty="0" smtClean="0"/>
              <a:t>meta analysis </a:t>
            </a:r>
            <a:r>
              <a:rPr lang="en-US" dirty="0"/>
              <a:t>is to examine sources of heterogeneity, if present, among studies. </a:t>
            </a:r>
            <a:endParaRPr lang="en-US" dirty="0" smtClean="0"/>
          </a:p>
          <a:p>
            <a:r>
              <a:rPr lang="en-US" dirty="0" smtClean="0"/>
              <a:t>If </a:t>
            </a:r>
            <a:r>
              <a:rPr lang="en-US" dirty="0"/>
              <a:t>heterogeneity is present, the summary measure must be interpreted with caution </a:t>
            </a:r>
            <a:r>
              <a:rPr lang="en-US" dirty="0" smtClean="0"/>
              <a:t>. </a:t>
            </a:r>
            <a:r>
              <a:rPr lang="en-US" dirty="0"/>
              <a:t>When heterogeneity is present, one should question whether and how to generalize the results.</a:t>
            </a:r>
            <a:endParaRPr lang="en-US" b="1" dirty="0"/>
          </a:p>
          <a:p>
            <a:r>
              <a:rPr lang="en-US" b="1" dirty="0"/>
              <a:t>- Perform sensitivity analysis to assess the impact of excluding or down weighting unpublished studies or studies of lower quality </a:t>
            </a:r>
            <a:endParaRPr lang="en-US" b="1" dirty="0" smtClean="0"/>
          </a:p>
          <a:p>
            <a:r>
              <a:rPr lang="en-US" b="1" dirty="0"/>
              <a:t> </a:t>
            </a:r>
            <a:r>
              <a:rPr lang="en-US" b="1" dirty="0" smtClean="0"/>
              <a:t>  </a:t>
            </a:r>
            <a:r>
              <a:rPr lang="en-US" dirty="0"/>
              <a:t>Sensitivity analyses </a:t>
            </a:r>
            <a:r>
              <a:rPr lang="en-US" dirty="0" smtClean="0"/>
              <a:t>are  </a:t>
            </a:r>
            <a:r>
              <a:rPr lang="en-US" dirty="0"/>
              <a:t>used to examine the effects of studies identified as being aberrant concerning conduct or result, or being highly influential in the analysis.</a:t>
            </a:r>
            <a:endParaRPr lang="en-US" b="1" dirty="0"/>
          </a:p>
          <a:p>
            <a:endParaRPr lang="en-US" dirty="0"/>
          </a:p>
        </p:txBody>
      </p:sp>
    </p:spTree>
    <p:extLst>
      <p:ext uri="{BB962C8B-B14F-4D97-AF65-F5344CB8AC3E}">
        <p14:creationId xmlns:p14="http://schemas.microsoft.com/office/powerpoint/2010/main" val="145988502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Presentation of Results </a:t>
            </a:r>
            <a:endParaRPr lang="en-US" dirty="0"/>
          </a:p>
        </p:txBody>
      </p:sp>
      <p:sp>
        <p:nvSpPr>
          <p:cNvPr id="3" name="Content Placeholder 2"/>
          <p:cNvSpPr>
            <a:spLocks noGrp="1"/>
          </p:cNvSpPr>
          <p:nvPr>
            <p:ph idx="1"/>
          </p:nvPr>
        </p:nvSpPr>
        <p:spPr/>
        <p:txBody>
          <a:bodyPr>
            <a:normAutofit/>
          </a:bodyPr>
          <a:lstStyle/>
          <a:p>
            <a:r>
              <a:rPr lang="en-US" sz="2400" dirty="0" smtClean="0"/>
              <a:t>The </a:t>
            </a:r>
            <a:r>
              <a:rPr lang="en-US" sz="2400" dirty="0"/>
              <a:t>flow-diagram depicts the flow of information through the different phases of a systematic review or meta-analysis</a:t>
            </a:r>
            <a:r>
              <a:rPr lang="en-US" sz="2400" dirty="0" smtClean="0"/>
              <a:t>.</a:t>
            </a:r>
          </a:p>
          <a:p>
            <a:r>
              <a:rPr lang="en-US" sz="2400" dirty="0" smtClean="0"/>
              <a:t> </a:t>
            </a:r>
            <a:r>
              <a:rPr lang="en-US" sz="2400" dirty="0"/>
              <a:t>It maps out the number of records identified, included and excluded, and the reasons for exclusions. </a:t>
            </a:r>
            <a:r>
              <a:rPr lang="en-US" sz="2400" dirty="0">
                <a:hlinkClick r:id="rId2"/>
              </a:rPr>
              <a:t/>
            </a:r>
            <a:br>
              <a:rPr lang="en-US" sz="2400" dirty="0">
                <a:hlinkClick r:id="rId2"/>
              </a:rPr>
            </a:br>
            <a:endParaRPr lang="en-US" sz="2400" dirty="0"/>
          </a:p>
        </p:txBody>
      </p:sp>
    </p:spTree>
    <p:extLst>
      <p:ext uri="{BB962C8B-B14F-4D97-AF65-F5344CB8AC3E}">
        <p14:creationId xmlns:p14="http://schemas.microsoft.com/office/powerpoint/2010/main" val="354505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pic>
        <p:nvPicPr>
          <p:cNvPr id="4" name="Content Placeholder 3"/>
          <p:cNvPicPr>
            <a:picLocks noGrp="1" noChangeAspect="1"/>
          </p:cNvPicPr>
          <p:nvPr>
            <p:ph idx="1"/>
          </p:nvPr>
        </p:nvPicPr>
        <p:blipFill>
          <a:blip r:embed="rId2"/>
          <a:stretch>
            <a:fillRect/>
          </a:stretch>
        </p:blipFill>
        <p:spPr>
          <a:xfrm>
            <a:off x="1097280" y="623455"/>
            <a:ext cx="9930938" cy="5500254"/>
          </a:xfrm>
          <a:prstGeom prst="rect">
            <a:avLst/>
          </a:prstGeom>
        </p:spPr>
      </p:pic>
    </p:spTree>
    <p:extLst>
      <p:ext uri="{BB962C8B-B14F-4D97-AF65-F5344CB8AC3E}">
        <p14:creationId xmlns:p14="http://schemas.microsoft.com/office/powerpoint/2010/main" val="94018986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smtClean="0"/>
          </a:p>
          <a:p>
            <a:endParaRPr lang="en-US" dirty="0"/>
          </a:p>
          <a:p>
            <a:r>
              <a:rPr lang="en-US" dirty="0" smtClean="0"/>
              <a:t>The </a:t>
            </a:r>
            <a:r>
              <a:rPr lang="en-US" dirty="0"/>
              <a:t>results of meta-analyses are often presented in a forest plot, where each study is shown with its effect size and the corresponding 95% confidence interval</a:t>
            </a:r>
          </a:p>
        </p:txBody>
      </p:sp>
    </p:spTree>
    <p:extLst>
      <p:ext uri="{BB962C8B-B14F-4D97-AF65-F5344CB8AC3E}">
        <p14:creationId xmlns:p14="http://schemas.microsoft.com/office/powerpoint/2010/main" val="115840811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097280" y="431074"/>
            <a:ext cx="10371909" cy="5930537"/>
          </a:xfrm>
        </p:spPr>
      </p:pic>
    </p:spTree>
    <p:extLst>
      <p:ext uri="{BB962C8B-B14F-4D97-AF65-F5344CB8AC3E}">
        <p14:creationId xmlns:p14="http://schemas.microsoft.com/office/powerpoint/2010/main" val="283202008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r>
              <a:rPr lang="en-US" b="1" dirty="0" smtClean="0"/>
              <a:t>Biases in Meta Analysis </a:t>
            </a:r>
            <a:r>
              <a:rPr lang="en-US" b="1" dirty="0"/>
              <a:t/>
            </a:r>
            <a:br>
              <a:rPr lang="en-US" b="1" dirty="0"/>
            </a:br>
            <a:endParaRPr lang="en-US" dirty="0"/>
          </a:p>
        </p:txBody>
      </p:sp>
      <p:sp>
        <p:nvSpPr>
          <p:cNvPr id="3" name="Content Placeholder 2"/>
          <p:cNvSpPr>
            <a:spLocks noGrp="1"/>
          </p:cNvSpPr>
          <p:nvPr>
            <p:ph idx="1"/>
          </p:nvPr>
        </p:nvSpPr>
        <p:spPr/>
        <p:txBody>
          <a:bodyPr/>
          <a:lstStyle/>
          <a:p>
            <a:r>
              <a:rPr lang="en-US" b="1" dirty="0"/>
              <a:t>Publication bias</a:t>
            </a:r>
            <a:endParaRPr lang="en-US" b="1" dirty="0"/>
          </a:p>
          <a:p>
            <a:r>
              <a:rPr lang="en-US" dirty="0" smtClean="0"/>
              <a:t>-  </a:t>
            </a:r>
            <a:r>
              <a:rPr lang="en-US" dirty="0"/>
              <a:t>T</a:t>
            </a:r>
            <a:r>
              <a:rPr lang="en-US" dirty="0" smtClean="0"/>
              <a:t>he </a:t>
            </a:r>
            <a:r>
              <a:rPr lang="en-US" dirty="0"/>
              <a:t>most common type of reporting bias in meta-analyses. </a:t>
            </a:r>
            <a:endParaRPr lang="en-US" dirty="0" smtClean="0"/>
          </a:p>
          <a:p>
            <a:r>
              <a:rPr lang="en-US" dirty="0" smtClean="0"/>
              <a:t>- This </a:t>
            </a:r>
            <a:r>
              <a:rPr lang="en-US" dirty="0"/>
              <a:t>refers to the distortion of meta-analysis outcomes due to the higher likelihood of publication of statistically significant studies rather than non-significant studies. </a:t>
            </a:r>
            <a:endParaRPr lang="en-US" dirty="0" smtClean="0"/>
          </a:p>
          <a:p>
            <a:r>
              <a:rPr lang="en-US" dirty="0" smtClean="0"/>
              <a:t>- In </a:t>
            </a:r>
            <a:r>
              <a:rPr lang="en-US" dirty="0"/>
              <a:t>order to test the presence or absence of publication bias, first, a </a:t>
            </a:r>
            <a:r>
              <a:rPr lang="en-US" i="1" dirty="0"/>
              <a:t>funnel plot </a:t>
            </a:r>
            <a:r>
              <a:rPr lang="en-US" dirty="0"/>
              <a:t>can be used </a:t>
            </a:r>
            <a:r>
              <a:rPr lang="en-US" dirty="0" smtClean="0"/>
              <a:t> </a:t>
            </a:r>
            <a:r>
              <a:rPr lang="en-US" dirty="0"/>
              <a:t>Studies are plotted on a scatter plot with effect size on the x-axis and precision or total sample size on the y-axis. </a:t>
            </a:r>
            <a:endParaRPr lang="en-US" dirty="0" smtClean="0"/>
          </a:p>
          <a:p>
            <a:r>
              <a:rPr lang="en-US" dirty="0" smtClean="0"/>
              <a:t>- If </a:t>
            </a:r>
            <a:r>
              <a:rPr lang="en-US" dirty="0"/>
              <a:t>the points form an upside-down funnel shape, with a broad base that narrows towards the top of the plot, this indicates the absence of a publication bias </a:t>
            </a:r>
            <a:r>
              <a:rPr lang="en-US" dirty="0" smtClean="0"/>
              <a:t>. </a:t>
            </a:r>
          </a:p>
          <a:p>
            <a:r>
              <a:rPr lang="en-US" dirty="0" smtClean="0"/>
              <a:t>- On </a:t>
            </a:r>
            <a:r>
              <a:rPr lang="en-US" dirty="0"/>
              <a:t>the other hand, if the plot shows an asymmetric shape, with no points on one side of the graph, then publication bias can be suspected </a:t>
            </a:r>
          </a:p>
          <a:p>
            <a:endParaRPr lang="en-US" dirty="0"/>
          </a:p>
        </p:txBody>
      </p:sp>
    </p:spTree>
    <p:extLst>
      <p:ext uri="{BB962C8B-B14F-4D97-AF65-F5344CB8AC3E}">
        <p14:creationId xmlns:p14="http://schemas.microsoft.com/office/powerpoint/2010/main" val="228738593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Learning Outcomes</a:t>
            </a:r>
            <a:endParaRPr lang="en-US" dirty="0"/>
          </a:p>
        </p:txBody>
      </p:sp>
      <p:sp>
        <p:nvSpPr>
          <p:cNvPr id="3" name="Content Placeholder 2"/>
          <p:cNvSpPr>
            <a:spLocks noGrp="1"/>
          </p:cNvSpPr>
          <p:nvPr>
            <p:ph idx="1"/>
          </p:nvPr>
        </p:nvSpPr>
        <p:spPr/>
        <p:txBody>
          <a:bodyPr/>
          <a:lstStyle/>
          <a:p>
            <a:endParaRPr lang="en-US" dirty="0" smtClean="0"/>
          </a:p>
          <a:p>
            <a:r>
              <a:rPr lang="en-US" dirty="0" smtClean="0"/>
              <a:t>By the end of this presentation, the participants shall be able to </a:t>
            </a:r>
            <a:r>
              <a:rPr lang="en-US" dirty="0"/>
              <a:t>understand </a:t>
            </a:r>
            <a:r>
              <a:rPr lang="en-US" dirty="0" smtClean="0"/>
              <a:t>:</a:t>
            </a:r>
          </a:p>
          <a:p>
            <a:r>
              <a:rPr lang="en-US" dirty="0" smtClean="0"/>
              <a:t>-  methods </a:t>
            </a:r>
            <a:r>
              <a:rPr lang="en-US" dirty="0"/>
              <a:t>used to produce a rigorous meta-analysis </a:t>
            </a:r>
            <a:endParaRPr lang="en-US" dirty="0" smtClean="0"/>
          </a:p>
          <a:p>
            <a:r>
              <a:rPr lang="en-US" dirty="0" smtClean="0"/>
              <a:t>- aspects </a:t>
            </a:r>
            <a:r>
              <a:rPr lang="en-US" dirty="0"/>
              <a:t>of presentation and interpretation of meta-analysis </a:t>
            </a:r>
            <a:endParaRPr lang="en-US" dirty="0"/>
          </a:p>
          <a:p>
            <a:r>
              <a:rPr lang="en-US" dirty="0" smtClean="0"/>
              <a:t>- reporting of Systematic Reviews and Meta Analysis using PRISMA Checklist </a:t>
            </a:r>
            <a:endParaRPr lang="en-US" dirty="0"/>
          </a:p>
        </p:txBody>
      </p:sp>
    </p:spTree>
    <p:extLst>
      <p:ext uri="{BB962C8B-B14F-4D97-AF65-F5344CB8AC3E}">
        <p14:creationId xmlns:p14="http://schemas.microsoft.com/office/powerpoint/2010/main" val="308025942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Guidelines for Reporting Meta Analysis </a:t>
            </a:r>
            <a:endParaRPr lang="en-US" dirty="0"/>
          </a:p>
        </p:txBody>
      </p:sp>
      <p:sp>
        <p:nvSpPr>
          <p:cNvPr id="3" name="Content Placeholder 2"/>
          <p:cNvSpPr>
            <a:spLocks noGrp="1"/>
          </p:cNvSpPr>
          <p:nvPr>
            <p:ph idx="1"/>
          </p:nvPr>
        </p:nvSpPr>
        <p:spPr/>
        <p:txBody>
          <a:bodyPr>
            <a:normAutofit/>
          </a:bodyPr>
          <a:lstStyle/>
          <a:p>
            <a:r>
              <a:rPr lang="en-US" dirty="0"/>
              <a:t>Since 1999, various papers have presented guidelines for reporting meta-analyses of RCTs. Following the </a:t>
            </a:r>
            <a:r>
              <a:rPr lang="en-US" b="1" dirty="0"/>
              <a:t>Quality of Reporting of Meta-analyses (QUORUM) statement </a:t>
            </a:r>
            <a:r>
              <a:rPr lang="en-US" dirty="0" smtClean="0"/>
              <a:t>, </a:t>
            </a:r>
            <a:r>
              <a:rPr lang="en-US" dirty="0"/>
              <a:t>and the appearance of registers such as Cochrane Library’s Methodology Register, a large number of systematic literature reviews have been registered</a:t>
            </a:r>
            <a:r>
              <a:rPr lang="en-US" dirty="0" smtClean="0"/>
              <a:t>.</a:t>
            </a:r>
          </a:p>
          <a:p>
            <a:r>
              <a:rPr lang="en-US" b="1" dirty="0" smtClean="0"/>
              <a:t>MOOSE Guidelines </a:t>
            </a:r>
            <a:r>
              <a:rPr lang="en-US" dirty="0" smtClean="0"/>
              <a:t>: Meta Analysis of Observational Studies in Epidemiology </a:t>
            </a:r>
          </a:p>
          <a:p>
            <a:r>
              <a:rPr lang="en-US" dirty="0" smtClean="0"/>
              <a:t>In </a:t>
            </a:r>
            <a:r>
              <a:rPr lang="en-US" dirty="0"/>
              <a:t>2009, the </a:t>
            </a:r>
            <a:r>
              <a:rPr lang="en-US" b="1" dirty="0"/>
              <a:t>Preferred Reporting Items for Systematic Reviews and Meta-Analyses (PRISMA) </a:t>
            </a:r>
            <a:r>
              <a:rPr lang="en-US" dirty="0"/>
              <a:t>statement </a:t>
            </a:r>
            <a:r>
              <a:rPr lang="en-US" dirty="0" smtClean="0"/>
              <a:t> </a:t>
            </a:r>
            <a:r>
              <a:rPr lang="en-US" dirty="0"/>
              <a:t>was published, and it greatly helped standardize and improve the quality of systematic reviews and </a:t>
            </a:r>
            <a:r>
              <a:rPr lang="en-US" dirty="0" smtClean="0"/>
              <a:t>meta-analyses </a:t>
            </a:r>
          </a:p>
          <a:p>
            <a:r>
              <a:rPr lang="en-US" dirty="0">
                <a:hlinkClick r:id="rId2"/>
              </a:rPr>
              <a:t>http://</a:t>
            </a:r>
            <a:r>
              <a:rPr lang="en-US" dirty="0" smtClean="0">
                <a:hlinkClick r:id="rId2"/>
              </a:rPr>
              <a:t>prisma-statement.org/PRISMAStatement/Checklist</a:t>
            </a:r>
            <a:endParaRPr lang="en-US" dirty="0" smtClean="0"/>
          </a:p>
          <a:p>
            <a:endParaRPr lang="en-US" dirty="0"/>
          </a:p>
          <a:p>
            <a:endParaRPr lang="en-US" dirty="0"/>
          </a:p>
        </p:txBody>
      </p:sp>
    </p:spTree>
    <p:extLst>
      <p:ext uri="{BB962C8B-B14F-4D97-AF65-F5344CB8AC3E}">
        <p14:creationId xmlns:p14="http://schemas.microsoft.com/office/powerpoint/2010/main" val="36174264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PRISMA checklist</a:t>
            </a:r>
          </a:p>
        </p:txBody>
      </p:sp>
      <p:sp>
        <p:nvSpPr>
          <p:cNvPr id="3" name="Content Placeholder 2"/>
          <p:cNvSpPr>
            <a:spLocks noGrp="1"/>
          </p:cNvSpPr>
          <p:nvPr>
            <p:ph idx="1"/>
          </p:nvPr>
        </p:nvSpPr>
        <p:spPr/>
        <p:txBody>
          <a:bodyPr/>
          <a:lstStyle/>
          <a:p>
            <a:r>
              <a:rPr lang="en-US" dirty="0" smtClean="0"/>
              <a:t> </a:t>
            </a:r>
            <a:r>
              <a:rPr lang="en-US" b="1" u="sng" dirty="0" smtClean="0"/>
              <a:t>Title</a:t>
            </a:r>
            <a:r>
              <a:rPr lang="en-US" b="1" dirty="0" smtClean="0"/>
              <a:t> </a:t>
            </a:r>
            <a:r>
              <a:rPr lang="en-US" dirty="0" smtClean="0"/>
              <a:t>(1) </a:t>
            </a:r>
            <a:r>
              <a:rPr lang="en-US" dirty="0"/>
              <a:t>Identify the report as a systematic review, meta-analysis, or both</a:t>
            </a:r>
            <a:r>
              <a:rPr lang="en-US" dirty="0" smtClean="0"/>
              <a:t>.</a:t>
            </a:r>
          </a:p>
          <a:p>
            <a:r>
              <a:rPr lang="en-US" dirty="0" smtClean="0"/>
              <a:t>             </a:t>
            </a:r>
            <a:r>
              <a:rPr lang="en-US" dirty="0" err="1" smtClean="0"/>
              <a:t>Eg</a:t>
            </a:r>
            <a:r>
              <a:rPr lang="en-US" dirty="0" smtClean="0"/>
              <a:t>.  </a:t>
            </a:r>
            <a:r>
              <a:rPr lang="en-US" dirty="0"/>
              <a:t>Mortality in randomized trials of antioxidant </a:t>
            </a:r>
            <a:r>
              <a:rPr lang="en-US" dirty="0" smtClean="0"/>
              <a:t>supplements </a:t>
            </a:r>
            <a:r>
              <a:rPr lang="en-US" dirty="0"/>
              <a:t>for primary and secondary prevention: systematic review and </a:t>
            </a:r>
            <a:r>
              <a:rPr lang="en-US" dirty="0" smtClean="0"/>
              <a:t>meta-analysis</a:t>
            </a:r>
          </a:p>
          <a:p>
            <a:r>
              <a:rPr lang="en-US" dirty="0" smtClean="0"/>
              <a:t> </a:t>
            </a:r>
            <a:r>
              <a:rPr lang="en-US" b="1" u="sng" dirty="0"/>
              <a:t>Structured summary </a:t>
            </a:r>
            <a:r>
              <a:rPr lang="en-US" u="sng" dirty="0" smtClean="0"/>
              <a:t>(2) </a:t>
            </a:r>
            <a:r>
              <a:rPr lang="en-US" dirty="0" smtClean="0"/>
              <a:t>Provide </a:t>
            </a:r>
            <a:r>
              <a:rPr lang="en-US" dirty="0"/>
              <a:t>a structured summary including, as applicable: background; objectives; data sources; study eligibility </a:t>
            </a:r>
            <a:r>
              <a:rPr lang="en-US" dirty="0" err="1"/>
              <a:t>criteria</a:t>
            </a:r>
            <a:r>
              <a:rPr lang="en-US" dirty="0"/>
              <a:t>, participants, and interventions; study appraisal and synthesis methods; results; limitations; conclusions and </a:t>
            </a:r>
            <a:r>
              <a:rPr lang="en-US" dirty="0" err="1"/>
              <a:t>implications</a:t>
            </a:r>
            <a:r>
              <a:rPr lang="en-US" dirty="0"/>
              <a:t> of key findings; funding for the systematic review; and systematic review registration </a:t>
            </a:r>
            <a:r>
              <a:rPr lang="en-US" dirty="0" smtClean="0"/>
              <a:t>number</a:t>
            </a:r>
          </a:p>
          <a:p>
            <a:r>
              <a:rPr lang="en-US" b="1" u="sng" dirty="0"/>
              <a:t>Introduction</a:t>
            </a:r>
            <a:r>
              <a:rPr lang="en-US" dirty="0"/>
              <a:t> </a:t>
            </a:r>
            <a:r>
              <a:rPr lang="en-US" dirty="0" smtClean="0"/>
              <a:t>(3): </a:t>
            </a:r>
            <a:r>
              <a:rPr lang="en-US" dirty="0"/>
              <a:t>Rationale </a:t>
            </a:r>
            <a:r>
              <a:rPr lang="en-US" dirty="0" smtClean="0"/>
              <a:t>- Describe </a:t>
            </a:r>
            <a:r>
              <a:rPr lang="en-US" dirty="0"/>
              <a:t>the rationale for the review in the context of what is already </a:t>
            </a:r>
            <a:r>
              <a:rPr lang="en-US" dirty="0" smtClean="0"/>
              <a:t>known</a:t>
            </a:r>
          </a:p>
          <a:p>
            <a:r>
              <a:rPr lang="en-US" dirty="0" smtClean="0"/>
              <a:t>(4</a:t>
            </a:r>
            <a:r>
              <a:rPr lang="en-US" dirty="0"/>
              <a:t>) Objectives - Provide an explicit statement of questions being addressed with reference to participants, interventions, comparisons, outcomes, and study design (PICOS)</a:t>
            </a:r>
          </a:p>
        </p:txBody>
      </p:sp>
    </p:spTree>
    <p:extLst>
      <p:ext uri="{BB962C8B-B14F-4D97-AF65-F5344CB8AC3E}">
        <p14:creationId xmlns:p14="http://schemas.microsoft.com/office/powerpoint/2010/main" val="420015443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Checklist contd. </a:t>
            </a:r>
          </a:p>
        </p:txBody>
      </p:sp>
      <p:sp>
        <p:nvSpPr>
          <p:cNvPr id="3" name="Content Placeholder 2"/>
          <p:cNvSpPr>
            <a:spLocks noGrp="1"/>
          </p:cNvSpPr>
          <p:nvPr>
            <p:ph idx="1"/>
          </p:nvPr>
        </p:nvSpPr>
        <p:spPr/>
        <p:txBody>
          <a:bodyPr>
            <a:normAutofit lnSpcReduction="10000"/>
          </a:bodyPr>
          <a:lstStyle/>
          <a:p>
            <a:r>
              <a:rPr lang="en-US" b="1" dirty="0" smtClean="0"/>
              <a:t>Methods</a:t>
            </a:r>
          </a:p>
          <a:p>
            <a:r>
              <a:rPr lang="en-US" dirty="0" smtClean="0"/>
              <a:t> </a:t>
            </a:r>
            <a:r>
              <a:rPr lang="en-US" dirty="0"/>
              <a:t>(</a:t>
            </a:r>
            <a:r>
              <a:rPr lang="en-US" dirty="0" smtClean="0"/>
              <a:t>5) : </a:t>
            </a:r>
            <a:r>
              <a:rPr lang="en-US" dirty="0"/>
              <a:t>Protocol and </a:t>
            </a:r>
            <a:r>
              <a:rPr lang="en-US" dirty="0" smtClean="0"/>
              <a:t>registration :  </a:t>
            </a:r>
            <a:r>
              <a:rPr lang="en-US" dirty="0"/>
              <a:t>Indicate if a review protocol exists, if and where it can be accessed (e.g., Web address) and, if available, provide registration information including the registration </a:t>
            </a:r>
            <a:r>
              <a:rPr lang="en-US" dirty="0" smtClean="0"/>
              <a:t>number</a:t>
            </a:r>
          </a:p>
          <a:p>
            <a:r>
              <a:rPr lang="en-US" dirty="0"/>
              <a:t>(</a:t>
            </a:r>
            <a:r>
              <a:rPr lang="en-US" dirty="0" smtClean="0"/>
              <a:t>6) : </a:t>
            </a:r>
            <a:r>
              <a:rPr lang="en-US" dirty="0"/>
              <a:t>Eligibility </a:t>
            </a:r>
            <a:r>
              <a:rPr lang="en-US" dirty="0" smtClean="0"/>
              <a:t>Criteria:  </a:t>
            </a:r>
            <a:r>
              <a:rPr lang="en-US" dirty="0"/>
              <a:t>Specify study characteristics (e.g., PICOS, length of follow-up) and report characteristics (e.g., years </a:t>
            </a:r>
            <a:r>
              <a:rPr lang="en-US" dirty="0" smtClean="0"/>
              <a:t>considered</a:t>
            </a:r>
            <a:r>
              <a:rPr lang="en-US" dirty="0"/>
              <a:t>, language, publication status) used as criteria for </a:t>
            </a:r>
            <a:r>
              <a:rPr lang="en-US" dirty="0" smtClean="0"/>
              <a:t>eligibility</a:t>
            </a:r>
            <a:r>
              <a:rPr lang="en-US" dirty="0"/>
              <a:t>, giving rationale. </a:t>
            </a:r>
            <a:endParaRPr lang="en-US" dirty="0" smtClean="0"/>
          </a:p>
          <a:p>
            <a:r>
              <a:rPr lang="en-US" dirty="0" smtClean="0"/>
              <a:t>(7): </a:t>
            </a:r>
            <a:r>
              <a:rPr lang="en-US" dirty="0"/>
              <a:t>Information </a:t>
            </a:r>
            <a:r>
              <a:rPr lang="en-US" dirty="0" smtClean="0"/>
              <a:t>Sources :  </a:t>
            </a:r>
            <a:r>
              <a:rPr lang="en-US" dirty="0"/>
              <a:t>Describe all information sources in the search (e.g., </a:t>
            </a:r>
            <a:r>
              <a:rPr lang="en-US" dirty="0" smtClean="0"/>
              <a:t>databases </a:t>
            </a:r>
            <a:r>
              <a:rPr lang="en-US" dirty="0"/>
              <a:t>with dates of coverage, contact with study authors to identify additional studies) and date last searched</a:t>
            </a:r>
            <a:r>
              <a:rPr lang="en-US" dirty="0" smtClean="0"/>
              <a:t>.</a:t>
            </a:r>
          </a:p>
          <a:p>
            <a:r>
              <a:rPr lang="en-US" dirty="0" smtClean="0"/>
              <a:t>(8) : </a:t>
            </a:r>
            <a:r>
              <a:rPr lang="en-US" dirty="0"/>
              <a:t>Search </a:t>
            </a:r>
            <a:r>
              <a:rPr lang="en-US" dirty="0" smtClean="0"/>
              <a:t>: Present </a:t>
            </a:r>
            <a:r>
              <a:rPr lang="en-US" dirty="0"/>
              <a:t>the full electronic search strategy for at least one major database, including any limits used, such that it could be repeated. </a:t>
            </a:r>
          </a:p>
        </p:txBody>
      </p:sp>
    </p:spTree>
    <p:extLst>
      <p:ext uri="{BB962C8B-B14F-4D97-AF65-F5344CB8AC3E}">
        <p14:creationId xmlns:p14="http://schemas.microsoft.com/office/powerpoint/2010/main" val="99074453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Checklist contd. </a:t>
            </a:r>
            <a:endParaRPr lang="en-US" dirty="0"/>
          </a:p>
        </p:txBody>
      </p:sp>
      <p:sp>
        <p:nvSpPr>
          <p:cNvPr id="3" name="Content Placeholder 2"/>
          <p:cNvSpPr>
            <a:spLocks noGrp="1"/>
          </p:cNvSpPr>
          <p:nvPr>
            <p:ph idx="1"/>
          </p:nvPr>
        </p:nvSpPr>
        <p:spPr/>
        <p:txBody>
          <a:bodyPr>
            <a:normAutofit lnSpcReduction="10000"/>
          </a:bodyPr>
          <a:lstStyle/>
          <a:p>
            <a:r>
              <a:rPr lang="en-US" dirty="0" smtClean="0"/>
              <a:t>(9) : </a:t>
            </a:r>
            <a:r>
              <a:rPr lang="en-US" dirty="0"/>
              <a:t>Study </a:t>
            </a:r>
            <a:r>
              <a:rPr lang="en-US" dirty="0" smtClean="0"/>
              <a:t>Selection:  </a:t>
            </a:r>
            <a:r>
              <a:rPr lang="en-US" dirty="0"/>
              <a:t>State the process for selecting studies (i.e., for screening, for determining eligibility, for inclusion in the systematic review, and, if applicable, for inclusion in the meta-analysis</a:t>
            </a:r>
            <a:r>
              <a:rPr lang="en-US" dirty="0" smtClean="0"/>
              <a:t>).</a:t>
            </a:r>
          </a:p>
          <a:p>
            <a:r>
              <a:rPr lang="en-US" dirty="0" smtClean="0"/>
              <a:t>(10): </a:t>
            </a:r>
            <a:r>
              <a:rPr lang="en-US" dirty="0"/>
              <a:t>Data </a:t>
            </a:r>
            <a:r>
              <a:rPr lang="en-US" dirty="0" smtClean="0"/>
              <a:t>Collection Process:  </a:t>
            </a:r>
            <a:r>
              <a:rPr lang="en-US" dirty="0"/>
              <a:t>Describe the method of data extraction from reports (e.g., piloted forms, independently by two reviewers) and any </a:t>
            </a:r>
            <a:r>
              <a:rPr lang="en-US" dirty="0" smtClean="0"/>
              <a:t>processes </a:t>
            </a:r>
            <a:r>
              <a:rPr lang="en-US" dirty="0"/>
              <a:t>for obtaining and confirming data from investigators</a:t>
            </a:r>
            <a:r>
              <a:rPr lang="en-US" dirty="0" smtClean="0"/>
              <a:t>.</a:t>
            </a:r>
          </a:p>
          <a:p>
            <a:r>
              <a:rPr lang="en-US" dirty="0" smtClean="0"/>
              <a:t>(11): </a:t>
            </a:r>
            <a:r>
              <a:rPr lang="en-US" dirty="0"/>
              <a:t>Data items </a:t>
            </a:r>
            <a:r>
              <a:rPr lang="en-US" dirty="0" smtClean="0"/>
              <a:t>: List </a:t>
            </a:r>
            <a:r>
              <a:rPr lang="en-US" dirty="0"/>
              <a:t>and define all variables for which data were sought (e.g., PICOS, funding sources), and any assumptions and simplifications made</a:t>
            </a:r>
            <a:r>
              <a:rPr lang="en-US" dirty="0" smtClean="0"/>
              <a:t>.</a:t>
            </a:r>
          </a:p>
          <a:p>
            <a:r>
              <a:rPr lang="en-US" dirty="0" smtClean="0"/>
              <a:t>(12): </a:t>
            </a:r>
            <a:r>
              <a:rPr lang="en-US" dirty="0"/>
              <a:t>Risk of bias in individual </a:t>
            </a:r>
            <a:r>
              <a:rPr lang="en-US" dirty="0" smtClean="0"/>
              <a:t>studies:  </a:t>
            </a:r>
            <a:r>
              <a:rPr lang="en-US" dirty="0"/>
              <a:t>Describe methods used for assessing risk of bias in </a:t>
            </a:r>
            <a:r>
              <a:rPr lang="en-US" dirty="0" smtClean="0"/>
              <a:t>individual </a:t>
            </a:r>
            <a:r>
              <a:rPr lang="en-US" dirty="0"/>
              <a:t>studies (including specification of whether this was done at the study or outcome level, or both), and how this information is to be used in any data </a:t>
            </a:r>
            <a:r>
              <a:rPr lang="en-US" dirty="0" smtClean="0"/>
              <a:t>synthesis</a:t>
            </a:r>
          </a:p>
          <a:p>
            <a:r>
              <a:rPr lang="en-US" dirty="0" smtClean="0"/>
              <a:t>(13): </a:t>
            </a:r>
            <a:r>
              <a:rPr lang="en-US" dirty="0"/>
              <a:t>Summary </a:t>
            </a:r>
            <a:r>
              <a:rPr lang="en-US" dirty="0" smtClean="0"/>
              <a:t>Measures:  </a:t>
            </a:r>
            <a:r>
              <a:rPr lang="en-US" dirty="0"/>
              <a:t>State the principal summary measures (e.g., risk ratio, difference in means).</a:t>
            </a:r>
            <a:endParaRPr lang="en-US" dirty="0" smtClean="0"/>
          </a:p>
          <a:p>
            <a:endParaRPr lang="en-US" dirty="0"/>
          </a:p>
        </p:txBody>
      </p:sp>
    </p:spTree>
    <p:extLst>
      <p:ext uri="{BB962C8B-B14F-4D97-AF65-F5344CB8AC3E}">
        <p14:creationId xmlns:p14="http://schemas.microsoft.com/office/powerpoint/2010/main" val="96742681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Checklist contd. </a:t>
            </a:r>
          </a:p>
        </p:txBody>
      </p:sp>
      <p:sp>
        <p:nvSpPr>
          <p:cNvPr id="3" name="Content Placeholder 2"/>
          <p:cNvSpPr>
            <a:spLocks noGrp="1"/>
          </p:cNvSpPr>
          <p:nvPr>
            <p:ph idx="1"/>
          </p:nvPr>
        </p:nvSpPr>
        <p:spPr/>
        <p:txBody>
          <a:bodyPr>
            <a:normAutofit fontScale="92500" lnSpcReduction="20000"/>
          </a:bodyPr>
          <a:lstStyle/>
          <a:p>
            <a:r>
              <a:rPr lang="en-US" dirty="0"/>
              <a:t>(</a:t>
            </a:r>
            <a:r>
              <a:rPr lang="en-US" dirty="0" smtClean="0"/>
              <a:t>14): </a:t>
            </a:r>
            <a:r>
              <a:rPr lang="en-US" dirty="0"/>
              <a:t>Planned methods of </a:t>
            </a:r>
            <a:r>
              <a:rPr lang="en-US" dirty="0" smtClean="0"/>
              <a:t>analysis:  </a:t>
            </a:r>
            <a:r>
              <a:rPr lang="en-US" dirty="0"/>
              <a:t>Describe the methods of handling data and combining results of studies, if done, including measures of </a:t>
            </a:r>
            <a:r>
              <a:rPr lang="en-US" dirty="0" smtClean="0"/>
              <a:t>consistency </a:t>
            </a:r>
            <a:r>
              <a:rPr lang="en-US" dirty="0"/>
              <a:t>(e.g., Higgins </a:t>
            </a:r>
            <a:r>
              <a:rPr lang="en-US" i="1" dirty="0"/>
              <a:t>I</a:t>
            </a:r>
            <a:r>
              <a:rPr lang="en-US" i="1" baseline="30000" dirty="0"/>
              <a:t>2</a:t>
            </a:r>
            <a:r>
              <a:rPr lang="en-US" dirty="0"/>
              <a:t> </a:t>
            </a:r>
            <a:r>
              <a:rPr lang="en-US" dirty="0" smtClean="0"/>
              <a:t> </a:t>
            </a:r>
            <a:r>
              <a:rPr lang="en-US" dirty="0"/>
              <a:t>) for each meta-analysis</a:t>
            </a:r>
            <a:r>
              <a:rPr lang="en-US" dirty="0" smtClean="0"/>
              <a:t>.</a:t>
            </a:r>
          </a:p>
          <a:p>
            <a:r>
              <a:rPr lang="en-US" dirty="0" smtClean="0"/>
              <a:t>(15) : </a:t>
            </a:r>
            <a:r>
              <a:rPr lang="en-US" dirty="0"/>
              <a:t>Risk of bias across </a:t>
            </a:r>
            <a:r>
              <a:rPr lang="en-US" dirty="0" smtClean="0"/>
              <a:t>studies:  </a:t>
            </a:r>
            <a:r>
              <a:rPr lang="en-US" dirty="0"/>
              <a:t>Specify any assessment of risk of bias that may affect the cumulative evidence (e.g., publication bias, </a:t>
            </a:r>
            <a:r>
              <a:rPr lang="en-US" dirty="0" smtClean="0"/>
              <a:t>selective reporting within studies )</a:t>
            </a:r>
          </a:p>
          <a:p>
            <a:r>
              <a:rPr lang="en-US" dirty="0" smtClean="0"/>
              <a:t>(16): </a:t>
            </a:r>
            <a:r>
              <a:rPr lang="en-US" dirty="0"/>
              <a:t>Additional </a:t>
            </a:r>
            <a:r>
              <a:rPr lang="en-US" dirty="0" smtClean="0"/>
              <a:t>analyses:  </a:t>
            </a:r>
            <a:r>
              <a:rPr lang="en-US" dirty="0"/>
              <a:t>Describe methods of additional analyses (e.g., sensitivity or subgroup analyses, meta-regression), if done, indicating which were pre-specified</a:t>
            </a:r>
            <a:r>
              <a:rPr lang="en-US" dirty="0" smtClean="0"/>
              <a:t>.</a:t>
            </a:r>
          </a:p>
          <a:p>
            <a:r>
              <a:rPr lang="en-US" b="1" dirty="0"/>
              <a:t>Results </a:t>
            </a:r>
            <a:endParaRPr lang="en-US" b="1" dirty="0" smtClean="0"/>
          </a:p>
          <a:p>
            <a:r>
              <a:rPr lang="en-US" dirty="0" smtClean="0"/>
              <a:t> (17): </a:t>
            </a:r>
            <a:r>
              <a:rPr lang="en-US" dirty="0"/>
              <a:t>Study </a:t>
            </a:r>
            <a:r>
              <a:rPr lang="en-US" dirty="0" smtClean="0"/>
              <a:t>selection:  </a:t>
            </a:r>
            <a:r>
              <a:rPr lang="en-US" dirty="0"/>
              <a:t>Give numbers of studies screened, assessed for </a:t>
            </a:r>
            <a:r>
              <a:rPr lang="en-US" dirty="0" smtClean="0"/>
              <a:t>eligibility</a:t>
            </a:r>
            <a:r>
              <a:rPr lang="en-US" dirty="0"/>
              <a:t>, and included in the review, with reasons for exclusions at each stage, ideally with a flow </a:t>
            </a:r>
            <a:r>
              <a:rPr lang="en-US" dirty="0" smtClean="0"/>
              <a:t>diagram</a:t>
            </a:r>
          </a:p>
          <a:p>
            <a:r>
              <a:rPr lang="en-US" dirty="0" smtClean="0"/>
              <a:t>(18): </a:t>
            </a:r>
            <a:r>
              <a:rPr lang="en-US" dirty="0"/>
              <a:t>Study </a:t>
            </a:r>
            <a:r>
              <a:rPr lang="en-US" dirty="0" smtClean="0"/>
              <a:t>characteristics:  </a:t>
            </a:r>
            <a:r>
              <a:rPr lang="en-US" dirty="0"/>
              <a:t>For each study, present characteristics for which data were extracted (e.g., study size, PICOS, follow-up period) and provide the citation</a:t>
            </a:r>
            <a:r>
              <a:rPr lang="en-US" dirty="0" smtClean="0"/>
              <a:t>.</a:t>
            </a:r>
          </a:p>
          <a:p>
            <a:r>
              <a:rPr lang="en-US" dirty="0" smtClean="0"/>
              <a:t>(19) : </a:t>
            </a:r>
            <a:r>
              <a:rPr lang="en-US" dirty="0"/>
              <a:t>Risk of bias within studies Present data on risk of bias of each study and, if available, any outcome-level assessment (see Item 12).</a:t>
            </a:r>
          </a:p>
        </p:txBody>
      </p:sp>
    </p:spTree>
    <p:extLst>
      <p:ext uri="{BB962C8B-B14F-4D97-AF65-F5344CB8AC3E}">
        <p14:creationId xmlns:p14="http://schemas.microsoft.com/office/powerpoint/2010/main" val="259926188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Checklist contd. </a:t>
            </a:r>
          </a:p>
        </p:txBody>
      </p:sp>
      <p:sp>
        <p:nvSpPr>
          <p:cNvPr id="3" name="Content Placeholder 2"/>
          <p:cNvSpPr>
            <a:spLocks noGrp="1"/>
          </p:cNvSpPr>
          <p:nvPr>
            <p:ph idx="1"/>
          </p:nvPr>
        </p:nvSpPr>
        <p:spPr/>
        <p:txBody>
          <a:bodyPr>
            <a:normAutofit fontScale="92500" lnSpcReduction="10000"/>
          </a:bodyPr>
          <a:lstStyle/>
          <a:p>
            <a:r>
              <a:rPr lang="en-US" dirty="0" smtClean="0"/>
              <a:t>(20): </a:t>
            </a:r>
            <a:r>
              <a:rPr lang="en-US" dirty="0"/>
              <a:t>Results of individual </a:t>
            </a:r>
            <a:r>
              <a:rPr lang="en-US" dirty="0" smtClean="0"/>
              <a:t>studies: </a:t>
            </a:r>
            <a:r>
              <a:rPr lang="en-US" dirty="0"/>
              <a:t>For all outcomes considered (benefits and harms), </a:t>
            </a:r>
            <a:r>
              <a:rPr lang="en-US" dirty="0" smtClean="0"/>
              <a:t>present</a:t>
            </a:r>
            <a:r>
              <a:rPr lang="en-US" dirty="0"/>
              <a:t>, for each study: (a) simple summary data for each </a:t>
            </a:r>
            <a:r>
              <a:rPr lang="en-US" dirty="0" smtClean="0"/>
              <a:t>intervention </a:t>
            </a:r>
            <a:r>
              <a:rPr lang="en-US" dirty="0"/>
              <a:t>group and (b) effect estimates and confidence intervals, ideally with a forest </a:t>
            </a:r>
            <a:r>
              <a:rPr lang="en-US" dirty="0" smtClean="0"/>
              <a:t>plot</a:t>
            </a:r>
          </a:p>
          <a:p>
            <a:r>
              <a:rPr lang="en-US" dirty="0" smtClean="0"/>
              <a:t>(21): </a:t>
            </a:r>
            <a:r>
              <a:rPr lang="en-US" dirty="0"/>
              <a:t>Syntheses of </a:t>
            </a:r>
            <a:r>
              <a:rPr lang="en-US" dirty="0" smtClean="0"/>
              <a:t>results:  </a:t>
            </a:r>
            <a:r>
              <a:rPr lang="en-US" dirty="0"/>
              <a:t>Present the main results of the review. If meta-analyses are done, include for each, confidence intervals and </a:t>
            </a:r>
            <a:r>
              <a:rPr lang="en-US" dirty="0" smtClean="0"/>
              <a:t>measures </a:t>
            </a:r>
            <a:r>
              <a:rPr lang="en-US" dirty="0"/>
              <a:t>of </a:t>
            </a:r>
            <a:r>
              <a:rPr lang="en-US" dirty="0" smtClean="0"/>
              <a:t>consistency</a:t>
            </a:r>
          </a:p>
          <a:p>
            <a:r>
              <a:rPr lang="en-US" dirty="0" smtClean="0"/>
              <a:t>(22): </a:t>
            </a:r>
            <a:r>
              <a:rPr lang="en-US" dirty="0"/>
              <a:t>Risk of bias across </a:t>
            </a:r>
            <a:r>
              <a:rPr lang="en-US" dirty="0" smtClean="0"/>
              <a:t>studies:  </a:t>
            </a:r>
            <a:r>
              <a:rPr lang="en-US" dirty="0"/>
              <a:t>Present results of any assessment of risk of bias across studies (see Item </a:t>
            </a:r>
            <a:r>
              <a:rPr lang="en-US" dirty="0" smtClean="0"/>
              <a:t>15) </a:t>
            </a:r>
          </a:p>
          <a:p>
            <a:r>
              <a:rPr lang="en-US" dirty="0" smtClean="0"/>
              <a:t>(23) : </a:t>
            </a:r>
            <a:r>
              <a:rPr lang="en-US" dirty="0"/>
              <a:t>Additional </a:t>
            </a:r>
            <a:r>
              <a:rPr lang="en-US" dirty="0" smtClean="0"/>
              <a:t>analyses:  </a:t>
            </a:r>
            <a:r>
              <a:rPr lang="en-US" dirty="0"/>
              <a:t>Give results of additional analyses, if done (e.g., </a:t>
            </a:r>
            <a:r>
              <a:rPr lang="en-US" dirty="0" smtClean="0"/>
              <a:t>sensitivity </a:t>
            </a:r>
            <a:r>
              <a:rPr lang="en-US" dirty="0"/>
              <a:t>or subgroup </a:t>
            </a:r>
            <a:r>
              <a:rPr lang="en-US" dirty="0" smtClean="0"/>
              <a:t>analyses) </a:t>
            </a:r>
          </a:p>
          <a:p>
            <a:r>
              <a:rPr lang="en-US" b="1" dirty="0" smtClean="0"/>
              <a:t>Discussion </a:t>
            </a:r>
          </a:p>
          <a:p>
            <a:r>
              <a:rPr lang="en-US" dirty="0"/>
              <a:t>(</a:t>
            </a:r>
            <a:r>
              <a:rPr lang="en-US" dirty="0" smtClean="0"/>
              <a:t>24): </a:t>
            </a:r>
            <a:r>
              <a:rPr lang="en-US" dirty="0"/>
              <a:t>Summary of </a:t>
            </a:r>
            <a:r>
              <a:rPr lang="en-US" dirty="0" smtClean="0"/>
              <a:t>evidence:  </a:t>
            </a:r>
            <a:r>
              <a:rPr lang="en-US" dirty="0"/>
              <a:t>Summarize the main findings, including the strength of evidence for each main outcome; consider their relevance to key groups (e.g., health care providers, users, and policy makers). </a:t>
            </a:r>
          </a:p>
        </p:txBody>
      </p:sp>
    </p:spTree>
    <p:extLst>
      <p:ext uri="{BB962C8B-B14F-4D97-AF65-F5344CB8AC3E}">
        <p14:creationId xmlns:p14="http://schemas.microsoft.com/office/powerpoint/2010/main" val="266712706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Checklist contd. </a:t>
            </a:r>
          </a:p>
        </p:txBody>
      </p:sp>
      <p:sp>
        <p:nvSpPr>
          <p:cNvPr id="3" name="Content Placeholder 2"/>
          <p:cNvSpPr>
            <a:spLocks noGrp="1"/>
          </p:cNvSpPr>
          <p:nvPr>
            <p:ph idx="1"/>
          </p:nvPr>
        </p:nvSpPr>
        <p:spPr/>
        <p:txBody>
          <a:bodyPr/>
          <a:lstStyle/>
          <a:p>
            <a:r>
              <a:rPr lang="en-US" dirty="0" smtClean="0"/>
              <a:t>(25): Limitations:  </a:t>
            </a:r>
            <a:r>
              <a:rPr lang="en-US" dirty="0"/>
              <a:t>Discuss limitations at study and outcome level (e.g., risk of bias), and at review level (e.g., incomplete retrieval of identified research, reporting bias</a:t>
            </a:r>
            <a:r>
              <a:rPr lang="en-US" dirty="0" smtClean="0"/>
              <a:t>)</a:t>
            </a:r>
          </a:p>
          <a:p>
            <a:r>
              <a:rPr lang="en-US" dirty="0" smtClean="0"/>
              <a:t>(26) : Conclusions:  </a:t>
            </a:r>
            <a:r>
              <a:rPr lang="en-US" dirty="0"/>
              <a:t>Provide a general interpretation of the results in the </a:t>
            </a:r>
            <a:r>
              <a:rPr lang="en-US" dirty="0" smtClean="0"/>
              <a:t>context </a:t>
            </a:r>
            <a:r>
              <a:rPr lang="en-US" dirty="0"/>
              <a:t>of other evidence, </a:t>
            </a:r>
            <a:r>
              <a:rPr lang="en-US" dirty="0" smtClean="0"/>
              <a:t>and </a:t>
            </a:r>
            <a:r>
              <a:rPr lang="en-US" dirty="0"/>
              <a:t>implications for future research</a:t>
            </a:r>
            <a:r>
              <a:rPr lang="en-US" dirty="0" smtClean="0"/>
              <a:t>.</a:t>
            </a:r>
          </a:p>
          <a:p>
            <a:r>
              <a:rPr lang="en-US" dirty="0" smtClean="0"/>
              <a:t>(27): Funding:  </a:t>
            </a:r>
            <a:r>
              <a:rPr lang="en-US" dirty="0"/>
              <a:t>Describe sources of funding or other support (e.g., </a:t>
            </a:r>
            <a:r>
              <a:rPr lang="en-US" dirty="0" smtClean="0"/>
              <a:t>supply </a:t>
            </a:r>
            <a:r>
              <a:rPr lang="en-US" dirty="0"/>
              <a:t>of data) for the systematic review; role of funders for the systematic review</a:t>
            </a:r>
          </a:p>
        </p:txBody>
      </p:sp>
    </p:spTree>
    <p:extLst>
      <p:ext uri="{BB962C8B-B14F-4D97-AF65-F5344CB8AC3E}">
        <p14:creationId xmlns:p14="http://schemas.microsoft.com/office/powerpoint/2010/main" val="27111027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 </a:t>
            </a:r>
            <a:endParaRPr lang="en-US" dirty="0"/>
          </a:p>
        </p:txBody>
      </p:sp>
      <p:sp>
        <p:nvSpPr>
          <p:cNvPr id="3" name="Content Placeholder 2"/>
          <p:cNvSpPr>
            <a:spLocks noGrp="1"/>
          </p:cNvSpPr>
          <p:nvPr>
            <p:ph idx="1"/>
          </p:nvPr>
        </p:nvSpPr>
        <p:spPr/>
        <p:txBody>
          <a:bodyPr/>
          <a:lstStyle/>
          <a:p>
            <a:r>
              <a:rPr lang="en-US" dirty="0"/>
              <a:t> Meta-analysis can be a powerful tool to combine results from studies with similar design and patient populations that are too small or underpowered individually to demonstrate a statistically significant association. </a:t>
            </a:r>
            <a:endParaRPr lang="en-US" dirty="0" smtClean="0"/>
          </a:p>
          <a:p>
            <a:r>
              <a:rPr lang="en-US" dirty="0" smtClean="0"/>
              <a:t>As </a:t>
            </a:r>
            <a:r>
              <a:rPr lang="en-US" dirty="0"/>
              <a:t>with clinical trials, having an appropriate study question and design are essential when performing a meta-analysis to ensure that there is internal validity and that the results are clinically </a:t>
            </a:r>
            <a:r>
              <a:rPr lang="en-US" dirty="0" smtClean="0"/>
              <a:t>meaningful</a:t>
            </a:r>
          </a:p>
          <a:p>
            <a:r>
              <a:rPr lang="en-US" dirty="0" smtClean="0"/>
              <a:t>As </a:t>
            </a:r>
            <a:r>
              <a:rPr lang="en-US" dirty="0"/>
              <a:t>our understanding of evidence-based medicine increases and its importance is better appreciated, the number of systematic reviews and meta-analyses will keep increasing. </a:t>
            </a:r>
            <a:endParaRPr lang="en-US" dirty="0" smtClean="0"/>
          </a:p>
          <a:p>
            <a:r>
              <a:rPr lang="en-US" dirty="0" smtClean="0"/>
              <a:t>However</a:t>
            </a:r>
            <a:r>
              <a:rPr lang="en-US" dirty="0"/>
              <a:t>, indiscriminate acceptance of the results of all these meta-analyses can be dangerous, and hence, we recommend that their results be received critically on the basis of a more accurate understanding.</a:t>
            </a:r>
          </a:p>
        </p:txBody>
      </p:sp>
    </p:spTree>
    <p:extLst>
      <p:ext uri="{BB962C8B-B14F-4D97-AF65-F5344CB8AC3E}">
        <p14:creationId xmlns:p14="http://schemas.microsoft.com/office/powerpoint/2010/main" val="284183790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Bibliography </a:t>
            </a:r>
            <a:endParaRPr lang="en-US" dirty="0"/>
          </a:p>
        </p:txBody>
      </p:sp>
      <p:sp>
        <p:nvSpPr>
          <p:cNvPr id="3" name="Content Placeholder 2"/>
          <p:cNvSpPr>
            <a:spLocks noGrp="1"/>
          </p:cNvSpPr>
          <p:nvPr>
            <p:ph idx="1"/>
          </p:nvPr>
        </p:nvSpPr>
        <p:spPr/>
        <p:txBody>
          <a:bodyPr/>
          <a:lstStyle/>
          <a:p>
            <a:r>
              <a:rPr lang="en-US" dirty="0" smtClean="0"/>
              <a:t> </a:t>
            </a:r>
          </a:p>
          <a:p>
            <a:r>
              <a:rPr lang="en-US" dirty="0" smtClean="0">
                <a:solidFill>
                  <a:schemeClr val="tx1"/>
                </a:solidFill>
                <a:hlinkClick r:id="rId2"/>
              </a:rPr>
              <a:t>- </a:t>
            </a:r>
            <a:r>
              <a:rPr lang="en-US" dirty="0" err="1" smtClean="0">
                <a:solidFill>
                  <a:schemeClr val="tx1"/>
                </a:solidFill>
                <a:hlinkClick r:id="rId2"/>
              </a:rPr>
              <a:t>Haidich</a:t>
            </a:r>
            <a:r>
              <a:rPr lang="en-US" dirty="0" smtClean="0">
                <a:solidFill>
                  <a:schemeClr val="tx1"/>
                </a:solidFill>
                <a:hlinkClick r:id="rId2"/>
              </a:rPr>
              <a:t> </a:t>
            </a:r>
            <a:r>
              <a:rPr lang="en-US" dirty="0">
                <a:solidFill>
                  <a:schemeClr val="tx1"/>
                </a:solidFill>
                <a:hlinkClick r:id="rId2"/>
              </a:rPr>
              <a:t>A B. </a:t>
            </a:r>
            <a:r>
              <a:rPr lang="en-US" dirty="0">
                <a:solidFill>
                  <a:schemeClr val="tx1"/>
                </a:solidFill>
                <a:hlinkClick r:id="rId2"/>
              </a:rPr>
              <a:t>Meta-analysis </a:t>
            </a:r>
            <a:r>
              <a:rPr lang="en-US" dirty="0">
                <a:solidFill>
                  <a:schemeClr val="tx1"/>
                </a:solidFill>
                <a:hlinkClick r:id="rId2"/>
              </a:rPr>
              <a:t>in medical </a:t>
            </a:r>
            <a:r>
              <a:rPr lang="en-US" dirty="0">
                <a:solidFill>
                  <a:schemeClr val="tx1"/>
                </a:solidFill>
                <a:hlinkClick r:id="rId2"/>
              </a:rPr>
              <a:t>research</a:t>
            </a:r>
            <a:r>
              <a:rPr lang="en-US" dirty="0">
                <a:solidFill>
                  <a:schemeClr val="tx1"/>
                </a:solidFill>
              </a:rPr>
              <a:t>. </a:t>
            </a:r>
            <a:r>
              <a:rPr lang="en-US" dirty="0" err="1" smtClean="0"/>
              <a:t>Hippokratia</a:t>
            </a:r>
            <a:r>
              <a:rPr lang="en-US" dirty="0"/>
              <a:t>. 2010 Dec; 14(</a:t>
            </a:r>
            <a:r>
              <a:rPr lang="en-US" dirty="0" err="1"/>
              <a:t>Suppl</a:t>
            </a:r>
            <a:r>
              <a:rPr lang="en-US" dirty="0"/>
              <a:t> 1): 29–37.</a:t>
            </a:r>
          </a:p>
          <a:p>
            <a:r>
              <a:rPr lang="en-US" dirty="0" smtClean="0"/>
              <a:t>- </a:t>
            </a:r>
            <a:r>
              <a:rPr lang="en-US" dirty="0" smtClean="0">
                <a:solidFill>
                  <a:schemeClr val="tx1"/>
                </a:solidFill>
              </a:rPr>
              <a:t>Moher </a:t>
            </a:r>
            <a:r>
              <a:rPr lang="en-US" dirty="0">
                <a:solidFill>
                  <a:schemeClr val="tx1"/>
                </a:solidFill>
              </a:rPr>
              <a:t>D, </a:t>
            </a:r>
            <a:r>
              <a:rPr lang="en-US" dirty="0" err="1">
                <a:solidFill>
                  <a:schemeClr val="tx1"/>
                </a:solidFill>
              </a:rPr>
              <a:t>Liberati</a:t>
            </a:r>
            <a:r>
              <a:rPr lang="en-US" dirty="0">
                <a:solidFill>
                  <a:schemeClr val="tx1"/>
                </a:solidFill>
              </a:rPr>
              <a:t> A, </a:t>
            </a:r>
            <a:r>
              <a:rPr lang="en-US" dirty="0" err="1">
                <a:solidFill>
                  <a:schemeClr val="tx1"/>
                </a:solidFill>
              </a:rPr>
              <a:t>Tetzlaff</a:t>
            </a:r>
            <a:r>
              <a:rPr lang="en-US" dirty="0">
                <a:solidFill>
                  <a:schemeClr val="tx1"/>
                </a:solidFill>
              </a:rPr>
              <a:t> J, Altman DG, PRISMA </a:t>
            </a:r>
            <a:r>
              <a:rPr lang="en-US" dirty="0" smtClean="0">
                <a:solidFill>
                  <a:schemeClr val="tx1"/>
                </a:solidFill>
              </a:rPr>
              <a:t>Group.  Preferred </a:t>
            </a:r>
            <a:r>
              <a:rPr lang="en-US" dirty="0">
                <a:solidFill>
                  <a:schemeClr val="tx1"/>
                </a:solidFill>
              </a:rPr>
              <a:t>reporting items for systematic reviews and meta-analyses: the </a:t>
            </a:r>
            <a:r>
              <a:rPr lang="en-US" dirty="0" smtClean="0">
                <a:solidFill>
                  <a:schemeClr val="tx1"/>
                </a:solidFill>
              </a:rPr>
              <a:t>PRISMA. J </a:t>
            </a:r>
            <a:r>
              <a:rPr lang="en-US" dirty="0" err="1">
                <a:solidFill>
                  <a:schemeClr val="tx1"/>
                </a:solidFill>
              </a:rPr>
              <a:t>Clin</a:t>
            </a:r>
            <a:r>
              <a:rPr lang="en-US" dirty="0">
                <a:solidFill>
                  <a:schemeClr val="tx1"/>
                </a:solidFill>
              </a:rPr>
              <a:t> </a:t>
            </a:r>
            <a:r>
              <a:rPr lang="en-US" dirty="0" err="1">
                <a:solidFill>
                  <a:schemeClr val="tx1"/>
                </a:solidFill>
              </a:rPr>
              <a:t>Epidemiol</a:t>
            </a:r>
            <a:r>
              <a:rPr lang="en-US" dirty="0">
                <a:solidFill>
                  <a:schemeClr val="tx1"/>
                </a:solidFill>
              </a:rPr>
              <a:t>. 2009 Oct; 62(10):1006-12.</a:t>
            </a:r>
          </a:p>
          <a:p>
            <a:endParaRPr lang="en-US" dirty="0"/>
          </a:p>
        </p:txBody>
      </p:sp>
    </p:spTree>
    <p:extLst>
      <p:ext uri="{BB962C8B-B14F-4D97-AF65-F5344CB8AC3E}">
        <p14:creationId xmlns:p14="http://schemas.microsoft.com/office/powerpoint/2010/main" val="285855019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 </a:t>
            </a:r>
            <a:endParaRPr lang="en-US" dirty="0"/>
          </a:p>
        </p:txBody>
      </p:sp>
      <p:sp>
        <p:nvSpPr>
          <p:cNvPr id="3" name="Content Placeholder 2"/>
          <p:cNvSpPr>
            <a:spLocks noGrp="1"/>
          </p:cNvSpPr>
          <p:nvPr>
            <p:ph idx="1"/>
          </p:nvPr>
        </p:nvSpPr>
        <p:spPr/>
        <p:txBody>
          <a:bodyPr>
            <a:normAutofit/>
          </a:bodyPr>
          <a:lstStyle/>
          <a:p>
            <a:pPr>
              <a:buFont typeface="Wingdings" panose="05000000000000000000" pitchFamily="2" charset="2"/>
              <a:buChar char="§"/>
            </a:pPr>
            <a:endParaRPr lang="en-US" dirty="0" smtClean="0"/>
          </a:p>
          <a:p>
            <a:pPr algn="just">
              <a:buFont typeface="Wingdings" panose="05000000000000000000" pitchFamily="2" charset="2"/>
              <a:buChar char="§"/>
            </a:pPr>
            <a:r>
              <a:rPr lang="en-US" dirty="0"/>
              <a:t> </a:t>
            </a:r>
            <a:r>
              <a:rPr lang="en-US" dirty="0" smtClean="0"/>
              <a:t>  </a:t>
            </a:r>
            <a:r>
              <a:rPr lang="en-US" sz="2400" dirty="0"/>
              <a:t>Evidence-based medicine may be defined as the systematic, quantitative, </a:t>
            </a:r>
            <a:r>
              <a:rPr lang="en-US" sz="2400" dirty="0" smtClean="0"/>
              <a:t>preferentially experimental </a:t>
            </a:r>
            <a:r>
              <a:rPr lang="en-US" sz="2400" dirty="0"/>
              <a:t>approach to obtaining and using medical information. </a:t>
            </a:r>
            <a:endParaRPr lang="en-US" sz="2400" dirty="0" smtClean="0"/>
          </a:p>
          <a:p>
            <a:pPr algn="just">
              <a:buFont typeface="Wingdings" panose="05000000000000000000" pitchFamily="2" charset="2"/>
              <a:buChar char="§"/>
            </a:pPr>
            <a:r>
              <a:rPr lang="en-US" sz="2400" dirty="0"/>
              <a:t> </a:t>
            </a:r>
            <a:r>
              <a:rPr lang="en-US" sz="2400" dirty="0" smtClean="0"/>
              <a:t>  Systematic </a:t>
            </a:r>
            <a:r>
              <a:rPr lang="en-US" sz="2400" dirty="0"/>
              <a:t>reviews and meta-analyses are a critical foundation of  evidence-based </a:t>
            </a:r>
            <a:r>
              <a:rPr lang="en-US" sz="2400" dirty="0" smtClean="0"/>
              <a:t>medicine</a:t>
            </a:r>
          </a:p>
          <a:p>
            <a:pPr algn="just">
              <a:buFont typeface="Wingdings" panose="05000000000000000000" pitchFamily="2" charset="2"/>
              <a:buChar char="§"/>
            </a:pPr>
            <a:r>
              <a:rPr lang="en-US" sz="2400" dirty="0"/>
              <a:t> </a:t>
            </a:r>
            <a:r>
              <a:rPr lang="en-US" sz="2400" dirty="0" smtClean="0"/>
              <a:t>  are </a:t>
            </a:r>
            <a:r>
              <a:rPr lang="en-US" sz="2400" dirty="0"/>
              <a:t>considered essential tools for synthesizing evidence needed to inform clinical </a:t>
            </a:r>
            <a:r>
              <a:rPr lang="en-US" sz="2400" dirty="0" smtClean="0"/>
              <a:t>decision making and policy</a:t>
            </a:r>
            <a:r>
              <a:rPr lang="en-US" sz="2400" dirty="0"/>
              <a:t>. </a:t>
            </a:r>
          </a:p>
          <a:p>
            <a:pPr algn="just">
              <a:buFont typeface="Wingdings" panose="05000000000000000000" pitchFamily="2" charset="2"/>
              <a:buChar char="§"/>
            </a:pPr>
            <a:endParaRPr lang="en-US" dirty="0"/>
          </a:p>
        </p:txBody>
      </p:sp>
    </p:spTree>
    <p:extLst>
      <p:ext uri="{BB962C8B-B14F-4D97-AF65-F5344CB8AC3E}">
        <p14:creationId xmlns:p14="http://schemas.microsoft.com/office/powerpoint/2010/main" val="228234645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buFont typeface="Wingdings" panose="05000000000000000000" pitchFamily="2" charset="2"/>
              <a:buChar char="§"/>
            </a:pPr>
            <a:r>
              <a:rPr lang="en-US" dirty="0" smtClean="0"/>
              <a:t>   </a:t>
            </a:r>
            <a:r>
              <a:rPr lang="en-US" sz="2400" dirty="0" smtClean="0"/>
              <a:t>Systematic </a:t>
            </a:r>
            <a:r>
              <a:rPr lang="en-US" sz="2400" dirty="0"/>
              <a:t>reviews are an objective, reproducible method to find answers to a research question by collecting all available studies related to that question and reviewing and analyzing their results. </a:t>
            </a:r>
            <a:endParaRPr lang="en-US" sz="2400" dirty="0" smtClean="0"/>
          </a:p>
          <a:p>
            <a:pPr>
              <a:buFont typeface="Wingdings" panose="05000000000000000000" pitchFamily="2" charset="2"/>
              <a:buChar char="§"/>
            </a:pPr>
            <a:r>
              <a:rPr lang="en-US" sz="2400" dirty="0"/>
              <a:t> </a:t>
            </a:r>
            <a:r>
              <a:rPr lang="en-US" sz="2400" dirty="0" smtClean="0"/>
              <a:t>   </a:t>
            </a:r>
            <a:r>
              <a:rPr lang="en-US" sz="2400" dirty="0"/>
              <a:t>Systematic reviews  </a:t>
            </a:r>
            <a:r>
              <a:rPr lang="en-US" sz="2400" dirty="0" smtClean="0"/>
              <a:t>sometimes, use </a:t>
            </a:r>
            <a:r>
              <a:rPr lang="en-US" sz="2400" dirty="0"/>
              <a:t>statistical techniques to combine data from the examined individual research studies, and use the pooled data to come to new statistical conclusions</a:t>
            </a:r>
            <a:r>
              <a:rPr lang="en-US" sz="2400" dirty="0" smtClean="0"/>
              <a:t>.</a:t>
            </a:r>
          </a:p>
          <a:p>
            <a:pPr>
              <a:buFont typeface="Wingdings" panose="05000000000000000000" pitchFamily="2" charset="2"/>
              <a:buChar char="§"/>
            </a:pPr>
            <a:r>
              <a:rPr lang="en-US" sz="2400" dirty="0"/>
              <a:t> </a:t>
            </a:r>
            <a:r>
              <a:rPr lang="en-US" sz="2400" dirty="0" smtClean="0"/>
              <a:t>  This </a:t>
            </a:r>
            <a:r>
              <a:rPr lang="en-US" sz="2400" dirty="0"/>
              <a:t>is called meta-analysis, and it represents a specialized subset of systematic reviews</a:t>
            </a:r>
            <a:r>
              <a:rPr lang="en-US" dirty="0" smtClean="0"/>
              <a:t>.</a:t>
            </a:r>
          </a:p>
          <a:p>
            <a:pPr>
              <a:buFont typeface="Wingdings" panose="05000000000000000000" pitchFamily="2" charset="2"/>
              <a:buChar char="§"/>
            </a:pPr>
            <a:endParaRPr lang="en-US" dirty="0"/>
          </a:p>
          <a:p>
            <a:endParaRPr lang="en-US" dirty="0"/>
          </a:p>
        </p:txBody>
      </p:sp>
    </p:spTree>
    <p:extLst>
      <p:ext uri="{BB962C8B-B14F-4D97-AF65-F5344CB8AC3E}">
        <p14:creationId xmlns:p14="http://schemas.microsoft.com/office/powerpoint/2010/main" val="188417477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pPr algn="just"/>
            <a:endParaRPr lang="en-US" sz="2400" dirty="0"/>
          </a:p>
          <a:p>
            <a:pPr>
              <a:buFont typeface="Wingdings" panose="05000000000000000000" pitchFamily="2" charset="2"/>
              <a:buChar char="§"/>
            </a:pPr>
            <a:r>
              <a:rPr lang="en-US" sz="2400" dirty="0"/>
              <a:t>Meta-analysis is a quantitative, formal, epidemiological study design used to systematically assess the results of previous research to derive conclusions about that body of research. Typically, but not necessarily, the study is based on randomized, controlled clinical trials.</a:t>
            </a:r>
          </a:p>
          <a:p>
            <a:pPr>
              <a:buFont typeface="Wingdings" panose="05000000000000000000" pitchFamily="2" charset="2"/>
              <a:buChar char="§"/>
            </a:pPr>
            <a:endParaRPr lang="en-US" sz="2400" dirty="0"/>
          </a:p>
          <a:p>
            <a:pPr algn="just"/>
            <a:r>
              <a:rPr lang="en-US" sz="2400" dirty="0" smtClean="0"/>
              <a:t>Conclusions </a:t>
            </a:r>
            <a:r>
              <a:rPr lang="en-US" sz="2400" dirty="0"/>
              <a:t>produced by meta-analysis are statistically stronger than the analysis of any single study, due to increased numbers of subjects, greater diversity among subjects, or accumulated effects and results</a:t>
            </a:r>
            <a:r>
              <a:rPr lang="en-US" sz="2400" dirty="0" smtClean="0"/>
              <a:t>.</a:t>
            </a:r>
          </a:p>
          <a:p>
            <a:pPr algn="just"/>
            <a:endParaRPr lang="en-US" sz="2400" dirty="0"/>
          </a:p>
          <a:p>
            <a:pPr algn="just"/>
            <a:r>
              <a:rPr lang="en-US" sz="2400" dirty="0"/>
              <a:t>M</a:t>
            </a:r>
            <a:r>
              <a:rPr lang="en-US" sz="2400" dirty="0" smtClean="0"/>
              <a:t>eta-analyses </a:t>
            </a:r>
            <a:r>
              <a:rPr lang="en-US" sz="2400" dirty="0"/>
              <a:t>are the most frequently cited form of clinical research</a:t>
            </a:r>
            <a:endParaRPr lang="en-US" sz="2400" dirty="0"/>
          </a:p>
        </p:txBody>
      </p:sp>
    </p:spTree>
    <p:extLst>
      <p:ext uri="{BB962C8B-B14F-4D97-AF65-F5344CB8AC3E}">
        <p14:creationId xmlns:p14="http://schemas.microsoft.com/office/powerpoint/2010/main" val="174277588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History </a:t>
            </a:r>
            <a:endParaRPr lang="en-US" dirty="0"/>
          </a:p>
        </p:txBody>
      </p:sp>
      <p:sp>
        <p:nvSpPr>
          <p:cNvPr id="3" name="Content Placeholder 2"/>
          <p:cNvSpPr>
            <a:spLocks noGrp="1"/>
          </p:cNvSpPr>
          <p:nvPr>
            <p:ph idx="1"/>
          </p:nvPr>
        </p:nvSpPr>
        <p:spPr/>
        <p:txBody>
          <a:bodyPr>
            <a:normAutofit/>
          </a:bodyPr>
          <a:lstStyle/>
          <a:p>
            <a:r>
              <a:rPr lang="en-US" sz="2400" dirty="0" smtClean="0"/>
              <a:t>Karl Pearson was the first researcher to use formal techniques to pool data from different studies in 1904</a:t>
            </a:r>
          </a:p>
          <a:p>
            <a:endParaRPr lang="en-US" sz="2400" dirty="0" smtClean="0"/>
          </a:p>
          <a:p>
            <a:r>
              <a:rPr lang="en-US" sz="2400" dirty="0" smtClean="0"/>
              <a:t>He </a:t>
            </a:r>
            <a:r>
              <a:rPr lang="en-US" sz="2400" dirty="0" smtClean="0"/>
              <a:t>synthesized data from several studies on typhoid vaccination  </a:t>
            </a:r>
          </a:p>
          <a:p>
            <a:endParaRPr lang="en-US" sz="2400" dirty="0" smtClean="0"/>
          </a:p>
          <a:p>
            <a:r>
              <a:rPr lang="en-US" sz="2400" dirty="0" smtClean="0"/>
              <a:t>The </a:t>
            </a:r>
            <a:r>
              <a:rPr lang="en-US" sz="2400" dirty="0" smtClean="0"/>
              <a:t>rationale provided was : </a:t>
            </a:r>
          </a:p>
          <a:p>
            <a:r>
              <a:rPr lang="en-US" sz="2400" dirty="0" smtClean="0"/>
              <a:t>“ Many of the groups are far too small to allow a definitive opinion being formed at all , having regard to the size of the probable error involved” </a:t>
            </a:r>
          </a:p>
        </p:txBody>
      </p:sp>
    </p:spTree>
    <p:extLst>
      <p:ext uri="{BB962C8B-B14F-4D97-AF65-F5344CB8AC3E}">
        <p14:creationId xmlns:p14="http://schemas.microsoft.com/office/powerpoint/2010/main" val="395681059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a:r>
              <a:rPr lang="en-US" sz="2400" dirty="0"/>
              <a:t>In 1952 Hans Eysenck concluded that there were no favorable effects of psychotherapy , initiating a raging debate which 25 years of evaluation research and hundreds of studies failed to resolve </a:t>
            </a:r>
          </a:p>
          <a:p>
            <a:pPr algn="just"/>
            <a:r>
              <a:rPr lang="en-US" sz="2400" dirty="0"/>
              <a:t>In 1978 to prove Eysenck wrong, Gene Glass statistically aggregated the findings of 375 psychotherapy outcome studies</a:t>
            </a:r>
          </a:p>
          <a:p>
            <a:pPr algn="just"/>
            <a:endParaRPr lang="en-US" sz="2400" dirty="0" smtClean="0"/>
          </a:p>
          <a:p>
            <a:pPr algn="just"/>
            <a:r>
              <a:rPr lang="en-US" sz="2400" dirty="0" smtClean="0"/>
              <a:t>Glass </a:t>
            </a:r>
            <a:r>
              <a:rPr lang="en-US" sz="2400" dirty="0"/>
              <a:t>coined the term ‘Meta-analysis” </a:t>
            </a:r>
          </a:p>
          <a:p>
            <a:endParaRPr lang="en-US" dirty="0"/>
          </a:p>
        </p:txBody>
      </p:sp>
    </p:spTree>
    <p:extLst>
      <p:ext uri="{BB962C8B-B14F-4D97-AF65-F5344CB8AC3E}">
        <p14:creationId xmlns:p14="http://schemas.microsoft.com/office/powerpoint/2010/main" val="58272409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Hierarchy of Evidence in Quantitative Studies </a:t>
            </a:r>
            <a:endParaRPr lang="en-US" dirty="0"/>
          </a:p>
        </p:txBody>
      </p:sp>
      <p:pic>
        <p:nvPicPr>
          <p:cNvPr id="8" name="Content Placeholder 7"/>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737360" y="1737360"/>
            <a:ext cx="8582297" cy="4558937"/>
          </a:xfrm>
        </p:spPr>
      </p:pic>
    </p:spTree>
    <p:extLst>
      <p:ext uri="{BB962C8B-B14F-4D97-AF65-F5344CB8AC3E}">
        <p14:creationId xmlns:p14="http://schemas.microsoft.com/office/powerpoint/2010/main" val="388659183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Significance </a:t>
            </a:r>
            <a:endParaRPr lang="en-US" dirty="0"/>
          </a:p>
        </p:txBody>
      </p:sp>
      <p:sp>
        <p:nvSpPr>
          <p:cNvPr id="3" name="Content Placeholder 2"/>
          <p:cNvSpPr>
            <a:spLocks noGrp="1"/>
          </p:cNvSpPr>
          <p:nvPr>
            <p:ph idx="1"/>
          </p:nvPr>
        </p:nvSpPr>
        <p:spPr/>
        <p:txBody>
          <a:bodyPr>
            <a:normAutofit/>
          </a:bodyPr>
          <a:lstStyle/>
          <a:p>
            <a:r>
              <a:rPr lang="en-US" sz="2400" dirty="0" smtClean="0"/>
              <a:t>Systematic Reviews and meta analysis are considered the highest level of evidence for informing clinical decisions. </a:t>
            </a:r>
          </a:p>
          <a:p>
            <a:pPr marL="0" indent="0">
              <a:buNone/>
            </a:pPr>
            <a:endParaRPr lang="en-US" sz="2400" dirty="0" smtClean="0"/>
          </a:p>
          <a:p>
            <a:pPr marL="0" indent="0">
              <a:buNone/>
            </a:pPr>
            <a:r>
              <a:rPr lang="en-US" sz="2400" dirty="0" smtClean="0"/>
              <a:t>In the hierarchy of evidence </a:t>
            </a:r>
            <a:r>
              <a:rPr lang="en-US" sz="2400" dirty="0"/>
              <a:t>, </a:t>
            </a:r>
            <a:r>
              <a:rPr lang="en-US" sz="2400" dirty="0" smtClean="0"/>
              <a:t>Meta analysis, </a:t>
            </a:r>
            <a:r>
              <a:rPr lang="en-US" sz="2400" dirty="0" smtClean="0"/>
              <a:t>Systematic </a:t>
            </a:r>
            <a:r>
              <a:rPr lang="en-US" sz="2400" dirty="0" smtClean="0"/>
              <a:t>reviews and </a:t>
            </a:r>
            <a:r>
              <a:rPr lang="en-US" sz="2400" dirty="0"/>
              <a:t>RCTs </a:t>
            </a:r>
            <a:r>
              <a:rPr lang="en-US" sz="2400" dirty="0" smtClean="0"/>
              <a:t>are </a:t>
            </a:r>
            <a:r>
              <a:rPr lang="en-US" sz="2400" dirty="0" smtClean="0"/>
              <a:t>at the highest levels in the evidence pyramid.</a:t>
            </a:r>
          </a:p>
          <a:p>
            <a:pPr marL="0" indent="0">
              <a:buNone/>
            </a:pPr>
            <a:endParaRPr lang="en-US" sz="2400" dirty="0" smtClean="0"/>
          </a:p>
          <a:p>
            <a:pPr marL="0" indent="0">
              <a:buNone/>
            </a:pPr>
            <a:r>
              <a:rPr lang="en-US" sz="2400" dirty="0" smtClean="0"/>
              <a:t>Recently the exponential increase in the number of meta analysis studies has raised the issue of quality and reliability of publications.</a:t>
            </a:r>
            <a:endParaRPr lang="en-US" sz="2400" dirty="0"/>
          </a:p>
        </p:txBody>
      </p:sp>
    </p:spTree>
    <p:extLst>
      <p:ext uri="{BB962C8B-B14F-4D97-AF65-F5344CB8AC3E}">
        <p14:creationId xmlns:p14="http://schemas.microsoft.com/office/powerpoint/2010/main" val="1710518224"/>
      </p:ext>
    </p:extLst>
  </p:cSld>
  <p:clrMapOvr>
    <a:masterClrMapping/>
  </p:clrMapOvr>
  <p:timing>
    <p:tnLst>
      <p:par>
        <p:cTn id="1" dur="indefinite" restart="never" nodeType="tmRoot"/>
      </p:par>
    </p:tnLst>
  </p:timing>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2054</TotalTime>
  <Words>2135</Words>
  <Application>Microsoft Office PowerPoint</Application>
  <PresentationFormat>Widescreen</PresentationFormat>
  <Paragraphs>145</Paragraphs>
  <Slides>28</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28</vt:i4>
      </vt:variant>
    </vt:vector>
  </HeadingPairs>
  <TitlesOfParts>
    <vt:vector size="34" baseType="lpstr">
      <vt:lpstr>-apple-system</vt:lpstr>
      <vt:lpstr>Arial</vt:lpstr>
      <vt:lpstr>Calibri</vt:lpstr>
      <vt:lpstr>Calibri Light</vt:lpstr>
      <vt:lpstr>Wingdings</vt:lpstr>
      <vt:lpstr>Retrospect</vt:lpstr>
      <vt:lpstr>Meta Analysis </vt:lpstr>
      <vt:lpstr>Learning Outcomes</vt:lpstr>
      <vt:lpstr>INTRODUCTION </vt:lpstr>
      <vt:lpstr>PowerPoint Presentation</vt:lpstr>
      <vt:lpstr>PowerPoint Presentation</vt:lpstr>
      <vt:lpstr>History </vt:lpstr>
      <vt:lpstr>PowerPoint Presentation</vt:lpstr>
      <vt:lpstr>Hierarchy of Evidence in Quantitative Studies </vt:lpstr>
      <vt:lpstr>Significance </vt:lpstr>
      <vt:lpstr>Rationale </vt:lpstr>
      <vt:lpstr>PowerPoint Presentation</vt:lpstr>
      <vt:lpstr>Steps in Meta Analysis</vt:lpstr>
      <vt:lpstr>Steps in Meta Analysis</vt:lpstr>
      <vt:lpstr>PowerPoint Presentation</vt:lpstr>
      <vt:lpstr>Presentation of Results </vt:lpstr>
      <vt:lpstr>PowerPoint Presentation</vt:lpstr>
      <vt:lpstr>PowerPoint Presentation</vt:lpstr>
      <vt:lpstr>PowerPoint Presentation</vt:lpstr>
      <vt:lpstr> Biases in Meta Analysis  </vt:lpstr>
      <vt:lpstr>Guidelines for Reporting Meta Analysis </vt:lpstr>
      <vt:lpstr>The PRISMA checklist</vt:lpstr>
      <vt:lpstr>Checklist contd. </vt:lpstr>
      <vt:lpstr>Checklist contd. </vt:lpstr>
      <vt:lpstr>Checklist contd. </vt:lpstr>
      <vt:lpstr>Checklist contd. </vt:lpstr>
      <vt:lpstr>Checklist contd. </vt:lpstr>
      <vt:lpstr>CONCLUSION </vt:lpstr>
      <vt:lpstr>Bibliography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DR SAIRA TARIQ</dc:creator>
  <cp:lastModifiedBy>DR SAIRA TARIQ</cp:lastModifiedBy>
  <cp:revision>42</cp:revision>
  <dcterms:created xsi:type="dcterms:W3CDTF">2021-05-26T04:10:37Z</dcterms:created>
  <dcterms:modified xsi:type="dcterms:W3CDTF">2021-05-29T09:17:45Z</dcterms:modified>
</cp:coreProperties>
</file>