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02" r:id="rId2"/>
  </p:sldMasterIdLst>
  <p:notesMasterIdLst>
    <p:notesMasterId r:id="rId42"/>
  </p:notesMasterIdLst>
  <p:sldIdLst>
    <p:sldId id="286" r:id="rId3"/>
    <p:sldId id="287" r:id="rId4"/>
    <p:sldId id="288" r:id="rId5"/>
    <p:sldId id="308" r:id="rId6"/>
    <p:sldId id="309" r:id="rId7"/>
    <p:sldId id="312" r:id="rId8"/>
    <p:sldId id="310" r:id="rId9"/>
    <p:sldId id="289" r:id="rId10"/>
    <p:sldId id="311" r:id="rId11"/>
    <p:sldId id="313" r:id="rId12"/>
    <p:sldId id="258" r:id="rId13"/>
    <p:sldId id="260" r:id="rId14"/>
    <p:sldId id="261" r:id="rId15"/>
    <p:sldId id="262" r:id="rId16"/>
    <p:sldId id="300" r:id="rId17"/>
    <p:sldId id="301" r:id="rId18"/>
    <p:sldId id="314" r:id="rId19"/>
    <p:sldId id="315" r:id="rId20"/>
    <p:sldId id="304" r:id="rId21"/>
    <p:sldId id="275" r:id="rId22"/>
    <p:sldId id="276" r:id="rId23"/>
    <p:sldId id="316" r:id="rId24"/>
    <p:sldId id="318" r:id="rId25"/>
    <p:sldId id="317" r:id="rId26"/>
    <p:sldId id="263" r:id="rId27"/>
    <p:sldId id="319" r:id="rId28"/>
    <p:sldId id="265" r:id="rId29"/>
    <p:sldId id="266" r:id="rId30"/>
    <p:sldId id="267" r:id="rId31"/>
    <p:sldId id="320" r:id="rId32"/>
    <p:sldId id="270" r:id="rId33"/>
    <p:sldId id="271" r:id="rId34"/>
    <p:sldId id="272" r:id="rId35"/>
    <p:sldId id="294" r:id="rId36"/>
    <p:sldId id="296" r:id="rId37"/>
    <p:sldId id="293" r:id="rId38"/>
    <p:sldId id="297" r:id="rId39"/>
    <p:sldId id="299" r:id="rId40"/>
    <p:sldId id="307" r:id="rId4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0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86A07-5DE9-4A33-99F8-A5A7683D4F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48F6DA-5E6A-444D-937D-E9DC59AFE0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Introduction to Research</a:t>
          </a:r>
        </a:p>
      </dgm:t>
    </dgm:pt>
    <dgm:pt modelId="{6D1DF2CF-D3CB-4FA8-9EA2-BC00FA36107E}" type="parTrans" cxnId="{46DF1A13-085A-4A35-AD2A-A4F0B3A15605}">
      <dgm:prSet/>
      <dgm:spPr/>
      <dgm:t>
        <a:bodyPr/>
        <a:lstStyle/>
        <a:p>
          <a:endParaRPr lang="en-US"/>
        </a:p>
      </dgm:t>
    </dgm:pt>
    <dgm:pt modelId="{EACDD0BB-DADC-4ED5-B207-E851A35A888F}" type="sibTrans" cxnId="{46DF1A13-085A-4A35-AD2A-A4F0B3A15605}">
      <dgm:prSet/>
      <dgm:spPr/>
      <dgm:t>
        <a:bodyPr/>
        <a:lstStyle/>
        <a:p>
          <a:endParaRPr lang="en-US"/>
        </a:p>
      </dgm:t>
    </dgm:pt>
    <dgm:pt modelId="{1FB0151A-7D61-4892-8A68-0CD6C99B10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Concept of Research Integrity</a:t>
          </a:r>
        </a:p>
      </dgm:t>
    </dgm:pt>
    <dgm:pt modelId="{DAB1B844-CB61-42EA-98DA-21007584B719}" type="parTrans" cxnId="{45B5D8CE-6650-4931-92CE-C6A0AF91692B}">
      <dgm:prSet/>
      <dgm:spPr/>
      <dgm:t>
        <a:bodyPr/>
        <a:lstStyle/>
        <a:p>
          <a:endParaRPr lang="en-US"/>
        </a:p>
      </dgm:t>
    </dgm:pt>
    <dgm:pt modelId="{70E33284-7B79-4ACB-AD89-001287771B6E}" type="sibTrans" cxnId="{45B5D8CE-6650-4931-92CE-C6A0AF91692B}">
      <dgm:prSet/>
      <dgm:spPr/>
      <dgm:t>
        <a:bodyPr/>
        <a:lstStyle/>
        <a:p>
          <a:endParaRPr lang="en-US"/>
        </a:p>
      </dgm:t>
    </dgm:pt>
    <dgm:pt modelId="{19FC1196-B7DD-4392-963B-4DC1C8F0AD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Ethics &amp; Integrity in Scientific Research</a:t>
          </a:r>
        </a:p>
      </dgm:t>
    </dgm:pt>
    <dgm:pt modelId="{E095D246-DF00-493F-AC46-84101DD0D917}" type="parTrans" cxnId="{7985FB97-94CE-40E7-9A71-BE5A118992B0}">
      <dgm:prSet/>
      <dgm:spPr/>
      <dgm:t>
        <a:bodyPr/>
        <a:lstStyle/>
        <a:p>
          <a:endParaRPr lang="en-PK"/>
        </a:p>
      </dgm:t>
    </dgm:pt>
    <dgm:pt modelId="{29EF5269-4AFA-49F9-A2BD-3AFBA7125673}" type="sibTrans" cxnId="{7985FB97-94CE-40E7-9A71-BE5A118992B0}">
      <dgm:prSet/>
      <dgm:spPr/>
      <dgm:t>
        <a:bodyPr/>
        <a:lstStyle/>
        <a:p>
          <a:endParaRPr lang="en-PK"/>
        </a:p>
      </dgm:t>
    </dgm:pt>
    <dgm:pt modelId="{CE9F9AD0-27A8-4F47-B50E-9C3ED3F38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Reasons to care about Research Integrity</a:t>
          </a:r>
        </a:p>
      </dgm:t>
    </dgm:pt>
    <dgm:pt modelId="{64A5A395-CB5A-4617-B290-74537AC34928}" type="parTrans" cxnId="{F674ADFC-CE64-4FB0-8A07-7550DC11C9B4}">
      <dgm:prSet/>
      <dgm:spPr/>
      <dgm:t>
        <a:bodyPr/>
        <a:lstStyle/>
        <a:p>
          <a:endParaRPr lang="en-PK"/>
        </a:p>
      </dgm:t>
    </dgm:pt>
    <dgm:pt modelId="{F6D20323-75C3-4414-9481-AF8A1DD2B5AE}" type="sibTrans" cxnId="{F674ADFC-CE64-4FB0-8A07-7550DC11C9B4}">
      <dgm:prSet/>
      <dgm:spPr/>
      <dgm:t>
        <a:bodyPr/>
        <a:lstStyle/>
        <a:p>
          <a:endParaRPr lang="en-PK"/>
        </a:p>
      </dgm:t>
    </dgm:pt>
    <dgm:pt modelId="{297077B7-E697-4C91-A07C-35E3E72464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Barriers to Research Integrity</a:t>
          </a:r>
        </a:p>
      </dgm:t>
    </dgm:pt>
    <dgm:pt modelId="{947C9573-7B32-48FA-8AE8-FD2315402184}" type="parTrans" cxnId="{FB99F769-E8C1-4F12-AA72-E789601CFB5F}">
      <dgm:prSet/>
      <dgm:spPr/>
      <dgm:t>
        <a:bodyPr/>
        <a:lstStyle/>
        <a:p>
          <a:endParaRPr lang="en-PK"/>
        </a:p>
      </dgm:t>
    </dgm:pt>
    <dgm:pt modelId="{A8DC21D5-22D2-4418-9F4F-85B0FB38C7A0}" type="sibTrans" cxnId="{FB99F769-E8C1-4F12-AA72-E789601CFB5F}">
      <dgm:prSet/>
      <dgm:spPr/>
      <dgm:t>
        <a:bodyPr/>
        <a:lstStyle/>
        <a:p>
          <a:endParaRPr lang="en-PK"/>
        </a:p>
      </dgm:t>
    </dgm:pt>
    <dgm:pt modelId="{EFD11CB6-5155-4B80-A371-4BB4A55FF8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Misconduct</a:t>
          </a:r>
        </a:p>
      </dgm:t>
    </dgm:pt>
    <dgm:pt modelId="{732E31F8-35BA-4C5B-8B25-D018B3D14E7E}" type="parTrans" cxnId="{590F573A-24A1-4083-B577-1703D15F95EB}">
      <dgm:prSet/>
      <dgm:spPr/>
      <dgm:t>
        <a:bodyPr/>
        <a:lstStyle/>
        <a:p>
          <a:endParaRPr lang="en-PK"/>
        </a:p>
      </dgm:t>
    </dgm:pt>
    <dgm:pt modelId="{0DA8C543-EF0A-437E-A1CF-811CBA17D807}" type="sibTrans" cxnId="{590F573A-24A1-4083-B577-1703D15F95EB}">
      <dgm:prSet/>
      <dgm:spPr/>
      <dgm:t>
        <a:bodyPr/>
        <a:lstStyle/>
        <a:p>
          <a:endParaRPr lang="en-PK"/>
        </a:p>
      </dgm:t>
    </dgm:pt>
    <dgm:pt modelId="{728F3D90-F191-4BE4-9EFE-622E0A5C84A5}" type="pres">
      <dgm:prSet presAssocID="{2BB86A07-5DE9-4A33-99F8-A5A7683D4FFD}" presName="root" presStyleCnt="0">
        <dgm:presLayoutVars>
          <dgm:dir/>
          <dgm:resizeHandles val="exact"/>
        </dgm:presLayoutVars>
      </dgm:prSet>
      <dgm:spPr/>
    </dgm:pt>
    <dgm:pt modelId="{D2318CAF-D1A7-4452-B236-4FD570628A62}" type="pres">
      <dgm:prSet presAssocID="{A748F6DA-5E6A-444D-937D-E9DC59AFE02E}" presName="compNode" presStyleCnt="0"/>
      <dgm:spPr/>
    </dgm:pt>
    <dgm:pt modelId="{66006722-6EFF-4183-9278-424B7DCE4F17}" type="pres">
      <dgm:prSet presAssocID="{A748F6DA-5E6A-444D-937D-E9DC59AFE02E}" presName="bgRect" presStyleLbl="bgShp" presStyleIdx="0" presStyleCnt="6"/>
      <dgm:spPr/>
    </dgm:pt>
    <dgm:pt modelId="{ED4D418D-113D-4E40-B58F-06C0056BE5E6}" type="pres">
      <dgm:prSet presAssocID="{A748F6DA-5E6A-444D-937D-E9DC59AFE02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2292612-D12E-4D2A-B396-53257EBE4E3C}" type="pres">
      <dgm:prSet presAssocID="{A748F6DA-5E6A-444D-937D-E9DC59AFE02E}" presName="spaceRect" presStyleCnt="0"/>
      <dgm:spPr/>
    </dgm:pt>
    <dgm:pt modelId="{F57B9AD3-1438-4BC0-8E3D-D36E3D565472}" type="pres">
      <dgm:prSet presAssocID="{A748F6DA-5E6A-444D-937D-E9DC59AFE02E}" presName="parTx" presStyleLbl="revTx" presStyleIdx="0" presStyleCnt="6">
        <dgm:presLayoutVars>
          <dgm:chMax val="0"/>
          <dgm:chPref val="0"/>
        </dgm:presLayoutVars>
      </dgm:prSet>
      <dgm:spPr/>
    </dgm:pt>
    <dgm:pt modelId="{4EF80854-4BFD-4838-B1DD-25F9680B4007}" type="pres">
      <dgm:prSet presAssocID="{EACDD0BB-DADC-4ED5-B207-E851A35A888F}" presName="sibTrans" presStyleCnt="0"/>
      <dgm:spPr/>
    </dgm:pt>
    <dgm:pt modelId="{0F0D6026-39BE-4DF2-ADEF-6C541EDC321D}" type="pres">
      <dgm:prSet presAssocID="{1FB0151A-7D61-4892-8A68-0CD6C99B10B8}" presName="compNode" presStyleCnt="0"/>
      <dgm:spPr/>
    </dgm:pt>
    <dgm:pt modelId="{AD9279DD-8093-4125-AAE1-F555BEE5CF9A}" type="pres">
      <dgm:prSet presAssocID="{1FB0151A-7D61-4892-8A68-0CD6C99B10B8}" presName="bgRect" presStyleLbl="bgShp" presStyleIdx="1" presStyleCnt="6"/>
      <dgm:spPr/>
    </dgm:pt>
    <dgm:pt modelId="{292CA30C-D8CD-4716-8887-E1E42FBEB6F4}" type="pres">
      <dgm:prSet presAssocID="{1FB0151A-7D61-4892-8A68-0CD6C99B10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3216B245-7CBA-407D-98A1-E30E825191D2}" type="pres">
      <dgm:prSet presAssocID="{1FB0151A-7D61-4892-8A68-0CD6C99B10B8}" presName="spaceRect" presStyleCnt="0"/>
      <dgm:spPr/>
    </dgm:pt>
    <dgm:pt modelId="{0BCC119B-5A60-4C5C-8774-2EA0FB53D629}" type="pres">
      <dgm:prSet presAssocID="{1FB0151A-7D61-4892-8A68-0CD6C99B10B8}" presName="parTx" presStyleLbl="revTx" presStyleIdx="1" presStyleCnt="6">
        <dgm:presLayoutVars>
          <dgm:chMax val="0"/>
          <dgm:chPref val="0"/>
        </dgm:presLayoutVars>
      </dgm:prSet>
      <dgm:spPr/>
    </dgm:pt>
    <dgm:pt modelId="{609E664E-4195-4910-A060-8E7B25D68563}" type="pres">
      <dgm:prSet presAssocID="{70E33284-7B79-4ACB-AD89-001287771B6E}" presName="sibTrans" presStyleCnt="0"/>
      <dgm:spPr/>
    </dgm:pt>
    <dgm:pt modelId="{9CB2513D-1175-4B90-BB68-4B754B6BB8B3}" type="pres">
      <dgm:prSet presAssocID="{19FC1196-B7DD-4392-963B-4DC1C8F0AD13}" presName="compNode" presStyleCnt="0"/>
      <dgm:spPr/>
    </dgm:pt>
    <dgm:pt modelId="{85E6DDC0-FB4F-4027-9D44-E43E9BA766F9}" type="pres">
      <dgm:prSet presAssocID="{19FC1196-B7DD-4392-963B-4DC1C8F0AD13}" presName="bgRect" presStyleLbl="bgShp" presStyleIdx="2" presStyleCnt="6"/>
      <dgm:spPr/>
    </dgm:pt>
    <dgm:pt modelId="{02F57A49-2D51-4392-8A95-98759B8A3CD0}" type="pres">
      <dgm:prSet presAssocID="{19FC1196-B7DD-4392-963B-4DC1C8F0AD13}" presName="iconRect" presStyleLbl="node1" presStyleIdx="2" presStyleCnt="6"/>
      <dgm:spPr/>
    </dgm:pt>
    <dgm:pt modelId="{C859EBB4-2EEE-4ADF-85D8-DBCBF3687971}" type="pres">
      <dgm:prSet presAssocID="{19FC1196-B7DD-4392-963B-4DC1C8F0AD13}" presName="spaceRect" presStyleCnt="0"/>
      <dgm:spPr/>
    </dgm:pt>
    <dgm:pt modelId="{F67DF1FF-A5B6-48E5-9FC3-0FE0E056A452}" type="pres">
      <dgm:prSet presAssocID="{19FC1196-B7DD-4392-963B-4DC1C8F0AD13}" presName="parTx" presStyleLbl="revTx" presStyleIdx="2" presStyleCnt="6">
        <dgm:presLayoutVars>
          <dgm:chMax val="0"/>
          <dgm:chPref val="0"/>
        </dgm:presLayoutVars>
      </dgm:prSet>
      <dgm:spPr/>
    </dgm:pt>
    <dgm:pt modelId="{6A9B3B98-924F-4678-9D89-899B0883728D}" type="pres">
      <dgm:prSet presAssocID="{29EF5269-4AFA-49F9-A2BD-3AFBA7125673}" presName="sibTrans" presStyleCnt="0"/>
      <dgm:spPr/>
    </dgm:pt>
    <dgm:pt modelId="{161F7C73-DB40-4353-B05A-6FB5692C5036}" type="pres">
      <dgm:prSet presAssocID="{CE9F9AD0-27A8-4F47-B50E-9C3ED3F38B73}" presName="compNode" presStyleCnt="0"/>
      <dgm:spPr/>
    </dgm:pt>
    <dgm:pt modelId="{75950D93-171C-4A39-BC86-897913BE1F17}" type="pres">
      <dgm:prSet presAssocID="{CE9F9AD0-27A8-4F47-B50E-9C3ED3F38B73}" presName="bgRect" presStyleLbl="bgShp" presStyleIdx="3" presStyleCnt="6"/>
      <dgm:spPr/>
    </dgm:pt>
    <dgm:pt modelId="{3AACAA00-B598-4DB5-BD6B-581464C2840B}" type="pres">
      <dgm:prSet presAssocID="{CE9F9AD0-27A8-4F47-B50E-9C3ED3F38B73}" presName="iconRect" presStyleLbl="node1" presStyleIdx="3" presStyleCnt="6"/>
      <dgm:spPr/>
    </dgm:pt>
    <dgm:pt modelId="{A7DDB8AE-9A48-4D70-A50C-F67912459A47}" type="pres">
      <dgm:prSet presAssocID="{CE9F9AD0-27A8-4F47-B50E-9C3ED3F38B73}" presName="spaceRect" presStyleCnt="0"/>
      <dgm:spPr/>
    </dgm:pt>
    <dgm:pt modelId="{F736176B-CF47-4998-9DB9-500EACB4CA3F}" type="pres">
      <dgm:prSet presAssocID="{CE9F9AD0-27A8-4F47-B50E-9C3ED3F38B73}" presName="parTx" presStyleLbl="revTx" presStyleIdx="3" presStyleCnt="6">
        <dgm:presLayoutVars>
          <dgm:chMax val="0"/>
          <dgm:chPref val="0"/>
        </dgm:presLayoutVars>
      </dgm:prSet>
      <dgm:spPr/>
    </dgm:pt>
    <dgm:pt modelId="{442B0FA0-ED13-482D-B0B8-0CA333D52BA3}" type="pres">
      <dgm:prSet presAssocID="{F6D20323-75C3-4414-9481-AF8A1DD2B5AE}" presName="sibTrans" presStyleCnt="0"/>
      <dgm:spPr/>
    </dgm:pt>
    <dgm:pt modelId="{F3540F84-C82E-4873-883B-632F473969F4}" type="pres">
      <dgm:prSet presAssocID="{297077B7-E697-4C91-A07C-35E3E72464F9}" presName="compNode" presStyleCnt="0"/>
      <dgm:spPr/>
    </dgm:pt>
    <dgm:pt modelId="{958D7A31-7856-461C-BE6F-32540E622A83}" type="pres">
      <dgm:prSet presAssocID="{297077B7-E697-4C91-A07C-35E3E72464F9}" presName="bgRect" presStyleLbl="bgShp" presStyleIdx="4" presStyleCnt="6"/>
      <dgm:spPr/>
    </dgm:pt>
    <dgm:pt modelId="{BEAB895B-DA70-453F-973B-DA2B925F1C1A}" type="pres">
      <dgm:prSet presAssocID="{297077B7-E697-4C91-A07C-35E3E72464F9}" presName="iconRect" presStyleLbl="node1" presStyleIdx="4" presStyleCnt="6"/>
      <dgm:spPr/>
    </dgm:pt>
    <dgm:pt modelId="{9A4F3D94-ABC2-4ACC-ACD9-F61D5A31C310}" type="pres">
      <dgm:prSet presAssocID="{297077B7-E697-4C91-A07C-35E3E72464F9}" presName="spaceRect" presStyleCnt="0"/>
      <dgm:spPr/>
    </dgm:pt>
    <dgm:pt modelId="{F701DCCA-8CE9-45EB-A32D-04198AF86DC2}" type="pres">
      <dgm:prSet presAssocID="{297077B7-E697-4C91-A07C-35E3E72464F9}" presName="parTx" presStyleLbl="revTx" presStyleIdx="4" presStyleCnt="6">
        <dgm:presLayoutVars>
          <dgm:chMax val="0"/>
          <dgm:chPref val="0"/>
        </dgm:presLayoutVars>
      </dgm:prSet>
      <dgm:spPr/>
    </dgm:pt>
    <dgm:pt modelId="{D5FCBDD5-E19B-4D67-82DE-8B6780F944A1}" type="pres">
      <dgm:prSet presAssocID="{A8DC21D5-22D2-4418-9F4F-85B0FB38C7A0}" presName="sibTrans" presStyleCnt="0"/>
      <dgm:spPr/>
    </dgm:pt>
    <dgm:pt modelId="{9C0FAD8F-3CEB-45EF-9177-1874489EF0E0}" type="pres">
      <dgm:prSet presAssocID="{EFD11CB6-5155-4B80-A371-4BB4A55FF8E7}" presName="compNode" presStyleCnt="0"/>
      <dgm:spPr/>
    </dgm:pt>
    <dgm:pt modelId="{931FC7F9-9D20-4200-8D53-C371C654D22D}" type="pres">
      <dgm:prSet presAssocID="{EFD11CB6-5155-4B80-A371-4BB4A55FF8E7}" presName="bgRect" presStyleLbl="bgShp" presStyleIdx="5" presStyleCnt="6"/>
      <dgm:spPr/>
    </dgm:pt>
    <dgm:pt modelId="{EF745155-6A61-425E-B2BE-208ADFFA35CF}" type="pres">
      <dgm:prSet presAssocID="{EFD11CB6-5155-4B80-A371-4BB4A55FF8E7}" presName="iconRect" presStyleLbl="node1" presStyleIdx="5" presStyleCnt="6"/>
      <dgm:spPr/>
    </dgm:pt>
    <dgm:pt modelId="{7ADF9BBE-6F84-4EBC-B518-95673187E55F}" type="pres">
      <dgm:prSet presAssocID="{EFD11CB6-5155-4B80-A371-4BB4A55FF8E7}" presName="spaceRect" presStyleCnt="0"/>
      <dgm:spPr/>
    </dgm:pt>
    <dgm:pt modelId="{2ABFFFBF-4F9E-4935-AECE-B8048D3D192F}" type="pres">
      <dgm:prSet presAssocID="{EFD11CB6-5155-4B80-A371-4BB4A55FF8E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EF6CD05-6F7E-435B-BCBA-882D6177DBFE}" type="presOf" srcId="{CE9F9AD0-27A8-4F47-B50E-9C3ED3F38B73}" destId="{F736176B-CF47-4998-9DB9-500EACB4CA3F}" srcOrd="0" destOrd="0" presId="urn:microsoft.com/office/officeart/2018/2/layout/IconVerticalSolidList"/>
    <dgm:cxn modelId="{0209E908-FF16-478D-A5BB-829909B71DC1}" type="presOf" srcId="{A748F6DA-5E6A-444D-937D-E9DC59AFE02E}" destId="{F57B9AD3-1438-4BC0-8E3D-D36E3D565472}" srcOrd="0" destOrd="0" presId="urn:microsoft.com/office/officeart/2018/2/layout/IconVerticalSolidList"/>
    <dgm:cxn modelId="{46DF1A13-085A-4A35-AD2A-A4F0B3A15605}" srcId="{2BB86A07-5DE9-4A33-99F8-A5A7683D4FFD}" destId="{A748F6DA-5E6A-444D-937D-E9DC59AFE02E}" srcOrd="0" destOrd="0" parTransId="{6D1DF2CF-D3CB-4FA8-9EA2-BC00FA36107E}" sibTransId="{EACDD0BB-DADC-4ED5-B207-E851A35A888F}"/>
    <dgm:cxn modelId="{4B28831D-6DBD-4DFE-A516-37D126D99CC8}" type="presOf" srcId="{19FC1196-B7DD-4392-963B-4DC1C8F0AD13}" destId="{F67DF1FF-A5B6-48E5-9FC3-0FE0E056A452}" srcOrd="0" destOrd="0" presId="urn:microsoft.com/office/officeart/2018/2/layout/IconVerticalSolidList"/>
    <dgm:cxn modelId="{590F573A-24A1-4083-B577-1703D15F95EB}" srcId="{2BB86A07-5DE9-4A33-99F8-A5A7683D4FFD}" destId="{EFD11CB6-5155-4B80-A371-4BB4A55FF8E7}" srcOrd="5" destOrd="0" parTransId="{732E31F8-35BA-4C5B-8B25-D018B3D14E7E}" sibTransId="{0DA8C543-EF0A-437E-A1CF-811CBA17D807}"/>
    <dgm:cxn modelId="{4BDFE85C-C69D-4D12-9E53-DA50B68602F8}" type="presOf" srcId="{1FB0151A-7D61-4892-8A68-0CD6C99B10B8}" destId="{0BCC119B-5A60-4C5C-8774-2EA0FB53D629}" srcOrd="0" destOrd="0" presId="urn:microsoft.com/office/officeart/2018/2/layout/IconVerticalSolidList"/>
    <dgm:cxn modelId="{FB99F769-E8C1-4F12-AA72-E789601CFB5F}" srcId="{2BB86A07-5DE9-4A33-99F8-A5A7683D4FFD}" destId="{297077B7-E697-4C91-A07C-35E3E72464F9}" srcOrd="4" destOrd="0" parTransId="{947C9573-7B32-48FA-8AE8-FD2315402184}" sibTransId="{A8DC21D5-22D2-4418-9F4F-85B0FB38C7A0}"/>
    <dgm:cxn modelId="{B8887C5A-26CE-4841-AC7F-29F61C5DE30B}" type="presOf" srcId="{297077B7-E697-4C91-A07C-35E3E72464F9}" destId="{F701DCCA-8CE9-45EB-A32D-04198AF86DC2}" srcOrd="0" destOrd="0" presId="urn:microsoft.com/office/officeart/2018/2/layout/IconVerticalSolidList"/>
    <dgm:cxn modelId="{B8002091-53C7-483B-AB02-8A8C290D5F10}" type="presOf" srcId="{2BB86A07-5DE9-4A33-99F8-A5A7683D4FFD}" destId="{728F3D90-F191-4BE4-9EFE-622E0A5C84A5}" srcOrd="0" destOrd="0" presId="urn:microsoft.com/office/officeart/2018/2/layout/IconVerticalSolidList"/>
    <dgm:cxn modelId="{7985FB97-94CE-40E7-9A71-BE5A118992B0}" srcId="{2BB86A07-5DE9-4A33-99F8-A5A7683D4FFD}" destId="{19FC1196-B7DD-4392-963B-4DC1C8F0AD13}" srcOrd="2" destOrd="0" parTransId="{E095D246-DF00-493F-AC46-84101DD0D917}" sibTransId="{29EF5269-4AFA-49F9-A2BD-3AFBA7125673}"/>
    <dgm:cxn modelId="{CD6B79CE-946A-4354-B6D4-2EF97749FAB0}" type="presOf" srcId="{EFD11CB6-5155-4B80-A371-4BB4A55FF8E7}" destId="{2ABFFFBF-4F9E-4935-AECE-B8048D3D192F}" srcOrd="0" destOrd="0" presId="urn:microsoft.com/office/officeart/2018/2/layout/IconVerticalSolidList"/>
    <dgm:cxn modelId="{45B5D8CE-6650-4931-92CE-C6A0AF91692B}" srcId="{2BB86A07-5DE9-4A33-99F8-A5A7683D4FFD}" destId="{1FB0151A-7D61-4892-8A68-0CD6C99B10B8}" srcOrd="1" destOrd="0" parTransId="{DAB1B844-CB61-42EA-98DA-21007584B719}" sibTransId="{70E33284-7B79-4ACB-AD89-001287771B6E}"/>
    <dgm:cxn modelId="{F674ADFC-CE64-4FB0-8A07-7550DC11C9B4}" srcId="{2BB86A07-5DE9-4A33-99F8-A5A7683D4FFD}" destId="{CE9F9AD0-27A8-4F47-B50E-9C3ED3F38B73}" srcOrd="3" destOrd="0" parTransId="{64A5A395-CB5A-4617-B290-74537AC34928}" sibTransId="{F6D20323-75C3-4414-9481-AF8A1DD2B5AE}"/>
    <dgm:cxn modelId="{F414745C-5276-4AB4-9B99-2B30806CDAAA}" type="presParOf" srcId="{728F3D90-F191-4BE4-9EFE-622E0A5C84A5}" destId="{D2318CAF-D1A7-4452-B236-4FD570628A62}" srcOrd="0" destOrd="0" presId="urn:microsoft.com/office/officeart/2018/2/layout/IconVerticalSolidList"/>
    <dgm:cxn modelId="{ED6E3980-C70E-4370-9F06-07AB42BC286B}" type="presParOf" srcId="{D2318CAF-D1A7-4452-B236-4FD570628A62}" destId="{66006722-6EFF-4183-9278-424B7DCE4F17}" srcOrd="0" destOrd="0" presId="urn:microsoft.com/office/officeart/2018/2/layout/IconVerticalSolidList"/>
    <dgm:cxn modelId="{32D7183E-E53F-423E-AFB7-953FE082C8AE}" type="presParOf" srcId="{D2318CAF-D1A7-4452-B236-4FD570628A62}" destId="{ED4D418D-113D-4E40-B58F-06C0056BE5E6}" srcOrd="1" destOrd="0" presId="urn:microsoft.com/office/officeart/2018/2/layout/IconVerticalSolidList"/>
    <dgm:cxn modelId="{C56887E0-4F36-4E7B-871F-70A38AADD5BD}" type="presParOf" srcId="{D2318CAF-D1A7-4452-B236-4FD570628A62}" destId="{12292612-D12E-4D2A-B396-53257EBE4E3C}" srcOrd="2" destOrd="0" presId="urn:microsoft.com/office/officeart/2018/2/layout/IconVerticalSolidList"/>
    <dgm:cxn modelId="{10FB0D9B-4DD2-4C1F-8A52-825E7824CD94}" type="presParOf" srcId="{D2318CAF-D1A7-4452-B236-4FD570628A62}" destId="{F57B9AD3-1438-4BC0-8E3D-D36E3D565472}" srcOrd="3" destOrd="0" presId="urn:microsoft.com/office/officeart/2018/2/layout/IconVerticalSolidList"/>
    <dgm:cxn modelId="{BCEC932E-B4C5-4795-8B4C-5E6AFD999442}" type="presParOf" srcId="{728F3D90-F191-4BE4-9EFE-622E0A5C84A5}" destId="{4EF80854-4BFD-4838-B1DD-25F9680B4007}" srcOrd="1" destOrd="0" presId="urn:microsoft.com/office/officeart/2018/2/layout/IconVerticalSolidList"/>
    <dgm:cxn modelId="{F6FF2CE3-F230-417B-806B-6A2CEA63A2CC}" type="presParOf" srcId="{728F3D90-F191-4BE4-9EFE-622E0A5C84A5}" destId="{0F0D6026-39BE-4DF2-ADEF-6C541EDC321D}" srcOrd="2" destOrd="0" presId="urn:microsoft.com/office/officeart/2018/2/layout/IconVerticalSolidList"/>
    <dgm:cxn modelId="{D63F24F8-A4E4-4309-A576-0C857780EA85}" type="presParOf" srcId="{0F0D6026-39BE-4DF2-ADEF-6C541EDC321D}" destId="{AD9279DD-8093-4125-AAE1-F555BEE5CF9A}" srcOrd="0" destOrd="0" presId="urn:microsoft.com/office/officeart/2018/2/layout/IconVerticalSolidList"/>
    <dgm:cxn modelId="{9A35B4A9-20BB-4B23-8119-4D2209B1DB5E}" type="presParOf" srcId="{0F0D6026-39BE-4DF2-ADEF-6C541EDC321D}" destId="{292CA30C-D8CD-4716-8887-E1E42FBEB6F4}" srcOrd="1" destOrd="0" presId="urn:microsoft.com/office/officeart/2018/2/layout/IconVerticalSolidList"/>
    <dgm:cxn modelId="{C6C81E23-393A-44C8-9A3B-DD058BA62A90}" type="presParOf" srcId="{0F0D6026-39BE-4DF2-ADEF-6C541EDC321D}" destId="{3216B245-7CBA-407D-98A1-E30E825191D2}" srcOrd="2" destOrd="0" presId="urn:microsoft.com/office/officeart/2018/2/layout/IconVerticalSolidList"/>
    <dgm:cxn modelId="{F4D3B4F7-E80A-4B8C-88BF-3EFC2755969F}" type="presParOf" srcId="{0F0D6026-39BE-4DF2-ADEF-6C541EDC321D}" destId="{0BCC119B-5A60-4C5C-8774-2EA0FB53D629}" srcOrd="3" destOrd="0" presId="urn:microsoft.com/office/officeart/2018/2/layout/IconVerticalSolidList"/>
    <dgm:cxn modelId="{8E1859DE-5C5F-48F0-99DD-C4779C92A791}" type="presParOf" srcId="{728F3D90-F191-4BE4-9EFE-622E0A5C84A5}" destId="{609E664E-4195-4910-A060-8E7B25D68563}" srcOrd="3" destOrd="0" presId="urn:microsoft.com/office/officeart/2018/2/layout/IconVerticalSolidList"/>
    <dgm:cxn modelId="{25F03D5E-DE07-46B0-A551-B080F6BA2CC2}" type="presParOf" srcId="{728F3D90-F191-4BE4-9EFE-622E0A5C84A5}" destId="{9CB2513D-1175-4B90-BB68-4B754B6BB8B3}" srcOrd="4" destOrd="0" presId="urn:microsoft.com/office/officeart/2018/2/layout/IconVerticalSolidList"/>
    <dgm:cxn modelId="{6444F2AD-D74D-48BC-90F7-B74053D9BE23}" type="presParOf" srcId="{9CB2513D-1175-4B90-BB68-4B754B6BB8B3}" destId="{85E6DDC0-FB4F-4027-9D44-E43E9BA766F9}" srcOrd="0" destOrd="0" presId="urn:microsoft.com/office/officeart/2018/2/layout/IconVerticalSolidList"/>
    <dgm:cxn modelId="{FE9C60AA-A669-41EE-B96F-5150A35CC94E}" type="presParOf" srcId="{9CB2513D-1175-4B90-BB68-4B754B6BB8B3}" destId="{02F57A49-2D51-4392-8A95-98759B8A3CD0}" srcOrd="1" destOrd="0" presId="urn:microsoft.com/office/officeart/2018/2/layout/IconVerticalSolidList"/>
    <dgm:cxn modelId="{BCC691E6-C042-4BEA-A3C0-63CCCF12AD2A}" type="presParOf" srcId="{9CB2513D-1175-4B90-BB68-4B754B6BB8B3}" destId="{C859EBB4-2EEE-4ADF-85D8-DBCBF3687971}" srcOrd="2" destOrd="0" presId="urn:microsoft.com/office/officeart/2018/2/layout/IconVerticalSolidList"/>
    <dgm:cxn modelId="{F3621CED-5ACE-45C2-B5BE-97B7EEE8367C}" type="presParOf" srcId="{9CB2513D-1175-4B90-BB68-4B754B6BB8B3}" destId="{F67DF1FF-A5B6-48E5-9FC3-0FE0E056A452}" srcOrd="3" destOrd="0" presId="urn:microsoft.com/office/officeart/2018/2/layout/IconVerticalSolidList"/>
    <dgm:cxn modelId="{50579785-3CFE-45B8-B4BC-9D5B76F6D505}" type="presParOf" srcId="{728F3D90-F191-4BE4-9EFE-622E0A5C84A5}" destId="{6A9B3B98-924F-4678-9D89-899B0883728D}" srcOrd="5" destOrd="0" presId="urn:microsoft.com/office/officeart/2018/2/layout/IconVerticalSolidList"/>
    <dgm:cxn modelId="{AD4DCA6D-5078-41D9-8AEF-7FFCA37C9DA1}" type="presParOf" srcId="{728F3D90-F191-4BE4-9EFE-622E0A5C84A5}" destId="{161F7C73-DB40-4353-B05A-6FB5692C5036}" srcOrd="6" destOrd="0" presId="urn:microsoft.com/office/officeart/2018/2/layout/IconVerticalSolidList"/>
    <dgm:cxn modelId="{EE6ED497-FFA1-4F12-BE0D-619FB49A754C}" type="presParOf" srcId="{161F7C73-DB40-4353-B05A-6FB5692C5036}" destId="{75950D93-171C-4A39-BC86-897913BE1F17}" srcOrd="0" destOrd="0" presId="urn:microsoft.com/office/officeart/2018/2/layout/IconVerticalSolidList"/>
    <dgm:cxn modelId="{5F499A62-77D3-413E-B8D1-92EEDCEB13F6}" type="presParOf" srcId="{161F7C73-DB40-4353-B05A-6FB5692C5036}" destId="{3AACAA00-B598-4DB5-BD6B-581464C2840B}" srcOrd="1" destOrd="0" presId="urn:microsoft.com/office/officeart/2018/2/layout/IconVerticalSolidList"/>
    <dgm:cxn modelId="{7BA2C4D1-193A-4E49-AA6B-F7C0A6D7AFAF}" type="presParOf" srcId="{161F7C73-DB40-4353-B05A-6FB5692C5036}" destId="{A7DDB8AE-9A48-4D70-A50C-F67912459A47}" srcOrd="2" destOrd="0" presId="urn:microsoft.com/office/officeart/2018/2/layout/IconVerticalSolidList"/>
    <dgm:cxn modelId="{4440A1F4-1AAF-4443-A8E0-6DEA24C565F1}" type="presParOf" srcId="{161F7C73-DB40-4353-B05A-6FB5692C5036}" destId="{F736176B-CF47-4998-9DB9-500EACB4CA3F}" srcOrd="3" destOrd="0" presId="urn:microsoft.com/office/officeart/2018/2/layout/IconVerticalSolidList"/>
    <dgm:cxn modelId="{8EF22187-219C-4652-BEDF-F7081B3E54C2}" type="presParOf" srcId="{728F3D90-F191-4BE4-9EFE-622E0A5C84A5}" destId="{442B0FA0-ED13-482D-B0B8-0CA333D52BA3}" srcOrd="7" destOrd="0" presId="urn:microsoft.com/office/officeart/2018/2/layout/IconVerticalSolidList"/>
    <dgm:cxn modelId="{9EEE7178-7B88-4784-89D7-46B49DEF6A2A}" type="presParOf" srcId="{728F3D90-F191-4BE4-9EFE-622E0A5C84A5}" destId="{F3540F84-C82E-4873-883B-632F473969F4}" srcOrd="8" destOrd="0" presId="urn:microsoft.com/office/officeart/2018/2/layout/IconVerticalSolidList"/>
    <dgm:cxn modelId="{37020563-421E-4F41-84DC-FFBCCCA89DE6}" type="presParOf" srcId="{F3540F84-C82E-4873-883B-632F473969F4}" destId="{958D7A31-7856-461C-BE6F-32540E622A83}" srcOrd="0" destOrd="0" presId="urn:microsoft.com/office/officeart/2018/2/layout/IconVerticalSolidList"/>
    <dgm:cxn modelId="{983FE898-813D-4B3A-82CF-54D713FE1A66}" type="presParOf" srcId="{F3540F84-C82E-4873-883B-632F473969F4}" destId="{BEAB895B-DA70-453F-973B-DA2B925F1C1A}" srcOrd="1" destOrd="0" presId="urn:microsoft.com/office/officeart/2018/2/layout/IconVerticalSolidList"/>
    <dgm:cxn modelId="{9ED6D46D-18E9-4055-B322-BA052FF4BA20}" type="presParOf" srcId="{F3540F84-C82E-4873-883B-632F473969F4}" destId="{9A4F3D94-ABC2-4ACC-ACD9-F61D5A31C310}" srcOrd="2" destOrd="0" presId="urn:microsoft.com/office/officeart/2018/2/layout/IconVerticalSolidList"/>
    <dgm:cxn modelId="{CAA27478-E330-4CD1-B325-22C6191E6F43}" type="presParOf" srcId="{F3540F84-C82E-4873-883B-632F473969F4}" destId="{F701DCCA-8CE9-45EB-A32D-04198AF86DC2}" srcOrd="3" destOrd="0" presId="urn:microsoft.com/office/officeart/2018/2/layout/IconVerticalSolidList"/>
    <dgm:cxn modelId="{4C5FE770-8CC8-4EEA-9EB9-8062D92EA130}" type="presParOf" srcId="{728F3D90-F191-4BE4-9EFE-622E0A5C84A5}" destId="{D5FCBDD5-E19B-4D67-82DE-8B6780F944A1}" srcOrd="9" destOrd="0" presId="urn:microsoft.com/office/officeart/2018/2/layout/IconVerticalSolidList"/>
    <dgm:cxn modelId="{83C5DF80-0A62-485F-B95B-07D9A2410098}" type="presParOf" srcId="{728F3D90-F191-4BE4-9EFE-622E0A5C84A5}" destId="{9C0FAD8F-3CEB-45EF-9177-1874489EF0E0}" srcOrd="10" destOrd="0" presId="urn:microsoft.com/office/officeart/2018/2/layout/IconVerticalSolidList"/>
    <dgm:cxn modelId="{19E18B1B-9685-4C4D-B461-D991A7EABA2E}" type="presParOf" srcId="{9C0FAD8F-3CEB-45EF-9177-1874489EF0E0}" destId="{931FC7F9-9D20-4200-8D53-C371C654D22D}" srcOrd="0" destOrd="0" presId="urn:microsoft.com/office/officeart/2018/2/layout/IconVerticalSolidList"/>
    <dgm:cxn modelId="{1436E3BB-AA1D-492E-B6A5-4D20D4F1087B}" type="presParOf" srcId="{9C0FAD8F-3CEB-45EF-9177-1874489EF0E0}" destId="{EF745155-6A61-425E-B2BE-208ADFFA35CF}" srcOrd="1" destOrd="0" presId="urn:microsoft.com/office/officeart/2018/2/layout/IconVerticalSolidList"/>
    <dgm:cxn modelId="{A8C56C42-198C-424D-8DBA-C3220FB558F1}" type="presParOf" srcId="{9C0FAD8F-3CEB-45EF-9177-1874489EF0E0}" destId="{7ADF9BBE-6F84-4EBC-B518-95673187E55F}" srcOrd="2" destOrd="0" presId="urn:microsoft.com/office/officeart/2018/2/layout/IconVerticalSolidList"/>
    <dgm:cxn modelId="{B9A9761E-B617-4D8F-9B35-8F269CFE01A0}" type="presParOf" srcId="{9C0FAD8F-3CEB-45EF-9177-1874489EF0E0}" destId="{2ABFFFBF-4F9E-4935-AECE-B8048D3D19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F3CCE-D01A-438D-B4C8-D0FC285BE5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D313C8-D06E-43E1-B49A-65724F3930E4}">
      <dgm:prSet/>
      <dgm:spPr/>
      <dgm:t>
        <a:bodyPr/>
        <a:lstStyle/>
        <a:p>
          <a:pPr>
            <a:defRPr cap="all"/>
          </a:pPr>
          <a:r>
            <a:rPr lang="en-US"/>
            <a:t>An investigation under-taken in order to discover new facts ‘OR’ to get additional information.</a:t>
          </a:r>
        </a:p>
      </dgm:t>
    </dgm:pt>
    <dgm:pt modelId="{0233B0CE-19FF-43CD-BAC6-D79211F323AB}" type="parTrans" cxnId="{BAE8B00E-D0AC-4CF2-A96E-84AD39567C3C}">
      <dgm:prSet/>
      <dgm:spPr/>
      <dgm:t>
        <a:bodyPr/>
        <a:lstStyle/>
        <a:p>
          <a:endParaRPr lang="en-US"/>
        </a:p>
      </dgm:t>
    </dgm:pt>
    <dgm:pt modelId="{5957137B-81A7-45D8-8492-E817C0731291}" type="sibTrans" cxnId="{BAE8B00E-D0AC-4CF2-A96E-84AD39567C3C}">
      <dgm:prSet/>
      <dgm:spPr/>
      <dgm:t>
        <a:bodyPr/>
        <a:lstStyle/>
        <a:p>
          <a:endParaRPr lang="en-US"/>
        </a:p>
      </dgm:t>
    </dgm:pt>
    <dgm:pt modelId="{DA7A440D-C25D-4C03-B497-52CF69990288}">
      <dgm:prSet/>
      <dgm:spPr/>
      <dgm:t>
        <a:bodyPr/>
        <a:lstStyle/>
        <a:p>
          <a:pPr>
            <a:defRPr cap="all"/>
          </a:pPr>
          <a:r>
            <a:rPr lang="en-US"/>
            <a:t>(Oxford Dictionary) </a:t>
          </a:r>
        </a:p>
      </dgm:t>
    </dgm:pt>
    <dgm:pt modelId="{779C05EC-FE63-451D-BDD7-896FFA7056C5}" type="parTrans" cxnId="{A5B7A77E-4E5D-488D-B0C2-16F04D91EE08}">
      <dgm:prSet/>
      <dgm:spPr/>
      <dgm:t>
        <a:bodyPr/>
        <a:lstStyle/>
        <a:p>
          <a:endParaRPr lang="en-US"/>
        </a:p>
      </dgm:t>
    </dgm:pt>
    <dgm:pt modelId="{06A65140-4BF4-4BA4-9C5B-4ABE37A3108F}" type="sibTrans" cxnId="{A5B7A77E-4E5D-488D-B0C2-16F04D91EE08}">
      <dgm:prSet/>
      <dgm:spPr/>
      <dgm:t>
        <a:bodyPr/>
        <a:lstStyle/>
        <a:p>
          <a:endParaRPr lang="en-US"/>
        </a:p>
      </dgm:t>
    </dgm:pt>
    <dgm:pt modelId="{D64DD823-CCD9-47FB-8372-0BDA8BC81A7B}" type="pres">
      <dgm:prSet presAssocID="{240F3CCE-D01A-438D-B4C8-D0FC285BE504}" presName="root" presStyleCnt="0">
        <dgm:presLayoutVars>
          <dgm:dir/>
          <dgm:resizeHandles val="exact"/>
        </dgm:presLayoutVars>
      </dgm:prSet>
      <dgm:spPr/>
    </dgm:pt>
    <dgm:pt modelId="{B0C5F861-CE9A-4709-BF47-A9B520E194BA}" type="pres">
      <dgm:prSet presAssocID="{FFD313C8-D06E-43E1-B49A-65724F3930E4}" presName="compNode" presStyleCnt="0"/>
      <dgm:spPr/>
    </dgm:pt>
    <dgm:pt modelId="{8355E7CA-1FE2-4C2A-9649-E90F2CC60B41}" type="pres">
      <dgm:prSet presAssocID="{FFD313C8-D06E-43E1-B49A-65724F3930E4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8950169-DB8E-484C-80B4-65415024AB39}" type="pres">
      <dgm:prSet presAssocID="{FFD313C8-D06E-43E1-B49A-65724F3930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45D08C47-69D3-4F79-943E-2D3CF7C1D024}" type="pres">
      <dgm:prSet presAssocID="{FFD313C8-D06E-43E1-B49A-65724F3930E4}" presName="spaceRect" presStyleCnt="0"/>
      <dgm:spPr/>
    </dgm:pt>
    <dgm:pt modelId="{F786365E-65A7-4D69-B2E0-56514F7C11AE}" type="pres">
      <dgm:prSet presAssocID="{FFD313C8-D06E-43E1-B49A-65724F3930E4}" presName="textRect" presStyleLbl="revTx" presStyleIdx="0" presStyleCnt="2">
        <dgm:presLayoutVars>
          <dgm:chMax val="1"/>
          <dgm:chPref val="1"/>
        </dgm:presLayoutVars>
      </dgm:prSet>
      <dgm:spPr/>
    </dgm:pt>
    <dgm:pt modelId="{0B83595D-D5F3-4996-B427-2E3BF1C29AEC}" type="pres">
      <dgm:prSet presAssocID="{5957137B-81A7-45D8-8492-E817C0731291}" presName="sibTrans" presStyleCnt="0"/>
      <dgm:spPr/>
    </dgm:pt>
    <dgm:pt modelId="{DB412589-033E-4E1F-B9FD-72EFECD64BC1}" type="pres">
      <dgm:prSet presAssocID="{DA7A440D-C25D-4C03-B497-52CF69990288}" presName="compNode" presStyleCnt="0"/>
      <dgm:spPr/>
    </dgm:pt>
    <dgm:pt modelId="{53A57081-4F44-4AD7-88D8-36F2270DB9CD}" type="pres">
      <dgm:prSet presAssocID="{DA7A440D-C25D-4C03-B497-52CF6999028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522993F-3CB3-4294-8A2B-A1BBC010BF48}" type="pres">
      <dgm:prSet presAssocID="{DA7A440D-C25D-4C03-B497-52CF699902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6E0C4D6-A797-463F-9D47-5B3DCE3B27AC}" type="pres">
      <dgm:prSet presAssocID="{DA7A440D-C25D-4C03-B497-52CF69990288}" presName="spaceRect" presStyleCnt="0"/>
      <dgm:spPr/>
    </dgm:pt>
    <dgm:pt modelId="{E95780AD-D38C-4103-BD7B-7DDE6BC07C60}" type="pres">
      <dgm:prSet presAssocID="{DA7A440D-C25D-4C03-B497-52CF6999028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AE8B00E-D0AC-4CF2-A96E-84AD39567C3C}" srcId="{240F3CCE-D01A-438D-B4C8-D0FC285BE504}" destId="{FFD313C8-D06E-43E1-B49A-65724F3930E4}" srcOrd="0" destOrd="0" parTransId="{0233B0CE-19FF-43CD-BAC6-D79211F323AB}" sibTransId="{5957137B-81A7-45D8-8492-E817C0731291}"/>
    <dgm:cxn modelId="{20E3021E-8247-4E8A-A00E-C694544DFEE4}" type="presOf" srcId="{DA7A440D-C25D-4C03-B497-52CF69990288}" destId="{E95780AD-D38C-4103-BD7B-7DDE6BC07C60}" srcOrd="0" destOrd="0" presId="urn:microsoft.com/office/officeart/2018/5/layout/IconLeafLabelList"/>
    <dgm:cxn modelId="{12736E36-8BD6-4B13-A2A3-728304DD9298}" type="presOf" srcId="{FFD313C8-D06E-43E1-B49A-65724F3930E4}" destId="{F786365E-65A7-4D69-B2E0-56514F7C11AE}" srcOrd="0" destOrd="0" presId="urn:microsoft.com/office/officeart/2018/5/layout/IconLeafLabelList"/>
    <dgm:cxn modelId="{E4F19B3E-3329-42EB-908E-B60FF70F4C86}" type="presOf" srcId="{240F3CCE-D01A-438D-B4C8-D0FC285BE504}" destId="{D64DD823-CCD9-47FB-8372-0BDA8BC81A7B}" srcOrd="0" destOrd="0" presId="urn:microsoft.com/office/officeart/2018/5/layout/IconLeafLabelList"/>
    <dgm:cxn modelId="{A5B7A77E-4E5D-488D-B0C2-16F04D91EE08}" srcId="{240F3CCE-D01A-438D-B4C8-D0FC285BE504}" destId="{DA7A440D-C25D-4C03-B497-52CF69990288}" srcOrd="1" destOrd="0" parTransId="{779C05EC-FE63-451D-BDD7-896FFA7056C5}" sibTransId="{06A65140-4BF4-4BA4-9C5B-4ABE37A3108F}"/>
    <dgm:cxn modelId="{730D2C6D-00A6-4C48-BF67-1D94A579E4A6}" type="presParOf" srcId="{D64DD823-CCD9-47FB-8372-0BDA8BC81A7B}" destId="{B0C5F861-CE9A-4709-BF47-A9B520E194BA}" srcOrd="0" destOrd="0" presId="urn:microsoft.com/office/officeart/2018/5/layout/IconLeafLabelList"/>
    <dgm:cxn modelId="{AFBC824D-1D51-4C0C-9AC7-5E68EEE49D36}" type="presParOf" srcId="{B0C5F861-CE9A-4709-BF47-A9B520E194BA}" destId="{8355E7CA-1FE2-4C2A-9649-E90F2CC60B41}" srcOrd="0" destOrd="0" presId="urn:microsoft.com/office/officeart/2018/5/layout/IconLeafLabelList"/>
    <dgm:cxn modelId="{47B1671C-6D9F-4078-A6D2-28804D9AFC5F}" type="presParOf" srcId="{B0C5F861-CE9A-4709-BF47-A9B520E194BA}" destId="{98950169-DB8E-484C-80B4-65415024AB39}" srcOrd="1" destOrd="0" presId="urn:microsoft.com/office/officeart/2018/5/layout/IconLeafLabelList"/>
    <dgm:cxn modelId="{90325AE8-F60B-4C61-AB11-5540F5D2F0F1}" type="presParOf" srcId="{B0C5F861-CE9A-4709-BF47-A9B520E194BA}" destId="{45D08C47-69D3-4F79-943E-2D3CF7C1D024}" srcOrd="2" destOrd="0" presId="urn:microsoft.com/office/officeart/2018/5/layout/IconLeafLabelList"/>
    <dgm:cxn modelId="{A89DAF66-3BE5-423F-9CB6-2CE1B081D999}" type="presParOf" srcId="{B0C5F861-CE9A-4709-BF47-A9B520E194BA}" destId="{F786365E-65A7-4D69-B2E0-56514F7C11AE}" srcOrd="3" destOrd="0" presId="urn:microsoft.com/office/officeart/2018/5/layout/IconLeafLabelList"/>
    <dgm:cxn modelId="{02D277D2-CEA5-4615-9B80-0E07F50AE3C1}" type="presParOf" srcId="{D64DD823-CCD9-47FB-8372-0BDA8BC81A7B}" destId="{0B83595D-D5F3-4996-B427-2E3BF1C29AEC}" srcOrd="1" destOrd="0" presId="urn:microsoft.com/office/officeart/2018/5/layout/IconLeafLabelList"/>
    <dgm:cxn modelId="{A987CAD5-D81F-409E-99C0-D9E74F09EFEC}" type="presParOf" srcId="{D64DD823-CCD9-47FB-8372-0BDA8BC81A7B}" destId="{DB412589-033E-4E1F-B9FD-72EFECD64BC1}" srcOrd="2" destOrd="0" presId="urn:microsoft.com/office/officeart/2018/5/layout/IconLeafLabelList"/>
    <dgm:cxn modelId="{16C86FCC-6960-433E-8F79-907A6FD0DD31}" type="presParOf" srcId="{DB412589-033E-4E1F-B9FD-72EFECD64BC1}" destId="{53A57081-4F44-4AD7-88D8-36F2270DB9CD}" srcOrd="0" destOrd="0" presId="urn:microsoft.com/office/officeart/2018/5/layout/IconLeafLabelList"/>
    <dgm:cxn modelId="{AF64ED8D-F285-4DB7-8AE5-33924320C93D}" type="presParOf" srcId="{DB412589-033E-4E1F-B9FD-72EFECD64BC1}" destId="{E522993F-3CB3-4294-8A2B-A1BBC010BF48}" srcOrd="1" destOrd="0" presId="urn:microsoft.com/office/officeart/2018/5/layout/IconLeafLabelList"/>
    <dgm:cxn modelId="{76FB9042-16F9-4D49-A15A-66A931946624}" type="presParOf" srcId="{DB412589-033E-4E1F-B9FD-72EFECD64BC1}" destId="{56E0C4D6-A797-463F-9D47-5B3DCE3B27AC}" srcOrd="2" destOrd="0" presId="urn:microsoft.com/office/officeart/2018/5/layout/IconLeafLabelList"/>
    <dgm:cxn modelId="{9674F495-1723-4A72-9ACE-29AB4AF4D8B3}" type="presParOf" srcId="{DB412589-033E-4E1F-B9FD-72EFECD64BC1}" destId="{E95780AD-D38C-4103-BD7B-7DDE6BC07C6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E89E9-3C67-4E29-967E-AA2B5BC6C9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6DB1738-6B01-42CD-AF2D-394206E826CF}">
      <dgm:prSet/>
      <dgm:spPr/>
      <dgm:t>
        <a:bodyPr/>
        <a:lstStyle/>
        <a:p>
          <a:r>
            <a:rPr lang="en-US"/>
            <a:t>Research is a systemic quest for un-discovered truth.</a:t>
          </a:r>
        </a:p>
      </dgm:t>
    </dgm:pt>
    <dgm:pt modelId="{A370272F-FE01-4347-819A-1C7C39D22281}" type="parTrans" cxnId="{599AB110-5ECA-4EEE-A200-0729D2CE37B2}">
      <dgm:prSet/>
      <dgm:spPr/>
      <dgm:t>
        <a:bodyPr/>
        <a:lstStyle/>
        <a:p>
          <a:endParaRPr lang="en-US"/>
        </a:p>
      </dgm:t>
    </dgm:pt>
    <dgm:pt modelId="{8EA60274-03E0-4B33-852F-93406AEB4FBE}" type="sibTrans" cxnId="{599AB110-5ECA-4EEE-A200-0729D2CE37B2}">
      <dgm:prSet/>
      <dgm:spPr/>
      <dgm:t>
        <a:bodyPr/>
        <a:lstStyle/>
        <a:p>
          <a:endParaRPr lang="en-US"/>
        </a:p>
      </dgm:t>
    </dgm:pt>
    <dgm:pt modelId="{AE022945-8DA7-499B-90B9-16A7A18BF35D}">
      <dgm:prSet/>
      <dgm:spPr/>
      <dgm:t>
        <a:bodyPr/>
        <a:lstStyle/>
        <a:p>
          <a:r>
            <a:rPr lang="en-US"/>
            <a:t>Research is an innovative way of thinking.</a:t>
          </a:r>
        </a:p>
      </dgm:t>
    </dgm:pt>
    <dgm:pt modelId="{AE5DB6FF-E34D-4C70-8E9E-18A03D1C2435}" type="parTrans" cxnId="{25508763-2F52-4C87-BECF-E35C5355FCF8}">
      <dgm:prSet/>
      <dgm:spPr/>
      <dgm:t>
        <a:bodyPr/>
        <a:lstStyle/>
        <a:p>
          <a:endParaRPr lang="en-US"/>
        </a:p>
      </dgm:t>
    </dgm:pt>
    <dgm:pt modelId="{AFC7AAA5-CB8B-40BA-A372-10B097B7C904}" type="sibTrans" cxnId="{25508763-2F52-4C87-BECF-E35C5355FCF8}">
      <dgm:prSet/>
      <dgm:spPr/>
      <dgm:t>
        <a:bodyPr/>
        <a:lstStyle/>
        <a:p>
          <a:endParaRPr lang="en-US"/>
        </a:p>
      </dgm:t>
    </dgm:pt>
    <dgm:pt modelId="{FC3D0856-36F9-4A5C-AA1F-1282ABEAB66B}">
      <dgm:prSet/>
      <dgm:spPr/>
      <dgm:t>
        <a:bodyPr/>
        <a:lstStyle/>
        <a:p>
          <a:r>
            <a:rPr lang="en-US"/>
            <a:t>Research is the way to solve the problems to decrease the human sufferings and improve knowledge.</a:t>
          </a:r>
        </a:p>
      </dgm:t>
    </dgm:pt>
    <dgm:pt modelId="{D3F06AB6-4491-4D34-A83F-B63E3535E62A}" type="parTrans" cxnId="{278320E6-73C1-4825-9586-5DF2079F2D2E}">
      <dgm:prSet/>
      <dgm:spPr/>
      <dgm:t>
        <a:bodyPr/>
        <a:lstStyle/>
        <a:p>
          <a:endParaRPr lang="en-US"/>
        </a:p>
      </dgm:t>
    </dgm:pt>
    <dgm:pt modelId="{64D5E007-EC4C-4171-B5F4-CBF20FD82358}" type="sibTrans" cxnId="{278320E6-73C1-4825-9586-5DF2079F2D2E}">
      <dgm:prSet/>
      <dgm:spPr/>
      <dgm:t>
        <a:bodyPr/>
        <a:lstStyle/>
        <a:p>
          <a:endParaRPr lang="en-US"/>
        </a:p>
      </dgm:t>
    </dgm:pt>
    <dgm:pt modelId="{F4279D49-A614-4391-A9E5-2AB17FB81B06}" type="pres">
      <dgm:prSet presAssocID="{0DBE89E9-3C67-4E29-967E-AA2B5BC6C9EE}" presName="root" presStyleCnt="0">
        <dgm:presLayoutVars>
          <dgm:dir/>
          <dgm:resizeHandles val="exact"/>
        </dgm:presLayoutVars>
      </dgm:prSet>
      <dgm:spPr/>
    </dgm:pt>
    <dgm:pt modelId="{851EF2E6-3CE9-4764-9E9F-BCF1BE7604C1}" type="pres">
      <dgm:prSet presAssocID="{C6DB1738-6B01-42CD-AF2D-394206E826CF}" presName="compNode" presStyleCnt="0"/>
      <dgm:spPr/>
    </dgm:pt>
    <dgm:pt modelId="{FF0851D8-9B8A-4E82-AD86-B2C939F39F39}" type="pres">
      <dgm:prSet presAssocID="{C6DB1738-6B01-42CD-AF2D-394206E826CF}" presName="bgRect" presStyleLbl="bgShp" presStyleIdx="0" presStyleCnt="3"/>
      <dgm:spPr/>
    </dgm:pt>
    <dgm:pt modelId="{19CD4D9E-48CB-4DEE-8ECF-6CEAFC7C7EB8}" type="pres">
      <dgm:prSet presAssocID="{C6DB1738-6B01-42CD-AF2D-394206E826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oculars"/>
        </a:ext>
      </dgm:extLst>
    </dgm:pt>
    <dgm:pt modelId="{21A1FF17-9319-4937-A2A0-9C3120CE6DE5}" type="pres">
      <dgm:prSet presAssocID="{C6DB1738-6B01-42CD-AF2D-394206E826CF}" presName="spaceRect" presStyleCnt="0"/>
      <dgm:spPr/>
    </dgm:pt>
    <dgm:pt modelId="{10A95851-4105-49D0-870B-C2D37ABD23DD}" type="pres">
      <dgm:prSet presAssocID="{C6DB1738-6B01-42CD-AF2D-394206E826CF}" presName="parTx" presStyleLbl="revTx" presStyleIdx="0" presStyleCnt="3">
        <dgm:presLayoutVars>
          <dgm:chMax val="0"/>
          <dgm:chPref val="0"/>
        </dgm:presLayoutVars>
      </dgm:prSet>
      <dgm:spPr/>
    </dgm:pt>
    <dgm:pt modelId="{ABDE5BD9-0C15-4606-851D-0A6CB961AB65}" type="pres">
      <dgm:prSet presAssocID="{8EA60274-03E0-4B33-852F-93406AEB4FBE}" presName="sibTrans" presStyleCnt="0"/>
      <dgm:spPr/>
    </dgm:pt>
    <dgm:pt modelId="{EBA2C9AD-EA4E-4ACF-864C-C154A3C5636F}" type="pres">
      <dgm:prSet presAssocID="{AE022945-8DA7-499B-90B9-16A7A18BF35D}" presName="compNode" presStyleCnt="0"/>
      <dgm:spPr/>
    </dgm:pt>
    <dgm:pt modelId="{6B8A2A05-3E30-44D7-A1D1-4068FB0DEE0D}" type="pres">
      <dgm:prSet presAssocID="{AE022945-8DA7-499B-90B9-16A7A18BF35D}" presName="bgRect" presStyleLbl="bgShp" presStyleIdx="1" presStyleCnt="3"/>
      <dgm:spPr/>
    </dgm:pt>
    <dgm:pt modelId="{CC34838E-9663-46AB-A248-273E976B6AF5}" type="pres">
      <dgm:prSet presAssocID="{AE022945-8DA7-499B-90B9-16A7A18BF3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91C8C89-4FF7-4647-9350-79C600DA7DDA}" type="pres">
      <dgm:prSet presAssocID="{AE022945-8DA7-499B-90B9-16A7A18BF35D}" presName="spaceRect" presStyleCnt="0"/>
      <dgm:spPr/>
    </dgm:pt>
    <dgm:pt modelId="{A7076D8C-2859-45DE-A4C5-4EC73C1FEC13}" type="pres">
      <dgm:prSet presAssocID="{AE022945-8DA7-499B-90B9-16A7A18BF35D}" presName="parTx" presStyleLbl="revTx" presStyleIdx="1" presStyleCnt="3">
        <dgm:presLayoutVars>
          <dgm:chMax val="0"/>
          <dgm:chPref val="0"/>
        </dgm:presLayoutVars>
      </dgm:prSet>
      <dgm:spPr/>
    </dgm:pt>
    <dgm:pt modelId="{B1D14A1E-6617-43BE-8799-BD7C49C7C84A}" type="pres">
      <dgm:prSet presAssocID="{AFC7AAA5-CB8B-40BA-A372-10B097B7C904}" presName="sibTrans" presStyleCnt="0"/>
      <dgm:spPr/>
    </dgm:pt>
    <dgm:pt modelId="{67D09E8F-22AC-4B1B-A5F6-F74856A868D0}" type="pres">
      <dgm:prSet presAssocID="{FC3D0856-36F9-4A5C-AA1F-1282ABEAB66B}" presName="compNode" presStyleCnt="0"/>
      <dgm:spPr/>
    </dgm:pt>
    <dgm:pt modelId="{68FB2B6D-789A-43DF-8D17-D54F60324DFF}" type="pres">
      <dgm:prSet presAssocID="{FC3D0856-36F9-4A5C-AA1F-1282ABEAB66B}" presName="bgRect" presStyleLbl="bgShp" presStyleIdx="2" presStyleCnt="3"/>
      <dgm:spPr/>
    </dgm:pt>
    <dgm:pt modelId="{6F912F9D-FD06-4A4A-9275-4D58A8B8E11A}" type="pres">
      <dgm:prSet presAssocID="{FC3D0856-36F9-4A5C-AA1F-1282ABEAB6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4F51CA5-EA20-4D1D-BEBF-3326D217D0F6}" type="pres">
      <dgm:prSet presAssocID="{FC3D0856-36F9-4A5C-AA1F-1282ABEAB66B}" presName="spaceRect" presStyleCnt="0"/>
      <dgm:spPr/>
    </dgm:pt>
    <dgm:pt modelId="{79E831AA-0A35-4547-A092-8DA56D2B80AC}" type="pres">
      <dgm:prSet presAssocID="{FC3D0856-36F9-4A5C-AA1F-1282ABEAB6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9AB110-5ECA-4EEE-A200-0729D2CE37B2}" srcId="{0DBE89E9-3C67-4E29-967E-AA2B5BC6C9EE}" destId="{C6DB1738-6B01-42CD-AF2D-394206E826CF}" srcOrd="0" destOrd="0" parTransId="{A370272F-FE01-4347-819A-1C7C39D22281}" sibTransId="{8EA60274-03E0-4B33-852F-93406AEB4FBE}"/>
    <dgm:cxn modelId="{02FDAB18-6E85-4D03-9E43-699E0CB37E64}" type="presOf" srcId="{0DBE89E9-3C67-4E29-967E-AA2B5BC6C9EE}" destId="{F4279D49-A614-4391-A9E5-2AB17FB81B06}" srcOrd="0" destOrd="0" presId="urn:microsoft.com/office/officeart/2018/2/layout/IconVerticalSolidList"/>
    <dgm:cxn modelId="{6877505C-719A-4EC3-8529-5D0D939153F4}" type="presOf" srcId="{C6DB1738-6B01-42CD-AF2D-394206E826CF}" destId="{10A95851-4105-49D0-870B-C2D37ABD23DD}" srcOrd="0" destOrd="0" presId="urn:microsoft.com/office/officeart/2018/2/layout/IconVerticalSolidList"/>
    <dgm:cxn modelId="{25508763-2F52-4C87-BECF-E35C5355FCF8}" srcId="{0DBE89E9-3C67-4E29-967E-AA2B5BC6C9EE}" destId="{AE022945-8DA7-499B-90B9-16A7A18BF35D}" srcOrd="1" destOrd="0" parTransId="{AE5DB6FF-E34D-4C70-8E9E-18A03D1C2435}" sibTransId="{AFC7AAA5-CB8B-40BA-A372-10B097B7C904}"/>
    <dgm:cxn modelId="{DFB5268C-E6B5-482C-AB2E-9A1DC2F9F931}" type="presOf" srcId="{AE022945-8DA7-499B-90B9-16A7A18BF35D}" destId="{A7076D8C-2859-45DE-A4C5-4EC73C1FEC13}" srcOrd="0" destOrd="0" presId="urn:microsoft.com/office/officeart/2018/2/layout/IconVerticalSolidList"/>
    <dgm:cxn modelId="{278320E6-73C1-4825-9586-5DF2079F2D2E}" srcId="{0DBE89E9-3C67-4E29-967E-AA2B5BC6C9EE}" destId="{FC3D0856-36F9-4A5C-AA1F-1282ABEAB66B}" srcOrd="2" destOrd="0" parTransId="{D3F06AB6-4491-4D34-A83F-B63E3535E62A}" sibTransId="{64D5E007-EC4C-4171-B5F4-CBF20FD82358}"/>
    <dgm:cxn modelId="{9A0181E6-F008-4684-BB62-860B4D218708}" type="presOf" srcId="{FC3D0856-36F9-4A5C-AA1F-1282ABEAB66B}" destId="{79E831AA-0A35-4547-A092-8DA56D2B80AC}" srcOrd="0" destOrd="0" presId="urn:microsoft.com/office/officeart/2018/2/layout/IconVerticalSolidList"/>
    <dgm:cxn modelId="{170AC2F8-CD3E-4604-AA8C-9545886D9900}" type="presParOf" srcId="{F4279D49-A614-4391-A9E5-2AB17FB81B06}" destId="{851EF2E6-3CE9-4764-9E9F-BCF1BE7604C1}" srcOrd="0" destOrd="0" presId="urn:microsoft.com/office/officeart/2018/2/layout/IconVerticalSolidList"/>
    <dgm:cxn modelId="{4AD58F04-752D-491C-906C-E533A85C0FE2}" type="presParOf" srcId="{851EF2E6-3CE9-4764-9E9F-BCF1BE7604C1}" destId="{FF0851D8-9B8A-4E82-AD86-B2C939F39F39}" srcOrd="0" destOrd="0" presId="urn:microsoft.com/office/officeart/2018/2/layout/IconVerticalSolidList"/>
    <dgm:cxn modelId="{285290D8-EAFA-4774-8759-AEF221ADF5B8}" type="presParOf" srcId="{851EF2E6-3CE9-4764-9E9F-BCF1BE7604C1}" destId="{19CD4D9E-48CB-4DEE-8ECF-6CEAFC7C7EB8}" srcOrd="1" destOrd="0" presId="urn:microsoft.com/office/officeart/2018/2/layout/IconVerticalSolidList"/>
    <dgm:cxn modelId="{720ACC93-101C-42C8-A3D6-5EFB4E05B34D}" type="presParOf" srcId="{851EF2E6-3CE9-4764-9E9F-BCF1BE7604C1}" destId="{21A1FF17-9319-4937-A2A0-9C3120CE6DE5}" srcOrd="2" destOrd="0" presId="urn:microsoft.com/office/officeart/2018/2/layout/IconVerticalSolidList"/>
    <dgm:cxn modelId="{CCEFB717-D21D-43A9-A8BB-B6B7D805FC3C}" type="presParOf" srcId="{851EF2E6-3CE9-4764-9E9F-BCF1BE7604C1}" destId="{10A95851-4105-49D0-870B-C2D37ABD23DD}" srcOrd="3" destOrd="0" presId="urn:microsoft.com/office/officeart/2018/2/layout/IconVerticalSolidList"/>
    <dgm:cxn modelId="{7E03B6A3-4F69-4C30-A28A-3577F11EE2A8}" type="presParOf" srcId="{F4279D49-A614-4391-A9E5-2AB17FB81B06}" destId="{ABDE5BD9-0C15-4606-851D-0A6CB961AB65}" srcOrd="1" destOrd="0" presId="urn:microsoft.com/office/officeart/2018/2/layout/IconVerticalSolidList"/>
    <dgm:cxn modelId="{765FAEAE-FD8E-4A58-B256-139B9DA77862}" type="presParOf" srcId="{F4279D49-A614-4391-A9E5-2AB17FB81B06}" destId="{EBA2C9AD-EA4E-4ACF-864C-C154A3C5636F}" srcOrd="2" destOrd="0" presId="urn:microsoft.com/office/officeart/2018/2/layout/IconVerticalSolidList"/>
    <dgm:cxn modelId="{1A7C5C27-6779-4448-84C8-FEF89650A92B}" type="presParOf" srcId="{EBA2C9AD-EA4E-4ACF-864C-C154A3C5636F}" destId="{6B8A2A05-3E30-44D7-A1D1-4068FB0DEE0D}" srcOrd="0" destOrd="0" presId="urn:microsoft.com/office/officeart/2018/2/layout/IconVerticalSolidList"/>
    <dgm:cxn modelId="{8B567CA5-62EE-459F-BF76-74043873F73D}" type="presParOf" srcId="{EBA2C9AD-EA4E-4ACF-864C-C154A3C5636F}" destId="{CC34838E-9663-46AB-A248-273E976B6AF5}" srcOrd="1" destOrd="0" presId="urn:microsoft.com/office/officeart/2018/2/layout/IconVerticalSolidList"/>
    <dgm:cxn modelId="{66921ADA-CD66-4D46-84D6-8BA5AE0965F7}" type="presParOf" srcId="{EBA2C9AD-EA4E-4ACF-864C-C154A3C5636F}" destId="{291C8C89-4FF7-4647-9350-79C600DA7DDA}" srcOrd="2" destOrd="0" presId="urn:microsoft.com/office/officeart/2018/2/layout/IconVerticalSolidList"/>
    <dgm:cxn modelId="{CE90986D-C1BA-4BFF-8C8B-BF6EF3072C14}" type="presParOf" srcId="{EBA2C9AD-EA4E-4ACF-864C-C154A3C5636F}" destId="{A7076D8C-2859-45DE-A4C5-4EC73C1FEC13}" srcOrd="3" destOrd="0" presId="urn:microsoft.com/office/officeart/2018/2/layout/IconVerticalSolidList"/>
    <dgm:cxn modelId="{9E3C7FCC-2A7C-4972-804C-4022972D6C35}" type="presParOf" srcId="{F4279D49-A614-4391-A9E5-2AB17FB81B06}" destId="{B1D14A1E-6617-43BE-8799-BD7C49C7C84A}" srcOrd="3" destOrd="0" presId="urn:microsoft.com/office/officeart/2018/2/layout/IconVerticalSolidList"/>
    <dgm:cxn modelId="{209AB6CB-6663-46E1-96DA-E4DF30282926}" type="presParOf" srcId="{F4279D49-A614-4391-A9E5-2AB17FB81B06}" destId="{67D09E8F-22AC-4B1B-A5F6-F74856A868D0}" srcOrd="4" destOrd="0" presId="urn:microsoft.com/office/officeart/2018/2/layout/IconVerticalSolidList"/>
    <dgm:cxn modelId="{7CC4FFC8-E306-4802-A8EE-EC43B6F52F16}" type="presParOf" srcId="{67D09E8F-22AC-4B1B-A5F6-F74856A868D0}" destId="{68FB2B6D-789A-43DF-8D17-D54F60324DFF}" srcOrd="0" destOrd="0" presId="urn:microsoft.com/office/officeart/2018/2/layout/IconVerticalSolidList"/>
    <dgm:cxn modelId="{B17F5407-0645-49B0-BC46-E19C63199785}" type="presParOf" srcId="{67D09E8F-22AC-4B1B-A5F6-F74856A868D0}" destId="{6F912F9D-FD06-4A4A-9275-4D58A8B8E11A}" srcOrd="1" destOrd="0" presId="urn:microsoft.com/office/officeart/2018/2/layout/IconVerticalSolidList"/>
    <dgm:cxn modelId="{6E7FE0AE-E350-4FF9-B2C2-1F2F004023DA}" type="presParOf" srcId="{67D09E8F-22AC-4B1B-A5F6-F74856A868D0}" destId="{A4F51CA5-EA20-4D1D-BEBF-3326D217D0F6}" srcOrd="2" destOrd="0" presId="urn:microsoft.com/office/officeart/2018/2/layout/IconVerticalSolidList"/>
    <dgm:cxn modelId="{4739DB69-A086-4979-9616-2748726FDCC6}" type="presParOf" srcId="{67D09E8F-22AC-4B1B-A5F6-F74856A868D0}" destId="{79E831AA-0A35-4547-A092-8DA56D2B80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D9795-5189-42E1-A42F-06C2CFB000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5574A7-DE4F-4F3F-A178-14812C48F6FD}">
      <dgm:prSet/>
      <dgm:spPr/>
      <dgm:t>
        <a:bodyPr/>
        <a:lstStyle/>
        <a:p>
          <a:r>
            <a:rPr lang="en-US" b="1"/>
            <a:t>Barriers to Integrity</a:t>
          </a:r>
          <a:endParaRPr lang="en-US"/>
        </a:p>
      </dgm:t>
    </dgm:pt>
    <dgm:pt modelId="{F0186566-0BFE-48A5-844A-A75EC92F88D0}" type="parTrans" cxnId="{16807262-CD33-4B16-9184-51274D74105A}">
      <dgm:prSet/>
      <dgm:spPr/>
      <dgm:t>
        <a:bodyPr/>
        <a:lstStyle/>
        <a:p>
          <a:endParaRPr lang="en-US"/>
        </a:p>
      </dgm:t>
    </dgm:pt>
    <dgm:pt modelId="{FF8E5A65-424F-45DF-9E41-227465B7F0F7}" type="sibTrans" cxnId="{16807262-CD33-4B16-9184-51274D74105A}">
      <dgm:prSet/>
      <dgm:spPr/>
      <dgm:t>
        <a:bodyPr/>
        <a:lstStyle/>
        <a:p>
          <a:endParaRPr lang="en-US"/>
        </a:p>
      </dgm:t>
    </dgm:pt>
    <dgm:pt modelId="{3F909F94-AB73-4533-AA0A-25A260ECFD9C}">
      <dgm:prSet/>
      <dgm:spPr/>
      <dgm:t>
        <a:bodyPr/>
        <a:lstStyle/>
        <a:p>
          <a:r>
            <a:rPr lang="en-US" b="1"/>
            <a:t>Pressure to publish / obtain funding / raise profile</a:t>
          </a:r>
          <a:endParaRPr lang="en-US"/>
        </a:p>
      </dgm:t>
    </dgm:pt>
    <dgm:pt modelId="{4EF3C9C1-6B10-45B3-A281-04F031324B36}" type="parTrans" cxnId="{A0F67EC6-636F-4299-A996-C2C89104F670}">
      <dgm:prSet/>
      <dgm:spPr/>
      <dgm:t>
        <a:bodyPr/>
        <a:lstStyle/>
        <a:p>
          <a:endParaRPr lang="en-US"/>
        </a:p>
      </dgm:t>
    </dgm:pt>
    <dgm:pt modelId="{EA17CB32-1FD5-4C34-8BF9-1665945BF648}" type="sibTrans" cxnId="{A0F67EC6-636F-4299-A996-C2C89104F670}">
      <dgm:prSet/>
      <dgm:spPr/>
      <dgm:t>
        <a:bodyPr/>
        <a:lstStyle/>
        <a:p>
          <a:endParaRPr lang="en-US"/>
        </a:p>
      </dgm:t>
    </dgm:pt>
    <dgm:pt modelId="{208FE600-D682-4153-9EB4-9583FBD4F467}">
      <dgm:prSet/>
      <dgm:spPr/>
      <dgm:t>
        <a:bodyPr/>
        <a:lstStyle/>
        <a:p>
          <a:r>
            <a:rPr lang="en-US" b="1"/>
            <a:t>Expectations of funders</a:t>
          </a:r>
          <a:endParaRPr lang="en-US"/>
        </a:p>
      </dgm:t>
    </dgm:pt>
    <dgm:pt modelId="{A29CE701-CA0A-444C-A0A2-3F00AA973A67}" type="parTrans" cxnId="{502EA508-B82B-4920-BC00-7FA84E75AA6A}">
      <dgm:prSet/>
      <dgm:spPr/>
      <dgm:t>
        <a:bodyPr/>
        <a:lstStyle/>
        <a:p>
          <a:endParaRPr lang="en-US"/>
        </a:p>
      </dgm:t>
    </dgm:pt>
    <dgm:pt modelId="{9BE07294-0BE7-4D7C-BAAB-51DB2153C253}" type="sibTrans" cxnId="{502EA508-B82B-4920-BC00-7FA84E75AA6A}">
      <dgm:prSet/>
      <dgm:spPr/>
      <dgm:t>
        <a:bodyPr/>
        <a:lstStyle/>
        <a:p>
          <a:endParaRPr lang="en-US"/>
        </a:p>
      </dgm:t>
    </dgm:pt>
    <dgm:pt modelId="{0B127822-49E9-473B-A7D8-4C5A1CD3F932}">
      <dgm:prSet/>
      <dgm:spPr/>
      <dgm:t>
        <a:bodyPr/>
        <a:lstStyle/>
        <a:p>
          <a:r>
            <a:rPr lang="en-US" b="1"/>
            <a:t>Time pressures</a:t>
          </a:r>
          <a:endParaRPr lang="en-US"/>
        </a:p>
      </dgm:t>
    </dgm:pt>
    <dgm:pt modelId="{E9B96C97-4CEE-49C3-AD93-855D1029B566}" type="parTrans" cxnId="{285E46AE-6E2C-4682-8CE9-A87CC1FAA40C}">
      <dgm:prSet/>
      <dgm:spPr/>
      <dgm:t>
        <a:bodyPr/>
        <a:lstStyle/>
        <a:p>
          <a:endParaRPr lang="en-US"/>
        </a:p>
      </dgm:t>
    </dgm:pt>
    <dgm:pt modelId="{C4554BC1-6CF9-4453-80A4-48041865FDE9}" type="sibTrans" cxnId="{285E46AE-6E2C-4682-8CE9-A87CC1FAA40C}">
      <dgm:prSet/>
      <dgm:spPr/>
      <dgm:t>
        <a:bodyPr/>
        <a:lstStyle/>
        <a:p>
          <a:endParaRPr lang="en-US"/>
        </a:p>
      </dgm:t>
    </dgm:pt>
    <dgm:pt modelId="{066881D0-883A-44C4-B20B-239489B64037}">
      <dgm:prSet/>
      <dgm:spPr/>
      <dgm:t>
        <a:bodyPr/>
        <a:lstStyle/>
        <a:p>
          <a:r>
            <a:rPr lang="en-US" b="1"/>
            <a:t>Impossible to fully mitigate risk; something goes wrong</a:t>
          </a:r>
          <a:endParaRPr lang="en-US"/>
        </a:p>
      </dgm:t>
    </dgm:pt>
    <dgm:pt modelId="{296C6165-CFAC-484C-916B-88D0AB06D631}" type="parTrans" cxnId="{607DDC92-209D-4ED3-8D3B-64055F91DD58}">
      <dgm:prSet/>
      <dgm:spPr/>
      <dgm:t>
        <a:bodyPr/>
        <a:lstStyle/>
        <a:p>
          <a:endParaRPr lang="en-US"/>
        </a:p>
      </dgm:t>
    </dgm:pt>
    <dgm:pt modelId="{E8AF6232-B691-427C-9EB0-D8B5BA7CA066}" type="sibTrans" cxnId="{607DDC92-209D-4ED3-8D3B-64055F91DD58}">
      <dgm:prSet/>
      <dgm:spPr/>
      <dgm:t>
        <a:bodyPr/>
        <a:lstStyle/>
        <a:p>
          <a:endParaRPr lang="en-US"/>
        </a:p>
      </dgm:t>
    </dgm:pt>
    <dgm:pt modelId="{A9FC146C-8A57-45F9-95BE-3A2F63336629}">
      <dgm:prSet/>
      <dgm:spPr/>
      <dgm:t>
        <a:bodyPr/>
        <a:lstStyle/>
        <a:p>
          <a:r>
            <a:rPr lang="en-US" b="1"/>
            <a:t>Obscure origins of open data</a:t>
          </a:r>
          <a:endParaRPr lang="en-US"/>
        </a:p>
      </dgm:t>
    </dgm:pt>
    <dgm:pt modelId="{1772DEAE-F31E-49B9-BF24-7D4D76B3A07F}" type="parTrans" cxnId="{2ABD3922-DE94-4C22-B10D-3BE2138D2DB1}">
      <dgm:prSet/>
      <dgm:spPr/>
      <dgm:t>
        <a:bodyPr/>
        <a:lstStyle/>
        <a:p>
          <a:endParaRPr lang="en-US"/>
        </a:p>
      </dgm:t>
    </dgm:pt>
    <dgm:pt modelId="{4CA7B1F5-C3B8-474A-B387-82E871D48974}" type="sibTrans" cxnId="{2ABD3922-DE94-4C22-B10D-3BE2138D2DB1}">
      <dgm:prSet/>
      <dgm:spPr/>
      <dgm:t>
        <a:bodyPr/>
        <a:lstStyle/>
        <a:p>
          <a:endParaRPr lang="en-US"/>
        </a:p>
      </dgm:t>
    </dgm:pt>
    <dgm:pt modelId="{FB4495E4-94AE-4DDB-A6F8-9BD668FCE5AB}">
      <dgm:prSet/>
      <dgm:spPr/>
      <dgm:t>
        <a:bodyPr/>
        <a:lstStyle/>
        <a:p>
          <a:r>
            <a:rPr lang="en-US" b="1" dirty="0"/>
            <a:t>Bias in data/analysis</a:t>
          </a:r>
          <a:endParaRPr lang="en-US" dirty="0"/>
        </a:p>
      </dgm:t>
    </dgm:pt>
    <dgm:pt modelId="{7D6021A7-59D0-4902-9C3F-52A039D16AB0}" type="parTrans" cxnId="{DBB51F53-F962-4BCA-AF3D-F61F1BB810FE}">
      <dgm:prSet/>
      <dgm:spPr/>
      <dgm:t>
        <a:bodyPr/>
        <a:lstStyle/>
        <a:p>
          <a:endParaRPr lang="en-US"/>
        </a:p>
      </dgm:t>
    </dgm:pt>
    <dgm:pt modelId="{3A27998E-506B-41B9-8448-47DFAD96A9D1}" type="sibTrans" cxnId="{DBB51F53-F962-4BCA-AF3D-F61F1BB810FE}">
      <dgm:prSet/>
      <dgm:spPr/>
      <dgm:t>
        <a:bodyPr/>
        <a:lstStyle/>
        <a:p>
          <a:endParaRPr lang="en-US"/>
        </a:p>
      </dgm:t>
    </dgm:pt>
    <dgm:pt modelId="{66F0CF03-704E-476D-9A85-8D4273C8F317}">
      <dgm:prSet/>
      <dgm:spPr/>
      <dgm:t>
        <a:bodyPr/>
        <a:lstStyle/>
        <a:p>
          <a:r>
            <a:rPr lang="en-US" b="1"/>
            <a:t>Poor research design</a:t>
          </a:r>
          <a:endParaRPr lang="en-US"/>
        </a:p>
      </dgm:t>
    </dgm:pt>
    <dgm:pt modelId="{05C572B2-A489-49B9-9131-E616B6971B42}" type="parTrans" cxnId="{D694BCEB-CDA3-4F8F-A9F7-11A1886338A4}">
      <dgm:prSet/>
      <dgm:spPr/>
      <dgm:t>
        <a:bodyPr/>
        <a:lstStyle/>
        <a:p>
          <a:endParaRPr lang="en-US"/>
        </a:p>
      </dgm:t>
    </dgm:pt>
    <dgm:pt modelId="{AB4211F9-AC3F-40E9-A9BC-F6A56F04441D}" type="sibTrans" cxnId="{D694BCEB-CDA3-4F8F-A9F7-11A1886338A4}">
      <dgm:prSet/>
      <dgm:spPr/>
      <dgm:t>
        <a:bodyPr/>
        <a:lstStyle/>
        <a:p>
          <a:endParaRPr lang="en-US"/>
        </a:p>
      </dgm:t>
    </dgm:pt>
    <dgm:pt modelId="{C9C68A77-A2F3-4107-B34E-9370D8F7458F}">
      <dgm:prSet/>
      <dgm:spPr/>
      <dgm:t>
        <a:bodyPr/>
        <a:lstStyle/>
        <a:p>
          <a:r>
            <a:rPr lang="en-US" b="1"/>
            <a:t>Self-deception</a:t>
          </a:r>
          <a:endParaRPr lang="en-US"/>
        </a:p>
      </dgm:t>
    </dgm:pt>
    <dgm:pt modelId="{ED645918-485A-4962-A47D-4D3BC3AA0E7D}" type="parTrans" cxnId="{2A3FB433-461B-4504-92B4-3C1ED68F9524}">
      <dgm:prSet/>
      <dgm:spPr/>
      <dgm:t>
        <a:bodyPr/>
        <a:lstStyle/>
        <a:p>
          <a:endParaRPr lang="en-US"/>
        </a:p>
      </dgm:t>
    </dgm:pt>
    <dgm:pt modelId="{36040968-18E0-4E75-9CEC-ECBE276E1E7E}" type="sibTrans" cxnId="{2A3FB433-461B-4504-92B4-3C1ED68F9524}">
      <dgm:prSet/>
      <dgm:spPr/>
      <dgm:t>
        <a:bodyPr/>
        <a:lstStyle/>
        <a:p>
          <a:endParaRPr lang="en-US"/>
        </a:p>
      </dgm:t>
    </dgm:pt>
    <dgm:pt modelId="{D8896D14-4BBF-4DC7-9AA9-1C5D3CAD008E}">
      <dgm:prSet/>
      <dgm:spPr/>
      <dgm:t>
        <a:bodyPr/>
        <a:lstStyle/>
        <a:p>
          <a:r>
            <a:rPr lang="en-US" b="1"/>
            <a:t>Failure to take the views of others seriously</a:t>
          </a:r>
          <a:endParaRPr lang="en-US"/>
        </a:p>
      </dgm:t>
    </dgm:pt>
    <dgm:pt modelId="{8E5D34E8-1CA8-40F5-A4D9-114CF88598E9}" type="parTrans" cxnId="{6D649CB9-61ED-48DC-88A0-1E710B48F6BF}">
      <dgm:prSet/>
      <dgm:spPr/>
      <dgm:t>
        <a:bodyPr/>
        <a:lstStyle/>
        <a:p>
          <a:endParaRPr lang="en-US"/>
        </a:p>
      </dgm:t>
    </dgm:pt>
    <dgm:pt modelId="{F91121A6-F21C-41EB-9C7F-03521747FF34}" type="sibTrans" cxnId="{6D649CB9-61ED-48DC-88A0-1E710B48F6BF}">
      <dgm:prSet/>
      <dgm:spPr/>
      <dgm:t>
        <a:bodyPr/>
        <a:lstStyle/>
        <a:p>
          <a:endParaRPr lang="en-US"/>
        </a:p>
      </dgm:t>
    </dgm:pt>
    <dgm:pt modelId="{ED379F96-40A6-4520-B82C-F3D743F3DB51}" type="pres">
      <dgm:prSet presAssocID="{869D9795-5189-42E1-A42F-06C2CFB00004}" presName="diagram" presStyleCnt="0">
        <dgm:presLayoutVars>
          <dgm:dir/>
          <dgm:resizeHandles val="exact"/>
        </dgm:presLayoutVars>
      </dgm:prSet>
      <dgm:spPr/>
    </dgm:pt>
    <dgm:pt modelId="{22D14CEF-E9E3-4795-B647-F76C0CB8E50B}" type="pres">
      <dgm:prSet presAssocID="{655574A7-DE4F-4F3F-A178-14812C48F6FD}" presName="node" presStyleLbl="node1" presStyleIdx="0" presStyleCnt="1">
        <dgm:presLayoutVars>
          <dgm:bulletEnabled val="1"/>
        </dgm:presLayoutVars>
      </dgm:prSet>
      <dgm:spPr/>
    </dgm:pt>
  </dgm:ptLst>
  <dgm:cxnLst>
    <dgm:cxn modelId="{502EA508-B82B-4920-BC00-7FA84E75AA6A}" srcId="{655574A7-DE4F-4F3F-A178-14812C48F6FD}" destId="{208FE600-D682-4153-9EB4-9583FBD4F467}" srcOrd="1" destOrd="0" parTransId="{A29CE701-CA0A-444C-A0A2-3F00AA973A67}" sibTransId="{9BE07294-0BE7-4D7C-BAAB-51DB2153C253}"/>
    <dgm:cxn modelId="{2ABD3922-DE94-4C22-B10D-3BE2138D2DB1}" srcId="{655574A7-DE4F-4F3F-A178-14812C48F6FD}" destId="{A9FC146C-8A57-45F9-95BE-3A2F63336629}" srcOrd="4" destOrd="0" parTransId="{1772DEAE-F31E-49B9-BF24-7D4D76B3A07F}" sibTransId="{4CA7B1F5-C3B8-474A-B387-82E871D48974}"/>
    <dgm:cxn modelId="{2A3FB433-461B-4504-92B4-3C1ED68F9524}" srcId="{655574A7-DE4F-4F3F-A178-14812C48F6FD}" destId="{C9C68A77-A2F3-4107-B34E-9370D8F7458F}" srcOrd="7" destOrd="0" parTransId="{ED645918-485A-4962-A47D-4D3BC3AA0E7D}" sibTransId="{36040968-18E0-4E75-9CEC-ECBE276E1E7E}"/>
    <dgm:cxn modelId="{5C0B1B60-71C8-45AE-BEE8-59F79721E2B4}" type="presOf" srcId="{FB4495E4-94AE-4DDB-A6F8-9BD668FCE5AB}" destId="{22D14CEF-E9E3-4795-B647-F76C0CB8E50B}" srcOrd="0" destOrd="6" presId="urn:microsoft.com/office/officeart/2005/8/layout/default"/>
    <dgm:cxn modelId="{49560B42-E170-4C2D-8614-80CD161F3E53}" type="presOf" srcId="{655574A7-DE4F-4F3F-A178-14812C48F6FD}" destId="{22D14CEF-E9E3-4795-B647-F76C0CB8E50B}" srcOrd="0" destOrd="0" presId="urn:microsoft.com/office/officeart/2005/8/layout/default"/>
    <dgm:cxn modelId="{16807262-CD33-4B16-9184-51274D74105A}" srcId="{869D9795-5189-42E1-A42F-06C2CFB00004}" destId="{655574A7-DE4F-4F3F-A178-14812C48F6FD}" srcOrd="0" destOrd="0" parTransId="{F0186566-0BFE-48A5-844A-A75EC92F88D0}" sibTransId="{FF8E5A65-424F-45DF-9E41-227465B7F0F7}"/>
    <dgm:cxn modelId="{623E4D46-7AAD-4152-ADCF-1E388215C949}" type="presOf" srcId="{A9FC146C-8A57-45F9-95BE-3A2F63336629}" destId="{22D14CEF-E9E3-4795-B647-F76C0CB8E50B}" srcOrd="0" destOrd="5" presId="urn:microsoft.com/office/officeart/2005/8/layout/default"/>
    <dgm:cxn modelId="{B573F46B-B393-46E3-B59D-D70801071264}" type="presOf" srcId="{0B127822-49E9-473B-A7D8-4C5A1CD3F932}" destId="{22D14CEF-E9E3-4795-B647-F76C0CB8E50B}" srcOrd="0" destOrd="3" presId="urn:microsoft.com/office/officeart/2005/8/layout/default"/>
    <dgm:cxn modelId="{DBB51F53-F962-4BCA-AF3D-F61F1BB810FE}" srcId="{655574A7-DE4F-4F3F-A178-14812C48F6FD}" destId="{FB4495E4-94AE-4DDB-A6F8-9BD668FCE5AB}" srcOrd="5" destOrd="0" parTransId="{7D6021A7-59D0-4902-9C3F-52A039D16AB0}" sibTransId="{3A27998E-506B-41B9-8448-47DFAD96A9D1}"/>
    <dgm:cxn modelId="{699FA186-5F61-4EDD-AB75-C89D70CBBBAE}" type="presOf" srcId="{66F0CF03-704E-476D-9A85-8D4273C8F317}" destId="{22D14CEF-E9E3-4795-B647-F76C0CB8E50B}" srcOrd="0" destOrd="7" presId="urn:microsoft.com/office/officeart/2005/8/layout/default"/>
    <dgm:cxn modelId="{721DFC87-F0D1-4119-B5E9-9EA7F9B0E2E2}" type="presOf" srcId="{3F909F94-AB73-4533-AA0A-25A260ECFD9C}" destId="{22D14CEF-E9E3-4795-B647-F76C0CB8E50B}" srcOrd="0" destOrd="1" presId="urn:microsoft.com/office/officeart/2005/8/layout/default"/>
    <dgm:cxn modelId="{607DDC92-209D-4ED3-8D3B-64055F91DD58}" srcId="{655574A7-DE4F-4F3F-A178-14812C48F6FD}" destId="{066881D0-883A-44C4-B20B-239489B64037}" srcOrd="3" destOrd="0" parTransId="{296C6165-CFAC-484C-916B-88D0AB06D631}" sibTransId="{E8AF6232-B691-427C-9EB0-D8B5BA7CA066}"/>
    <dgm:cxn modelId="{285E46AE-6E2C-4682-8CE9-A87CC1FAA40C}" srcId="{655574A7-DE4F-4F3F-A178-14812C48F6FD}" destId="{0B127822-49E9-473B-A7D8-4C5A1CD3F932}" srcOrd="2" destOrd="0" parTransId="{E9B96C97-4CEE-49C3-AD93-855D1029B566}" sibTransId="{C4554BC1-6CF9-4453-80A4-48041865FDE9}"/>
    <dgm:cxn modelId="{56D5F9B4-DA79-4A8F-9FDB-D40C88656B4F}" type="presOf" srcId="{C9C68A77-A2F3-4107-B34E-9370D8F7458F}" destId="{22D14CEF-E9E3-4795-B647-F76C0CB8E50B}" srcOrd="0" destOrd="8" presId="urn:microsoft.com/office/officeart/2005/8/layout/default"/>
    <dgm:cxn modelId="{6D649CB9-61ED-48DC-88A0-1E710B48F6BF}" srcId="{655574A7-DE4F-4F3F-A178-14812C48F6FD}" destId="{D8896D14-4BBF-4DC7-9AA9-1C5D3CAD008E}" srcOrd="8" destOrd="0" parTransId="{8E5D34E8-1CA8-40F5-A4D9-114CF88598E9}" sibTransId="{F91121A6-F21C-41EB-9C7F-03521747FF34}"/>
    <dgm:cxn modelId="{A0F67EC6-636F-4299-A996-C2C89104F670}" srcId="{655574A7-DE4F-4F3F-A178-14812C48F6FD}" destId="{3F909F94-AB73-4533-AA0A-25A260ECFD9C}" srcOrd="0" destOrd="0" parTransId="{4EF3C9C1-6B10-45B3-A281-04F031324B36}" sibTransId="{EA17CB32-1FD5-4C34-8BF9-1665945BF648}"/>
    <dgm:cxn modelId="{EFD739CC-D4BB-4D11-B1BA-6094D6FAD6EC}" type="presOf" srcId="{869D9795-5189-42E1-A42F-06C2CFB00004}" destId="{ED379F96-40A6-4520-B82C-F3D743F3DB51}" srcOrd="0" destOrd="0" presId="urn:microsoft.com/office/officeart/2005/8/layout/default"/>
    <dgm:cxn modelId="{37DC45D7-9036-4338-9662-ACFB56FCE62E}" type="presOf" srcId="{D8896D14-4BBF-4DC7-9AA9-1C5D3CAD008E}" destId="{22D14CEF-E9E3-4795-B647-F76C0CB8E50B}" srcOrd="0" destOrd="9" presId="urn:microsoft.com/office/officeart/2005/8/layout/default"/>
    <dgm:cxn modelId="{D694BCEB-CDA3-4F8F-A9F7-11A1886338A4}" srcId="{655574A7-DE4F-4F3F-A178-14812C48F6FD}" destId="{66F0CF03-704E-476D-9A85-8D4273C8F317}" srcOrd="6" destOrd="0" parTransId="{05C572B2-A489-49B9-9131-E616B6971B42}" sibTransId="{AB4211F9-AC3F-40E9-A9BC-F6A56F04441D}"/>
    <dgm:cxn modelId="{492183F4-A3A9-4E23-9198-3AD1DE80CF47}" type="presOf" srcId="{066881D0-883A-44C4-B20B-239489B64037}" destId="{22D14CEF-E9E3-4795-B647-F76C0CB8E50B}" srcOrd="0" destOrd="4" presId="urn:microsoft.com/office/officeart/2005/8/layout/default"/>
    <dgm:cxn modelId="{1839DDFE-CFFF-4D6D-AF9D-428EB87C3CA3}" type="presOf" srcId="{208FE600-D682-4153-9EB4-9583FBD4F467}" destId="{22D14CEF-E9E3-4795-B647-F76C0CB8E50B}" srcOrd="0" destOrd="2" presId="urn:microsoft.com/office/officeart/2005/8/layout/default"/>
    <dgm:cxn modelId="{FA9B236C-73B5-4BDC-99EB-5D63CA80A114}" type="presParOf" srcId="{ED379F96-40A6-4520-B82C-F3D743F3DB51}" destId="{22D14CEF-E9E3-4795-B647-F76C0CB8E50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06722-6EFF-4183-9278-424B7DCE4F17}">
      <dsp:nvSpPr>
        <dsp:cNvPr id="0" name=""/>
        <dsp:cNvSpPr/>
      </dsp:nvSpPr>
      <dsp:spPr>
        <a:xfrm>
          <a:off x="0" y="1804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D418D-113D-4E40-B58F-06C0056BE5E6}">
      <dsp:nvSpPr>
        <dsp:cNvPr id="0" name=""/>
        <dsp:cNvSpPr/>
      </dsp:nvSpPr>
      <dsp:spPr>
        <a:xfrm>
          <a:off x="232606" y="174817"/>
          <a:ext cx="422920" cy="422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B9AD3-1438-4BC0-8E3D-D36E3D565472}">
      <dsp:nvSpPr>
        <dsp:cNvPr id="0" name=""/>
        <dsp:cNvSpPr/>
      </dsp:nvSpPr>
      <dsp:spPr>
        <a:xfrm>
          <a:off x="888133" y="1804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Introduction to Research</a:t>
          </a:r>
        </a:p>
      </dsp:txBody>
      <dsp:txXfrm>
        <a:off x="888133" y="1804"/>
        <a:ext cx="3807691" cy="768947"/>
      </dsp:txXfrm>
    </dsp:sp>
    <dsp:sp modelId="{AD9279DD-8093-4125-AAE1-F555BEE5CF9A}">
      <dsp:nvSpPr>
        <dsp:cNvPr id="0" name=""/>
        <dsp:cNvSpPr/>
      </dsp:nvSpPr>
      <dsp:spPr>
        <a:xfrm>
          <a:off x="0" y="962988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CA30C-D8CD-4716-8887-E1E42FBEB6F4}">
      <dsp:nvSpPr>
        <dsp:cNvPr id="0" name=""/>
        <dsp:cNvSpPr/>
      </dsp:nvSpPr>
      <dsp:spPr>
        <a:xfrm>
          <a:off x="232606" y="1136001"/>
          <a:ext cx="422920" cy="422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C119B-5A60-4C5C-8774-2EA0FB53D629}">
      <dsp:nvSpPr>
        <dsp:cNvPr id="0" name=""/>
        <dsp:cNvSpPr/>
      </dsp:nvSpPr>
      <dsp:spPr>
        <a:xfrm>
          <a:off x="888133" y="962988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Concept of Research Integrity</a:t>
          </a:r>
        </a:p>
      </dsp:txBody>
      <dsp:txXfrm>
        <a:off x="888133" y="962988"/>
        <a:ext cx="3807691" cy="768947"/>
      </dsp:txXfrm>
    </dsp:sp>
    <dsp:sp modelId="{85E6DDC0-FB4F-4027-9D44-E43E9BA766F9}">
      <dsp:nvSpPr>
        <dsp:cNvPr id="0" name=""/>
        <dsp:cNvSpPr/>
      </dsp:nvSpPr>
      <dsp:spPr>
        <a:xfrm>
          <a:off x="0" y="1924172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57A49-2D51-4392-8A95-98759B8A3CD0}">
      <dsp:nvSpPr>
        <dsp:cNvPr id="0" name=""/>
        <dsp:cNvSpPr/>
      </dsp:nvSpPr>
      <dsp:spPr>
        <a:xfrm>
          <a:off x="232606" y="2097185"/>
          <a:ext cx="422920" cy="422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DF1FF-A5B6-48E5-9FC3-0FE0E056A452}">
      <dsp:nvSpPr>
        <dsp:cNvPr id="0" name=""/>
        <dsp:cNvSpPr/>
      </dsp:nvSpPr>
      <dsp:spPr>
        <a:xfrm>
          <a:off x="888133" y="1924172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Ethics &amp; Integrity in Scientific Research</a:t>
          </a:r>
        </a:p>
      </dsp:txBody>
      <dsp:txXfrm>
        <a:off x="888133" y="1924172"/>
        <a:ext cx="3807691" cy="768947"/>
      </dsp:txXfrm>
    </dsp:sp>
    <dsp:sp modelId="{75950D93-171C-4A39-BC86-897913BE1F17}">
      <dsp:nvSpPr>
        <dsp:cNvPr id="0" name=""/>
        <dsp:cNvSpPr/>
      </dsp:nvSpPr>
      <dsp:spPr>
        <a:xfrm>
          <a:off x="0" y="2885355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CAA00-B598-4DB5-BD6B-581464C2840B}">
      <dsp:nvSpPr>
        <dsp:cNvPr id="0" name=""/>
        <dsp:cNvSpPr/>
      </dsp:nvSpPr>
      <dsp:spPr>
        <a:xfrm>
          <a:off x="232606" y="3058368"/>
          <a:ext cx="422920" cy="422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176B-CF47-4998-9DB9-500EACB4CA3F}">
      <dsp:nvSpPr>
        <dsp:cNvPr id="0" name=""/>
        <dsp:cNvSpPr/>
      </dsp:nvSpPr>
      <dsp:spPr>
        <a:xfrm>
          <a:off x="888133" y="2885355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Reasons to care about Research Integrity</a:t>
          </a:r>
        </a:p>
      </dsp:txBody>
      <dsp:txXfrm>
        <a:off x="888133" y="2885355"/>
        <a:ext cx="3807691" cy="768947"/>
      </dsp:txXfrm>
    </dsp:sp>
    <dsp:sp modelId="{958D7A31-7856-461C-BE6F-32540E622A83}">
      <dsp:nvSpPr>
        <dsp:cNvPr id="0" name=""/>
        <dsp:cNvSpPr/>
      </dsp:nvSpPr>
      <dsp:spPr>
        <a:xfrm>
          <a:off x="0" y="3846539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895B-DA70-453F-973B-DA2B925F1C1A}">
      <dsp:nvSpPr>
        <dsp:cNvPr id="0" name=""/>
        <dsp:cNvSpPr/>
      </dsp:nvSpPr>
      <dsp:spPr>
        <a:xfrm>
          <a:off x="232606" y="4019552"/>
          <a:ext cx="422920" cy="422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1DCCA-8CE9-45EB-A32D-04198AF86DC2}">
      <dsp:nvSpPr>
        <dsp:cNvPr id="0" name=""/>
        <dsp:cNvSpPr/>
      </dsp:nvSpPr>
      <dsp:spPr>
        <a:xfrm>
          <a:off x="888133" y="3846539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Barriers to Research Integrity</a:t>
          </a:r>
        </a:p>
      </dsp:txBody>
      <dsp:txXfrm>
        <a:off x="888133" y="3846539"/>
        <a:ext cx="3807691" cy="768947"/>
      </dsp:txXfrm>
    </dsp:sp>
    <dsp:sp modelId="{931FC7F9-9D20-4200-8D53-C371C654D22D}">
      <dsp:nvSpPr>
        <dsp:cNvPr id="0" name=""/>
        <dsp:cNvSpPr/>
      </dsp:nvSpPr>
      <dsp:spPr>
        <a:xfrm>
          <a:off x="0" y="4807723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45155-6A61-425E-B2BE-208ADFFA35CF}">
      <dsp:nvSpPr>
        <dsp:cNvPr id="0" name=""/>
        <dsp:cNvSpPr/>
      </dsp:nvSpPr>
      <dsp:spPr>
        <a:xfrm>
          <a:off x="232606" y="4980736"/>
          <a:ext cx="422920" cy="422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FFBF-4F9E-4935-AECE-B8048D3D192F}">
      <dsp:nvSpPr>
        <dsp:cNvPr id="0" name=""/>
        <dsp:cNvSpPr/>
      </dsp:nvSpPr>
      <dsp:spPr>
        <a:xfrm>
          <a:off x="888133" y="4807723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Misconduct</a:t>
          </a:r>
        </a:p>
      </dsp:txBody>
      <dsp:txXfrm>
        <a:off x="888133" y="4807723"/>
        <a:ext cx="3807691" cy="768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5E7CA-1FE2-4C2A-9649-E90F2CC60B41}">
      <dsp:nvSpPr>
        <dsp:cNvPr id="0" name=""/>
        <dsp:cNvSpPr/>
      </dsp:nvSpPr>
      <dsp:spPr>
        <a:xfrm>
          <a:off x="898693" y="21931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50169-DB8E-484C-80B4-65415024AB39}">
      <dsp:nvSpPr>
        <dsp:cNvPr id="0" name=""/>
        <dsp:cNvSpPr/>
      </dsp:nvSpPr>
      <dsp:spPr>
        <a:xfrm>
          <a:off x="1359381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6365E-65A7-4D69-B2E0-56514F7C11AE}">
      <dsp:nvSpPr>
        <dsp:cNvPr id="0" name=""/>
        <dsp:cNvSpPr/>
      </dsp:nvSpPr>
      <dsp:spPr>
        <a:xfrm>
          <a:off x="207662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An investigation under-taken in order to discover new facts ‘OR’ to get additional information.</a:t>
          </a:r>
        </a:p>
      </dsp:txBody>
      <dsp:txXfrm>
        <a:off x="207662" y="2856931"/>
        <a:ext cx="3543750" cy="720000"/>
      </dsp:txXfrm>
    </dsp:sp>
    <dsp:sp modelId="{53A57081-4F44-4AD7-88D8-36F2270DB9CD}">
      <dsp:nvSpPr>
        <dsp:cNvPr id="0" name=""/>
        <dsp:cNvSpPr/>
      </dsp:nvSpPr>
      <dsp:spPr>
        <a:xfrm>
          <a:off x="5062599" y="21931"/>
          <a:ext cx="2161687" cy="2161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2993F-3CB3-4294-8A2B-A1BBC010BF48}">
      <dsp:nvSpPr>
        <dsp:cNvPr id="0" name=""/>
        <dsp:cNvSpPr/>
      </dsp:nvSpPr>
      <dsp:spPr>
        <a:xfrm>
          <a:off x="5523287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80AD-D38C-4103-BD7B-7DDE6BC07C60}">
      <dsp:nvSpPr>
        <dsp:cNvPr id="0" name=""/>
        <dsp:cNvSpPr/>
      </dsp:nvSpPr>
      <dsp:spPr>
        <a:xfrm>
          <a:off x="4371568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(Oxford Dictionary) </a:t>
          </a:r>
        </a:p>
      </dsp:txBody>
      <dsp:txXfrm>
        <a:off x="4371568" y="2856931"/>
        <a:ext cx="354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851D8-9B8A-4E82-AD86-B2C939F39F39}">
      <dsp:nvSpPr>
        <dsp:cNvPr id="0" name=""/>
        <dsp:cNvSpPr/>
      </dsp:nvSpPr>
      <dsp:spPr>
        <a:xfrm>
          <a:off x="0" y="680"/>
          <a:ext cx="4695825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D4D9E-48CB-4DEE-8ECF-6CEAFC7C7EB8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95851-4105-49D0-870B-C2D37ABD23DD}">
      <dsp:nvSpPr>
        <dsp:cNvPr id="0" name=""/>
        <dsp:cNvSpPr/>
      </dsp:nvSpPr>
      <dsp:spPr>
        <a:xfrm>
          <a:off x="1840447" y="680"/>
          <a:ext cx="2855377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 is a systemic quest for un-discovered truth.</a:t>
          </a:r>
        </a:p>
      </dsp:txBody>
      <dsp:txXfrm>
        <a:off x="1840447" y="680"/>
        <a:ext cx="2855377" cy="1593460"/>
      </dsp:txXfrm>
    </dsp:sp>
    <dsp:sp modelId="{6B8A2A05-3E30-44D7-A1D1-4068FB0DEE0D}">
      <dsp:nvSpPr>
        <dsp:cNvPr id="0" name=""/>
        <dsp:cNvSpPr/>
      </dsp:nvSpPr>
      <dsp:spPr>
        <a:xfrm>
          <a:off x="0" y="1992507"/>
          <a:ext cx="4695825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4838E-9663-46AB-A248-273E976B6AF5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76D8C-2859-45DE-A4C5-4EC73C1FEC13}">
      <dsp:nvSpPr>
        <dsp:cNvPr id="0" name=""/>
        <dsp:cNvSpPr/>
      </dsp:nvSpPr>
      <dsp:spPr>
        <a:xfrm>
          <a:off x="1840447" y="1992507"/>
          <a:ext cx="2855377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 is an innovative way of thinking.</a:t>
          </a:r>
        </a:p>
      </dsp:txBody>
      <dsp:txXfrm>
        <a:off x="1840447" y="1992507"/>
        <a:ext cx="2855377" cy="1593460"/>
      </dsp:txXfrm>
    </dsp:sp>
    <dsp:sp modelId="{68FB2B6D-789A-43DF-8D17-D54F60324DFF}">
      <dsp:nvSpPr>
        <dsp:cNvPr id="0" name=""/>
        <dsp:cNvSpPr/>
      </dsp:nvSpPr>
      <dsp:spPr>
        <a:xfrm>
          <a:off x="0" y="3984333"/>
          <a:ext cx="4695825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12F9D-FD06-4A4A-9275-4D58A8B8E11A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831AA-0A35-4547-A092-8DA56D2B80AC}">
      <dsp:nvSpPr>
        <dsp:cNvPr id="0" name=""/>
        <dsp:cNvSpPr/>
      </dsp:nvSpPr>
      <dsp:spPr>
        <a:xfrm>
          <a:off x="1840447" y="3984333"/>
          <a:ext cx="2855377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 is the way to solve the problems to decrease the human sufferings and improve knowledge.</a:t>
          </a:r>
        </a:p>
      </dsp:txBody>
      <dsp:txXfrm>
        <a:off x="1840447" y="3984333"/>
        <a:ext cx="2855377" cy="1593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14CEF-E9E3-4795-B647-F76C0CB8E50B}">
      <dsp:nvSpPr>
        <dsp:cNvPr id="0" name=""/>
        <dsp:cNvSpPr/>
      </dsp:nvSpPr>
      <dsp:spPr>
        <a:xfrm>
          <a:off x="231100" y="316"/>
          <a:ext cx="7050407" cy="4230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Barriers to Integrity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Pressure to publish / obtain funding / raise profile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Expectations of funders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Time pressures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Impossible to fully mitigate risk; something goes wrong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Obscure origins of open data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Bias in data/analysis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Poor research design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Self-deception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Failure to take the views of others seriously</a:t>
          </a:r>
          <a:endParaRPr lang="en-US" sz="2200" kern="1200"/>
        </a:p>
      </dsp:txBody>
      <dsp:txXfrm>
        <a:off x="231100" y="316"/>
        <a:ext cx="7050407" cy="423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19883-560C-41C9-987B-31F8B0C0C54C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B1D3F-D4B8-42F3-887A-2262BC3AFBC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6867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B1D3F-D4B8-42F3-887A-2262BC3AFBC0}" type="slidenum">
              <a:rPr lang="en-PK" smtClean="0"/>
              <a:t>12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0159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B1D3F-D4B8-42F3-887A-2262BC3AFBC0}" type="slidenum">
              <a:rPr lang="en-PK" smtClean="0"/>
              <a:t>29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7742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82938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40718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261914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8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76932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242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276907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294855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93651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67022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9267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54700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5549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4576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7665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7861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1691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4050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6318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191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50451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6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4002408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38882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90158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49003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92809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9840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297629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8368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202410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40512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98680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328387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‹#›</a:t>
            </a:fld>
            <a:endParaRPr lang="en-PK" spc="-5" dirty="0"/>
          </a:p>
        </p:txBody>
      </p:sp>
    </p:spTree>
    <p:extLst>
      <p:ext uri="{BB962C8B-B14F-4D97-AF65-F5344CB8AC3E}">
        <p14:creationId xmlns:p14="http://schemas.microsoft.com/office/powerpoint/2010/main" val="1656527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8869-9D4B-47DA-AF49-32921DA4E8AA}" type="datetimeFigureOut">
              <a:rPr lang="en-PK" smtClean="0"/>
              <a:t>26/05/2021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8647-AC23-4A37-AA21-7B24F56265D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9833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ps.org.uk/sites/default/files/documents/code_of_human_research_ethics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integrity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vitae.ac.uk/vitae-publications/rdf-related/researcher-development-framework-rdf-vitae.pdf/vie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tiesuk.ac.uk/policy-and-analysis/reports/Documents/2019/the-concordat-to-support-research-integrity.pd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universitiesuk.ac.uk/policy-and-analysis/reports/Pages/the-concordat-for-research-integrity.aspx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iesuk.ac.uk/policy-and-analysis/reports/Pages/the-concordat-for-research-integrity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europe.org/our-resources/seven-reasons-to-care-about-integrity-in-research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91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7" y="609600"/>
            <a:ext cx="7244928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Bismillah Calligraphy, Islam - Bismillah Calligraphy, HD Png Download -  1000x824(#5272295) - PngFind">
            <a:extLst>
              <a:ext uri="{FF2B5EF4-FFF2-40B4-BE49-F238E27FC236}">
                <a16:creationId xmlns:a16="http://schemas.microsoft.com/office/drawing/2014/main" id="{897758CF-2B06-4974-9AA4-E054CA1B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06" y="1856731"/>
            <a:ext cx="6762328" cy="311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92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29702" name="Rectangle 193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59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E5C4CB4E-C50E-4D38-86FE-C4049F597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8690" y="640080"/>
            <a:ext cx="3380859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782955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3B43F-C217-4A19-BC0C-9DD22146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8" y="4499572"/>
            <a:ext cx="7214616" cy="9552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200"/>
              <a:t>RESEARCH INTEGRITY: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7829549" cy="2759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937499" y="6021062"/>
            <a:ext cx="1204118" cy="27694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946232" y="4367295"/>
            <a:ext cx="1197768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518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4153" y="650331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687" y="1752600"/>
            <a:ext cx="8529955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Definition</a:t>
            </a:r>
            <a:r>
              <a:rPr lang="en-US" sz="1400" b="1" spc="-5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</a:pPr>
            <a:r>
              <a:rPr lang="en-US" sz="1600" b="1" spc="-35" dirty="0">
                <a:latin typeface="Noto Sans"/>
                <a:cs typeface="Noto Sans"/>
              </a:rPr>
              <a:t>"</a:t>
            </a:r>
            <a:r>
              <a:rPr sz="1600" b="1" spc="-35" dirty="0">
                <a:latin typeface="Noto Sans"/>
                <a:cs typeface="Noto Sans"/>
              </a:rPr>
              <a:t>Research should </a:t>
            </a:r>
            <a:r>
              <a:rPr sz="1600" b="1" spc="-25" dirty="0">
                <a:latin typeface="Noto Sans"/>
                <a:cs typeface="Noto Sans"/>
              </a:rPr>
              <a:t>be </a:t>
            </a:r>
            <a:r>
              <a:rPr sz="1600" b="1" spc="-40" dirty="0">
                <a:latin typeface="Noto Sans"/>
                <a:cs typeface="Noto Sans"/>
              </a:rPr>
              <a:t>designed, </a:t>
            </a:r>
            <a:r>
              <a:rPr sz="1600" b="1" spc="-45" dirty="0">
                <a:latin typeface="Noto Sans"/>
                <a:cs typeface="Noto Sans"/>
              </a:rPr>
              <a:t>reviewed </a:t>
            </a:r>
            <a:r>
              <a:rPr sz="1600" b="1" spc="-40" dirty="0">
                <a:latin typeface="Noto Sans"/>
                <a:cs typeface="Noto Sans"/>
              </a:rPr>
              <a:t>and conducted </a:t>
            </a:r>
            <a:r>
              <a:rPr sz="1600" b="1" spc="-45" dirty="0">
                <a:latin typeface="Noto Sans"/>
                <a:cs typeface="Noto Sans"/>
              </a:rPr>
              <a:t>in a </a:t>
            </a:r>
            <a:r>
              <a:rPr sz="1600" b="1" spc="-55" dirty="0">
                <a:latin typeface="Noto Sans"/>
                <a:cs typeface="Noto Sans"/>
              </a:rPr>
              <a:t>way </a:t>
            </a:r>
            <a:r>
              <a:rPr sz="1600" b="1" spc="-60" dirty="0">
                <a:latin typeface="Noto Sans"/>
                <a:cs typeface="Noto Sans"/>
              </a:rPr>
              <a:t>that </a:t>
            </a:r>
            <a:r>
              <a:rPr sz="1600" b="1" spc="-35" dirty="0">
                <a:latin typeface="Noto Sans"/>
                <a:cs typeface="Noto Sans"/>
              </a:rPr>
              <a:t>ensures </a:t>
            </a:r>
            <a:r>
              <a:rPr sz="1600" b="1" spc="-45" dirty="0">
                <a:latin typeface="Noto Sans"/>
                <a:cs typeface="Noto Sans"/>
              </a:rPr>
              <a:t>its  </a:t>
            </a:r>
            <a:r>
              <a:rPr sz="1600" b="1" spc="-50" dirty="0">
                <a:latin typeface="Noto Sans"/>
                <a:cs typeface="Noto Sans"/>
              </a:rPr>
              <a:t>quality, </a:t>
            </a:r>
            <a:r>
              <a:rPr sz="1600" b="1" spc="-65" dirty="0">
                <a:latin typeface="Noto Sans"/>
                <a:cs typeface="Noto Sans"/>
              </a:rPr>
              <a:t>integrity </a:t>
            </a:r>
            <a:r>
              <a:rPr sz="1600" b="1" spc="-40" dirty="0">
                <a:latin typeface="Noto Sans"/>
                <a:cs typeface="Noto Sans"/>
              </a:rPr>
              <a:t>and </a:t>
            </a:r>
            <a:r>
              <a:rPr sz="1600" b="1" spc="-45" dirty="0">
                <a:latin typeface="Noto Sans"/>
                <a:cs typeface="Noto Sans"/>
              </a:rPr>
              <a:t>contribution to </a:t>
            </a:r>
            <a:r>
              <a:rPr sz="1600" b="1" spc="-50" dirty="0">
                <a:latin typeface="Noto Sans"/>
                <a:cs typeface="Noto Sans"/>
              </a:rPr>
              <a:t>the </a:t>
            </a:r>
            <a:r>
              <a:rPr sz="1600" b="1" spc="-40" dirty="0">
                <a:latin typeface="Noto Sans"/>
                <a:cs typeface="Noto Sans"/>
              </a:rPr>
              <a:t>development </a:t>
            </a:r>
            <a:r>
              <a:rPr sz="1600" b="1" spc="-30" dirty="0">
                <a:latin typeface="Noto Sans"/>
                <a:cs typeface="Noto Sans"/>
              </a:rPr>
              <a:t>of </a:t>
            </a:r>
            <a:r>
              <a:rPr sz="1600" b="1" spc="-50" dirty="0">
                <a:latin typeface="Noto Sans"/>
                <a:cs typeface="Noto Sans"/>
              </a:rPr>
              <a:t>knowledge </a:t>
            </a:r>
            <a:r>
              <a:rPr sz="1600" b="1" spc="-40" dirty="0">
                <a:latin typeface="Noto Sans"/>
                <a:cs typeface="Noto Sans"/>
              </a:rPr>
              <a:t>and  </a:t>
            </a:r>
            <a:r>
              <a:rPr sz="1600" b="1" spc="-50" dirty="0">
                <a:latin typeface="Noto Sans"/>
                <a:cs typeface="Noto Sans"/>
              </a:rPr>
              <a:t>understanding</a:t>
            </a:r>
            <a:r>
              <a:rPr lang="en-US" sz="1600" b="1" spc="-50" dirty="0">
                <a:latin typeface="Noto Sans"/>
                <a:cs typeface="Noto Sans"/>
              </a:rPr>
              <a:t>"</a:t>
            </a:r>
            <a:r>
              <a:rPr sz="1600" b="1" spc="-50" dirty="0">
                <a:latin typeface="Noto Sans"/>
                <a:cs typeface="Noto Sans"/>
              </a:rPr>
              <a:t>. </a:t>
            </a:r>
            <a:endParaRPr lang="en-US" sz="1600" b="1" spc="-50" dirty="0">
              <a:latin typeface="Noto Sans"/>
              <a:cs typeface="Noto Sans"/>
            </a:endParaRPr>
          </a:p>
          <a:p>
            <a:pPr marL="12700" marR="5080">
              <a:lnSpc>
                <a:spcPts val="1730"/>
              </a:lnSpc>
            </a:pPr>
            <a:endParaRPr lang="en-US" sz="1600" b="1" spc="-50" dirty="0">
              <a:latin typeface="Noto Sans"/>
              <a:cs typeface="Noto Sans"/>
            </a:endParaRPr>
          </a:p>
          <a:p>
            <a:pPr marL="12700" marR="5080">
              <a:lnSpc>
                <a:spcPts val="1730"/>
              </a:lnSpc>
            </a:pPr>
            <a:endParaRPr lang="en-US" sz="1600" b="1" spc="-50" dirty="0">
              <a:latin typeface="Noto Sans"/>
              <a:cs typeface="Noto Sans"/>
            </a:endParaRPr>
          </a:p>
          <a:p>
            <a:pPr marL="12700" marR="5080">
              <a:lnSpc>
                <a:spcPts val="1730"/>
              </a:lnSpc>
            </a:pPr>
            <a:r>
              <a:rPr sz="1600" b="1" spc="-35" dirty="0">
                <a:latin typeface="Noto Sans"/>
                <a:cs typeface="Noto Sans"/>
              </a:rPr>
              <a:t>Research </a:t>
            </a:r>
            <a:r>
              <a:rPr sz="1600" b="1" spc="-60" dirty="0">
                <a:latin typeface="Noto Sans"/>
                <a:cs typeface="Noto Sans"/>
              </a:rPr>
              <a:t>that </a:t>
            </a:r>
            <a:r>
              <a:rPr sz="1600" b="1" spc="-35" dirty="0">
                <a:latin typeface="Noto Sans"/>
                <a:cs typeface="Noto Sans"/>
              </a:rPr>
              <a:t>is </a:t>
            </a:r>
            <a:r>
              <a:rPr sz="1600" b="1" spc="-50" dirty="0">
                <a:latin typeface="Noto Sans"/>
                <a:cs typeface="Noto Sans"/>
              </a:rPr>
              <a:t>judged </a:t>
            </a:r>
            <a:r>
              <a:rPr sz="1600" b="1" spc="-55" dirty="0">
                <a:latin typeface="Noto Sans"/>
                <a:cs typeface="Noto Sans"/>
              </a:rPr>
              <a:t>within </a:t>
            </a:r>
            <a:r>
              <a:rPr sz="1600" b="1" spc="-45" dirty="0">
                <a:latin typeface="Noto Sans"/>
                <a:cs typeface="Noto Sans"/>
              </a:rPr>
              <a:t>a </a:t>
            </a:r>
            <a:r>
              <a:rPr sz="1600" b="1" spc="-40" dirty="0">
                <a:latin typeface="Noto Sans"/>
                <a:cs typeface="Noto Sans"/>
              </a:rPr>
              <a:t>research </a:t>
            </a:r>
            <a:r>
              <a:rPr sz="1600" b="1" spc="-50" dirty="0">
                <a:latin typeface="Noto Sans"/>
                <a:cs typeface="Noto Sans"/>
              </a:rPr>
              <a:t>community </a:t>
            </a:r>
            <a:r>
              <a:rPr sz="1600" b="1" spc="-45" dirty="0">
                <a:latin typeface="Noto Sans"/>
                <a:cs typeface="Noto Sans"/>
              </a:rPr>
              <a:t>to </a:t>
            </a:r>
            <a:r>
              <a:rPr sz="1600" b="1" spc="-25" dirty="0">
                <a:latin typeface="Noto Sans"/>
                <a:cs typeface="Noto Sans"/>
              </a:rPr>
              <a:t>be </a:t>
            </a:r>
            <a:r>
              <a:rPr sz="1600" b="1" spc="-40" dirty="0">
                <a:latin typeface="Noto Sans"/>
                <a:cs typeface="Noto Sans"/>
              </a:rPr>
              <a:t>poorly  designed </a:t>
            </a:r>
            <a:r>
              <a:rPr sz="1600" b="1" spc="-30" dirty="0">
                <a:latin typeface="Noto Sans"/>
                <a:cs typeface="Noto Sans"/>
              </a:rPr>
              <a:t>or </a:t>
            </a:r>
            <a:r>
              <a:rPr sz="1600" b="1" spc="-40" dirty="0">
                <a:latin typeface="Noto Sans"/>
                <a:cs typeface="Noto Sans"/>
              </a:rPr>
              <a:t>conducted </a:t>
            </a:r>
            <a:r>
              <a:rPr sz="1600" b="1" spc="-45" dirty="0">
                <a:latin typeface="Noto Sans"/>
                <a:cs typeface="Noto Sans"/>
              </a:rPr>
              <a:t>wastes </a:t>
            </a:r>
            <a:r>
              <a:rPr sz="1600" b="1" spc="-35" dirty="0">
                <a:latin typeface="Noto Sans"/>
                <a:cs typeface="Noto Sans"/>
              </a:rPr>
              <a:t>resources </a:t>
            </a:r>
            <a:r>
              <a:rPr sz="1600" b="1" spc="-40" dirty="0">
                <a:latin typeface="Noto Sans"/>
                <a:cs typeface="Noto Sans"/>
              </a:rPr>
              <a:t>and devalues </a:t>
            </a:r>
            <a:r>
              <a:rPr sz="1600" b="1" spc="-50" dirty="0">
                <a:latin typeface="Noto Sans"/>
                <a:cs typeface="Noto Sans"/>
              </a:rPr>
              <a:t>the </a:t>
            </a:r>
            <a:r>
              <a:rPr sz="1600" b="1" spc="-45" dirty="0">
                <a:latin typeface="Noto Sans"/>
                <a:cs typeface="Noto Sans"/>
              </a:rPr>
              <a:t>contribution </a:t>
            </a:r>
            <a:r>
              <a:rPr sz="1600" b="1" spc="-30" dirty="0">
                <a:latin typeface="Noto Sans"/>
                <a:cs typeface="Noto Sans"/>
              </a:rPr>
              <a:t>of </a:t>
            </a:r>
            <a:r>
              <a:rPr sz="1600" b="1" spc="-50" dirty="0">
                <a:latin typeface="Noto Sans"/>
                <a:cs typeface="Noto Sans"/>
              </a:rPr>
              <a:t>the  </a:t>
            </a:r>
            <a:r>
              <a:rPr sz="1600" b="1" spc="-45" dirty="0">
                <a:latin typeface="Noto Sans"/>
                <a:cs typeface="Noto Sans"/>
              </a:rPr>
              <a:t>participants. </a:t>
            </a:r>
            <a:r>
              <a:rPr sz="1600" b="1" spc="-65" dirty="0">
                <a:latin typeface="Noto Sans"/>
                <a:cs typeface="Noto Sans"/>
              </a:rPr>
              <a:t>At </a:t>
            </a:r>
            <a:r>
              <a:rPr sz="1600" b="1" spc="-45" dirty="0">
                <a:latin typeface="Noto Sans"/>
                <a:cs typeface="Noto Sans"/>
              </a:rPr>
              <a:t>worst </a:t>
            </a:r>
            <a:r>
              <a:rPr sz="1600" b="1" spc="-60" dirty="0">
                <a:latin typeface="Noto Sans"/>
                <a:cs typeface="Noto Sans"/>
              </a:rPr>
              <a:t>it </a:t>
            </a:r>
            <a:r>
              <a:rPr sz="1600" b="1" spc="-45" dirty="0">
                <a:latin typeface="Noto Sans"/>
                <a:cs typeface="Noto Sans"/>
              </a:rPr>
              <a:t>can </a:t>
            </a:r>
            <a:r>
              <a:rPr sz="1600" b="1" spc="-35" dirty="0">
                <a:latin typeface="Noto Sans"/>
                <a:cs typeface="Noto Sans"/>
              </a:rPr>
              <a:t>lead </a:t>
            </a:r>
            <a:r>
              <a:rPr sz="1600" b="1" spc="-45" dirty="0">
                <a:latin typeface="Noto Sans"/>
                <a:cs typeface="Noto Sans"/>
              </a:rPr>
              <a:t>to </a:t>
            </a:r>
            <a:r>
              <a:rPr sz="1600" b="1" spc="-50" dirty="0">
                <a:latin typeface="Noto Sans"/>
                <a:cs typeface="Noto Sans"/>
              </a:rPr>
              <a:t>misleading </a:t>
            </a:r>
            <a:r>
              <a:rPr sz="1600" b="1" spc="-45" dirty="0">
                <a:latin typeface="Noto Sans"/>
                <a:cs typeface="Noto Sans"/>
              </a:rPr>
              <a:t>information </a:t>
            </a:r>
            <a:r>
              <a:rPr sz="1600" b="1" spc="-55" dirty="0">
                <a:latin typeface="Noto Sans"/>
                <a:cs typeface="Noto Sans"/>
              </a:rPr>
              <a:t>being </a:t>
            </a:r>
            <a:r>
              <a:rPr sz="1600" b="1" spc="-50" dirty="0">
                <a:latin typeface="Noto Sans"/>
                <a:cs typeface="Noto Sans"/>
              </a:rPr>
              <a:t>promulgated </a:t>
            </a:r>
            <a:r>
              <a:rPr sz="1600" b="1" spc="-40" dirty="0">
                <a:latin typeface="Noto Sans"/>
                <a:cs typeface="Noto Sans"/>
              </a:rPr>
              <a:t>and </a:t>
            </a:r>
            <a:r>
              <a:rPr sz="1600" b="1" spc="-45" dirty="0">
                <a:latin typeface="Noto Sans"/>
                <a:cs typeface="Noto Sans"/>
              </a:rPr>
              <a:t>can </a:t>
            </a:r>
            <a:r>
              <a:rPr sz="1600" b="1" spc="-50" dirty="0">
                <a:latin typeface="Noto Sans"/>
                <a:cs typeface="Noto Sans"/>
              </a:rPr>
              <a:t>have the </a:t>
            </a:r>
            <a:r>
              <a:rPr sz="1600" b="1" spc="-45" dirty="0">
                <a:latin typeface="Noto Sans"/>
                <a:cs typeface="Noto Sans"/>
              </a:rPr>
              <a:t>potential to </a:t>
            </a:r>
            <a:r>
              <a:rPr sz="1600" b="1" spc="-35" dirty="0">
                <a:latin typeface="Noto Sans"/>
                <a:cs typeface="Noto Sans"/>
              </a:rPr>
              <a:t>cause</a:t>
            </a:r>
            <a:r>
              <a:rPr sz="1600" b="1" spc="200" dirty="0">
                <a:latin typeface="Noto Sans"/>
                <a:cs typeface="Noto Sans"/>
              </a:rPr>
              <a:t> </a:t>
            </a:r>
            <a:r>
              <a:rPr sz="1600" b="1" spc="-45" dirty="0">
                <a:latin typeface="Noto Sans"/>
                <a:cs typeface="Noto Sans"/>
              </a:rPr>
              <a:t>harm.</a:t>
            </a:r>
            <a:endParaRPr lang="en-US" sz="1600" b="1" spc="-45" dirty="0">
              <a:latin typeface="Noto Sans"/>
              <a:cs typeface="Noto Sans"/>
            </a:endParaRPr>
          </a:p>
          <a:p>
            <a:pPr marL="12700" marR="5080">
              <a:lnSpc>
                <a:spcPts val="1730"/>
              </a:lnSpc>
            </a:pPr>
            <a:endParaRPr sz="1600" dirty="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70" y="6028341"/>
            <a:ext cx="7738109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15" dirty="0">
                <a:latin typeface="Noto Sans"/>
                <a:cs typeface="Noto Sans"/>
              </a:rPr>
              <a:t>Code </a:t>
            </a:r>
            <a:r>
              <a:rPr sz="1400" b="1" spc="-25" dirty="0">
                <a:latin typeface="Noto Sans"/>
                <a:cs typeface="Noto Sans"/>
              </a:rPr>
              <a:t>of </a:t>
            </a:r>
            <a:r>
              <a:rPr sz="1400" b="1" spc="-30" dirty="0">
                <a:latin typeface="Noto Sans"/>
                <a:cs typeface="Noto Sans"/>
              </a:rPr>
              <a:t>Human Research Ethics. </a:t>
            </a:r>
            <a:r>
              <a:rPr sz="1400" b="1" spc="-25" dirty="0">
                <a:latin typeface="Noto Sans"/>
                <a:cs typeface="Noto Sans"/>
              </a:rPr>
              <a:t>The </a:t>
            </a:r>
            <a:r>
              <a:rPr sz="1400" b="1" spc="-35" dirty="0">
                <a:latin typeface="Noto Sans"/>
                <a:cs typeface="Noto Sans"/>
              </a:rPr>
              <a:t>British </a:t>
            </a:r>
            <a:r>
              <a:rPr sz="1400" b="1" spc="-40" dirty="0">
                <a:latin typeface="Noto Sans"/>
                <a:cs typeface="Noto Sans"/>
              </a:rPr>
              <a:t>Psychological </a:t>
            </a:r>
            <a:r>
              <a:rPr sz="1400" b="1" spc="-30" dirty="0">
                <a:latin typeface="Noto Sans"/>
                <a:cs typeface="Noto Sans"/>
              </a:rPr>
              <a:t>Society.  </a:t>
            </a:r>
            <a:r>
              <a:rPr sz="140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http://www.bps.org.uk/sites/default/files/documents/code_of_human_research_ethics.pdf</a:t>
            </a:r>
            <a:endParaRPr sz="14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9536" y="2514961"/>
            <a:ext cx="7088505" cy="3104515"/>
            <a:chOff x="859536" y="2514961"/>
            <a:chExt cx="7088505" cy="3104515"/>
          </a:xfrm>
        </p:grpSpPr>
        <p:sp>
          <p:nvSpPr>
            <p:cNvPr id="5" name="object 5"/>
            <p:cNvSpPr/>
            <p:nvPr/>
          </p:nvSpPr>
          <p:spPr>
            <a:xfrm>
              <a:off x="5276410" y="2552188"/>
              <a:ext cx="2651688" cy="2948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7930" y="2514961"/>
              <a:ext cx="2698620" cy="2976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9536" y="5218176"/>
              <a:ext cx="7088505" cy="401320"/>
            </a:xfrm>
            <a:custGeom>
              <a:avLst/>
              <a:gdLst/>
              <a:ahLst/>
              <a:cxnLst/>
              <a:rect l="l" t="t" r="r" b="b"/>
              <a:pathLst>
                <a:path w="7088505" h="401320">
                  <a:moveTo>
                    <a:pt x="7088123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7088123" y="400812"/>
                  </a:lnTo>
                  <a:lnTo>
                    <a:pt x="7088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45896" y="1560321"/>
            <a:ext cx="3251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5" dirty="0">
                <a:latin typeface="Noto Sans"/>
                <a:cs typeface="Noto Sans"/>
              </a:rPr>
              <a:t>Integrity </a:t>
            </a:r>
            <a:r>
              <a:rPr sz="2000" b="1" spc="-35" dirty="0">
                <a:latin typeface="Noto Sans"/>
                <a:cs typeface="Noto Sans"/>
              </a:rPr>
              <a:t>of </a:t>
            </a:r>
            <a:r>
              <a:rPr sz="2000" b="1" spc="-55" dirty="0">
                <a:latin typeface="Noto Sans"/>
                <a:cs typeface="Noto Sans"/>
              </a:rPr>
              <a:t>the</a:t>
            </a:r>
            <a:r>
              <a:rPr sz="2000" b="1" spc="95" dirty="0">
                <a:latin typeface="Noto Sans"/>
                <a:cs typeface="Noto Sans"/>
              </a:rPr>
              <a:t> </a:t>
            </a:r>
            <a:r>
              <a:rPr sz="2000" b="1" spc="-45" dirty="0">
                <a:latin typeface="Noto Sans"/>
                <a:cs typeface="Noto Sans"/>
              </a:rPr>
              <a:t>researcher</a:t>
            </a:r>
            <a:endParaRPr sz="20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8753" y="6517751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2240" y="1560321"/>
            <a:ext cx="2995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5" dirty="0">
                <a:latin typeface="Noto Sans"/>
                <a:cs typeface="Noto Sans"/>
              </a:rPr>
              <a:t>Integrity </a:t>
            </a:r>
            <a:r>
              <a:rPr sz="2000" b="1" spc="-35" dirty="0">
                <a:latin typeface="Noto Sans"/>
                <a:cs typeface="Noto Sans"/>
              </a:rPr>
              <a:t>of </a:t>
            </a:r>
            <a:r>
              <a:rPr sz="2000" b="1" spc="-55" dirty="0">
                <a:latin typeface="Noto Sans"/>
                <a:cs typeface="Noto Sans"/>
              </a:rPr>
              <a:t>the</a:t>
            </a:r>
            <a:r>
              <a:rPr sz="2000" b="1" spc="85" dirty="0">
                <a:latin typeface="Noto Sans"/>
                <a:cs typeface="Noto Sans"/>
              </a:rPr>
              <a:t> </a:t>
            </a:r>
            <a:r>
              <a:rPr sz="2000" b="1" spc="-45" dirty="0">
                <a:latin typeface="Noto Sans"/>
                <a:cs typeface="Noto Sans"/>
              </a:rPr>
              <a:t>research</a:t>
            </a:r>
            <a:endParaRPr sz="20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6896" y="5237226"/>
            <a:ext cx="6149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latin typeface="Noto Sans"/>
                <a:cs typeface="Noto Sans"/>
              </a:rPr>
              <a:t>How </a:t>
            </a:r>
            <a:r>
              <a:rPr sz="2000" b="1" spc="-60" dirty="0">
                <a:latin typeface="Noto Sans"/>
                <a:cs typeface="Noto Sans"/>
              </a:rPr>
              <a:t>‘knowledge’ </a:t>
            </a:r>
            <a:r>
              <a:rPr sz="2000" b="1" spc="-50" dirty="0">
                <a:latin typeface="Noto Sans"/>
                <a:cs typeface="Noto Sans"/>
              </a:rPr>
              <a:t>was </a:t>
            </a:r>
            <a:r>
              <a:rPr sz="2000" b="1" spc="-35" dirty="0">
                <a:latin typeface="Noto Sans"/>
                <a:cs typeface="Noto Sans"/>
              </a:rPr>
              <a:t>produced: </a:t>
            </a:r>
            <a:r>
              <a:rPr sz="2000" b="1" spc="-50" dirty="0">
                <a:latin typeface="Noto Sans"/>
                <a:cs typeface="Noto Sans"/>
              </a:rPr>
              <a:t>ethical;</a:t>
            </a:r>
            <a:r>
              <a:rPr sz="2000" b="1" spc="225" dirty="0">
                <a:latin typeface="Noto Sans"/>
                <a:cs typeface="Noto Sans"/>
              </a:rPr>
              <a:t> </a:t>
            </a:r>
            <a:r>
              <a:rPr sz="2000" b="1" spc="-45" dirty="0">
                <a:latin typeface="Noto Sans"/>
                <a:cs typeface="Noto Sans"/>
              </a:rPr>
              <a:t>epistemic</a:t>
            </a:r>
            <a:endParaRPr sz="2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8753" y="6517751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20" y="2209800"/>
            <a:ext cx="8043545" cy="232691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b="1" spc="-5" dirty="0">
                <a:latin typeface="Arial"/>
                <a:cs typeface="Arial"/>
              </a:rPr>
              <a:t>Definition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(Philosophical)</a:t>
            </a:r>
            <a:endParaRPr sz="1400" dirty="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550"/>
              </a:spcBef>
            </a:pPr>
            <a:r>
              <a:rPr sz="14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https://plato.stanford.edu/entries/integrity/</a:t>
            </a:r>
            <a:endParaRPr sz="14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Noto Sans"/>
              <a:cs typeface="Noto Sans"/>
            </a:endParaRPr>
          </a:p>
          <a:p>
            <a:pPr marL="70485" marR="548640" indent="-58419" algn="just">
              <a:lnSpc>
                <a:spcPts val="1939"/>
              </a:lnSpc>
            </a:pPr>
            <a:r>
              <a:rPr sz="1800" b="1" spc="-80" dirty="0">
                <a:latin typeface="Noto Sans"/>
                <a:cs typeface="Noto Sans"/>
              </a:rPr>
              <a:t>“Integrity </a:t>
            </a:r>
            <a:r>
              <a:rPr sz="1800" b="1" spc="-35" dirty="0">
                <a:latin typeface="Noto Sans"/>
                <a:cs typeface="Noto Sans"/>
              </a:rPr>
              <a:t>is </a:t>
            </a:r>
            <a:r>
              <a:rPr sz="1800" b="1" spc="-45" dirty="0">
                <a:latin typeface="Noto Sans"/>
                <a:cs typeface="Noto Sans"/>
              </a:rPr>
              <a:t>an epistemic </a:t>
            </a:r>
            <a:r>
              <a:rPr sz="1800" b="1" spc="-50" dirty="0">
                <a:latin typeface="Noto Sans"/>
                <a:cs typeface="Noto Sans"/>
              </a:rPr>
              <a:t>virtue: </a:t>
            </a:r>
            <a:r>
              <a:rPr sz="1800" b="1" spc="-65" dirty="0">
                <a:latin typeface="Noto Sans"/>
                <a:cs typeface="Noto Sans"/>
              </a:rPr>
              <a:t>that </a:t>
            </a:r>
            <a:r>
              <a:rPr sz="1800" b="1" spc="-35" dirty="0">
                <a:latin typeface="Noto Sans"/>
                <a:cs typeface="Noto Sans"/>
              </a:rPr>
              <a:t>is, </a:t>
            </a:r>
            <a:r>
              <a:rPr sz="1800" b="1" spc="-65" dirty="0">
                <a:latin typeface="Noto Sans"/>
                <a:cs typeface="Noto Sans"/>
              </a:rPr>
              <a:t>it </a:t>
            </a:r>
            <a:r>
              <a:rPr sz="1800" b="1" spc="-35" dirty="0">
                <a:latin typeface="Noto Sans"/>
                <a:cs typeface="Noto Sans"/>
              </a:rPr>
              <a:t>is </a:t>
            </a:r>
            <a:r>
              <a:rPr sz="1800" b="1" spc="-45" dirty="0">
                <a:latin typeface="Noto Sans"/>
                <a:cs typeface="Noto Sans"/>
              </a:rPr>
              <a:t>a </a:t>
            </a:r>
            <a:r>
              <a:rPr sz="1800" b="1" spc="-40" dirty="0">
                <a:latin typeface="Noto Sans"/>
                <a:cs typeface="Noto Sans"/>
              </a:rPr>
              <a:t>stable </a:t>
            </a:r>
            <a:r>
              <a:rPr sz="1800" b="1" spc="-35" dirty="0">
                <a:latin typeface="Noto Sans"/>
                <a:cs typeface="Noto Sans"/>
              </a:rPr>
              <a:t>disposition </a:t>
            </a:r>
            <a:r>
              <a:rPr sz="1800" b="1" spc="-65" dirty="0">
                <a:latin typeface="Noto Sans"/>
                <a:cs typeface="Noto Sans"/>
              </a:rPr>
              <a:t>that  </a:t>
            </a:r>
            <a:r>
              <a:rPr sz="1800" b="1" spc="-50" dirty="0">
                <a:latin typeface="Noto Sans"/>
                <a:cs typeface="Noto Sans"/>
              </a:rPr>
              <a:t>reliably </a:t>
            </a:r>
            <a:r>
              <a:rPr sz="1800" b="1" spc="-35" dirty="0">
                <a:latin typeface="Noto Sans"/>
                <a:cs typeface="Noto Sans"/>
              </a:rPr>
              <a:t>places </a:t>
            </a:r>
            <a:r>
              <a:rPr sz="1800" b="1" spc="-50" dirty="0">
                <a:latin typeface="Noto Sans"/>
                <a:cs typeface="Noto Sans"/>
              </a:rPr>
              <a:t>its </a:t>
            </a:r>
            <a:r>
              <a:rPr sz="1800" b="1" spc="-25" dirty="0">
                <a:latin typeface="Noto Sans"/>
                <a:cs typeface="Noto Sans"/>
              </a:rPr>
              <a:t>possessor </a:t>
            </a:r>
            <a:r>
              <a:rPr sz="1800" b="1" spc="-45" dirty="0">
                <a:latin typeface="Noto Sans"/>
                <a:cs typeface="Noto Sans"/>
              </a:rPr>
              <a:t>in </a:t>
            </a:r>
            <a:r>
              <a:rPr sz="1800" b="1" spc="-55" dirty="0">
                <a:latin typeface="Noto Sans"/>
                <a:cs typeface="Noto Sans"/>
              </a:rPr>
              <a:t>good </a:t>
            </a:r>
            <a:r>
              <a:rPr sz="1800" b="1" spc="-45" dirty="0">
                <a:latin typeface="Noto Sans"/>
                <a:cs typeface="Noto Sans"/>
              </a:rPr>
              <a:t>epistemic </a:t>
            </a:r>
            <a:r>
              <a:rPr sz="1800" b="1" spc="-40" dirty="0">
                <a:latin typeface="Noto Sans"/>
                <a:cs typeface="Noto Sans"/>
              </a:rPr>
              <a:t>position and </a:t>
            </a:r>
            <a:r>
              <a:rPr sz="1800" b="1" spc="-35" dirty="0">
                <a:latin typeface="Noto Sans"/>
                <a:cs typeface="Noto Sans"/>
              </a:rPr>
              <a:t>leads </a:t>
            </a:r>
            <a:r>
              <a:rPr sz="1800" b="1" spc="-50" dirty="0">
                <a:latin typeface="Noto Sans"/>
                <a:cs typeface="Noto Sans"/>
              </a:rPr>
              <a:t>to</a:t>
            </a:r>
            <a:r>
              <a:rPr lang="en-US" sz="1800" b="1" spc="-50" dirty="0">
                <a:latin typeface="Noto Sans"/>
                <a:cs typeface="Noto Sans"/>
              </a:rPr>
              <a:t> </a:t>
            </a:r>
            <a:r>
              <a:rPr sz="1800" b="1" spc="-60" dirty="0">
                <a:latin typeface="Noto Sans"/>
                <a:cs typeface="Noto Sans"/>
              </a:rPr>
              <a:t>cognitive </a:t>
            </a:r>
            <a:r>
              <a:rPr sz="1800" b="1" spc="-40" dirty="0">
                <a:latin typeface="Noto Sans"/>
                <a:cs typeface="Noto Sans"/>
              </a:rPr>
              <a:t>success” </a:t>
            </a:r>
            <a:r>
              <a:rPr sz="1800" b="1" spc="-45" dirty="0">
                <a:latin typeface="Noto Sans"/>
                <a:cs typeface="Noto Sans"/>
              </a:rPr>
              <a:t>(Scherkoske </a:t>
            </a:r>
            <a:r>
              <a:rPr sz="1800" b="1" spc="-5" dirty="0">
                <a:latin typeface="Noto Sans"/>
                <a:cs typeface="Noto Sans"/>
              </a:rPr>
              <a:t>2013:</a:t>
            </a:r>
            <a:r>
              <a:rPr sz="1800" b="1" spc="75" dirty="0">
                <a:latin typeface="Noto Sans"/>
                <a:cs typeface="Noto Sans"/>
              </a:rPr>
              <a:t> </a:t>
            </a:r>
            <a:r>
              <a:rPr sz="1800" b="1" spc="-15" dirty="0">
                <a:latin typeface="Noto Sans"/>
                <a:cs typeface="Noto Sans"/>
              </a:rPr>
              <a:t>84).</a:t>
            </a:r>
            <a:endParaRPr sz="18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2900" dirty="0">
              <a:latin typeface="Noto Sans"/>
              <a:cs typeface="Noto Sans"/>
            </a:endParaRPr>
          </a:p>
          <a:p>
            <a:pPr marL="70485" marR="5080" indent="-58419">
              <a:lnSpc>
                <a:spcPts val="1939"/>
              </a:lnSpc>
            </a:pPr>
            <a:endParaRPr sz="180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6166511"/>
            <a:ext cx="8014970" cy="466794"/>
          </a:xfrm>
          <a:prstGeom prst="rect">
            <a:avLst/>
          </a:prstGeom>
          <a:ln w="9144">
            <a:solidFill>
              <a:srgbClr val="1E4A9B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224154">
              <a:lnSpc>
                <a:spcPct val="100000"/>
              </a:lnSpc>
              <a:spcBef>
                <a:spcPts val="1685"/>
              </a:spcBef>
            </a:pPr>
            <a:r>
              <a:rPr sz="1400" b="1" spc="-35" dirty="0" err="1">
                <a:latin typeface="Noto Sans"/>
                <a:cs typeface="Noto Sans"/>
              </a:rPr>
              <a:t>Scherkoske</a:t>
            </a:r>
            <a:r>
              <a:rPr sz="1400" b="1" spc="-35" dirty="0">
                <a:latin typeface="Noto Sans"/>
                <a:cs typeface="Noto Sans"/>
              </a:rPr>
              <a:t>, </a:t>
            </a:r>
            <a:r>
              <a:rPr sz="1400" b="1" spc="-10" dirty="0">
                <a:latin typeface="Noto Sans"/>
                <a:cs typeface="Noto Sans"/>
              </a:rPr>
              <a:t>G. (2013). </a:t>
            </a:r>
            <a:r>
              <a:rPr sz="1400" i="1" spc="-25" dirty="0">
                <a:latin typeface="Noto Sans"/>
                <a:cs typeface="Noto Sans"/>
              </a:rPr>
              <a:t>Integrity </a:t>
            </a:r>
            <a:r>
              <a:rPr sz="1400" i="1" spc="-5" dirty="0">
                <a:latin typeface="Noto Sans"/>
                <a:cs typeface="Noto Sans"/>
              </a:rPr>
              <a:t>and </a:t>
            </a:r>
            <a:r>
              <a:rPr sz="1400" i="1" spc="-10" dirty="0">
                <a:latin typeface="Noto Sans"/>
                <a:cs typeface="Noto Sans"/>
              </a:rPr>
              <a:t>the </a:t>
            </a:r>
            <a:r>
              <a:rPr sz="1400" i="1" spc="-5" dirty="0">
                <a:latin typeface="Noto Sans"/>
                <a:cs typeface="Noto Sans"/>
              </a:rPr>
              <a:t>Virtues of Reason: </a:t>
            </a:r>
            <a:r>
              <a:rPr sz="1400" i="1" spc="-20" dirty="0">
                <a:latin typeface="Noto Sans"/>
                <a:cs typeface="Noto Sans"/>
              </a:rPr>
              <a:t>Leading </a:t>
            </a:r>
            <a:r>
              <a:rPr sz="1400" i="1" spc="-5" dirty="0">
                <a:latin typeface="Noto Sans"/>
                <a:cs typeface="Noto Sans"/>
              </a:rPr>
              <a:t>a </a:t>
            </a:r>
            <a:r>
              <a:rPr sz="1400" i="1" spc="-15" dirty="0">
                <a:latin typeface="Noto Sans"/>
                <a:cs typeface="Noto Sans"/>
              </a:rPr>
              <a:t>Convincing </a:t>
            </a:r>
            <a:r>
              <a:rPr sz="1400" i="1" spc="-5" dirty="0">
                <a:latin typeface="Noto Sans"/>
                <a:cs typeface="Noto Sans"/>
              </a:rPr>
              <a:t>Life</a:t>
            </a:r>
            <a:r>
              <a:rPr sz="1400" b="1" spc="-5" dirty="0">
                <a:latin typeface="Noto Sans"/>
                <a:cs typeface="Noto Sans"/>
              </a:rPr>
              <a:t>, </a:t>
            </a:r>
            <a:r>
              <a:rPr sz="1400" b="1" spc="-35" dirty="0">
                <a:latin typeface="Noto Sans"/>
                <a:cs typeface="Noto Sans"/>
              </a:rPr>
              <a:t>Cambridge  </a:t>
            </a:r>
            <a:r>
              <a:rPr sz="1400" b="1" spc="-40" dirty="0">
                <a:latin typeface="Noto Sans"/>
                <a:cs typeface="Noto Sans"/>
              </a:rPr>
              <a:t>University </a:t>
            </a:r>
            <a:r>
              <a:rPr sz="1400" b="1" spc="-25" dirty="0">
                <a:latin typeface="Noto Sans"/>
                <a:cs typeface="Noto Sans"/>
              </a:rPr>
              <a:t>Press,</a:t>
            </a:r>
            <a:r>
              <a:rPr sz="1400" b="1" spc="30" dirty="0">
                <a:latin typeface="Noto Sans"/>
                <a:cs typeface="Noto Sans"/>
              </a:rPr>
              <a:t> </a:t>
            </a:r>
            <a:r>
              <a:rPr sz="1400" b="1" spc="-15" dirty="0">
                <a:solidFill>
                  <a:srgbClr val="1A1A1A"/>
                </a:solidFill>
                <a:latin typeface="Noto Sans"/>
                <a:cs typeface="Noto Sans"/>
              </a:rPr>
              <a:t>.</a:t>
            </a:r>
            <a:endParaRPr sz="14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4153" y="650331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191" y="760602"/>
            <a:ext cx="3735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Integrity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Vitae Researcher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Framework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411569"/>
            <a:ext cx="8234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https://www.vitae.ac.uk/vitae-publications/rdf-related/researcher-development-framework-rdf- </a:t>
            </a:r>
            <a:r>
              <a:rPr sz="1400" b="1" spc="-35" dirty="0">
                <a:solidFill>
                  <a:srgbClr val="0462C1"/>
                </a:solidFill>
                <a:latin typeface="Noto Sans"/>
                <a:cs typeface="Noto Sans"/>
                <a:hlinkClick r:id="rId2"/>
              </a:rPr>
              <a:t> </a:t>
            </a:r>
            <a:r>
              <a:rPr sz="14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vitae.pdf/view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" y="1126236"/>
            <a:ext cx="8942832" cy="4983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91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7" y="609600"/>
            <a:ext cx="7244928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4. Ethics and&#10;integrity in&#10;scientific&#10;research&#10;• Ethics in biomedical research.&#10;• Research Ethics Committee&#10;• Good practic...">
            <a:extLst>
              <a:ext uri="{FF2B5EF4-FFF2-40B4-BE49-F238E27FC236}">
                <a16:creationId xmlns:a16="http://schemas.microsoft.com/office/drawing/2014/main" id="{5AAA36B3-FABC-48D3-B81F-6653FFA07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-2376" b="-1"/>
          <a:stretch/>
        </p:blipFill>
        <p:spPr bwMode="auto">
          <a:xfrm>
            <a:off x="1159165" y="931333"/>
            <a:ext cx="5878010" cy="496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92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85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55C2497-A31D-411B-B7CC-5CB04199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7" y="609600"/>
            <a:ext cx="7244928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ETHICS IN BIOMEDICAL RESEARCH&#10;After the Second World War, one of the Nuremberg courts led the trial of Doctors, which&#10;proc...">
            <a:extLst>
              <a:ext uri="{FF2B5EF4-FFF2-40B4-BE49-F238E27FC236}">
                <a16:creationId xmlns:a16="http://schemas.microsoft.com/office/drawing/2014/main" id="{C7CF0DF5-F1D3-441E-96D1-1329A987E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75"/>
          <a:stretch/>
        </p:blipFill>
        <p:spPr bwMode="auto">
          <a:xfrm>
            <a:off x="717006" y="931333"/>
            <a:ext cx="6762328" cy="496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702A4D1-2C2E-40B4-9C63-D31CDB40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7C4A954-C4D8-4B3C-8268-C93B77D4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28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5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39" name="Picture 27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7828359" cy="321164"/>
          </a:xfrm>
          <a:prstGeom prst="rect">
            <a:avLst/>
          </a:prstGeom>
        </p:spPr>
      </p:pic>
      <p:sp>
        <p:nvSpPr>
          <p:cNvPr id="40" name="Rectangle 29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D2940-79CA-4453-8E53-699FA10B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RESEARCH ETHIC COMMITTEE:</a:t>
            </a:r>
            <a:endParaRPr lang="en-PK">
              <a:solidFill>
                <a:srgbClr val="FFFFFF"/>
              </a:solidFill>
            </a:endParaRPr>
          </a:p>
        </p:txBody>
      </p:sp>
      <p:pic>
        <p:nvPicPr>
          <p:cNvPr id="41" name="Picture 31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714"/>
            <a:ext cx="7828359" cy="32116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A0F65-FE21-425E-AD60-2EC4251A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437831"/>
            <a:ext cx="6835517" cy="3150308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It is a  body responsible for ensuring that medical experimentation and human subject research carried out in an ethical manner in accordance with national and international law. </a:t>
            </a:r>
            <a:endParaRPr lang="en-PK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DDC5-9094-4DB0-BA1E-72634D7C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ETHICAL PRINCIPLES: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A2C4C-0E9E-4856-9096-2C1E51A7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A.CORE MORAL NORMS</a:t>
            </a:r>
          </a:p>
          <a:p>
            <a:r>
              <a:rPr lang="en-US"/>
              <a:t>1.Autonomy</a:t>
            </a:r>
          </a:p>
          <a:p>
            <a:r>
              <a:rPr lang="en-US"/>
              <a:t>2.Beneficence</a:t>
            </a:r>
          </a:p>
          <a:p>
            <a:r>
              <a:rPr lang="en-US"/>
              <a:t>3.Non-Maleficence</a:t>
            </a:r>
          </a:p>
          <a:p>
            <a:r>
              <a:rPr lang="en-US"/>
              <a:t>4.Justice</a:t>
            </a:r>
          </a:p>
          <a:p>
            <a:endParaRPr lang="en-US"/>
          </a:p>
          <a:p>
            <a:r>
              <a:rPr lang="en-US"/>
              <a:t>B.CORE BEHAVIORAL NORMS:</a:t>
            </a:r>
          </a:p>
          <a:p>
            <a:r>
              <a:rPr lang="en-US"/>
              <a:t>5.Veracity</a:t>
            </a:r>
          </a:p>
          <a:p>
            <a:r>
              <a:rPr lang="en-US"/>
              <a:t>6.Privacy</a:t>
            </a:r>
          </a:p>
          <a:p>
            <a:r>
              <a:rPr lang="en-US"/>
              <a:t>7.Confidentiality</a:t>
            </a:r>
          </a:p>
          <a:p>
            <a:r>
              <a:rPr lang="en-US"/>
              <a:t>8.Fidelity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46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47675"/>
            <a:ext cx="8428482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 Planning and development of research projects.&#10;Problems to be addressed, use of resources, design of&#10;experiments and obs...">
            <a:extLst>
              <a:ext uri="{FF2B5EF4-FFF2-40B4-BE49-F238E27FC236}">
                <a16:creationId xmlns:a16="http://schemas.microsoft.com/office/drawing/2014/main" id="{C7F0D84A-3FB0-4C73-BE0E-0DF5872B1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1" b="1"/>
          <a:stretch/>
        </p:blipFill>
        <p:spPr bwMode="auto">
          <a:xfrm>
            <a:off x="1329470" y="1031701"/>
            <a:ext cx="6488707" cy="47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317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19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7" name="Picture 19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30728" name="Picture 19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30729" name="Rectangle 194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0" name="Rectangle 195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731" name="Group 196">
            <a:extLst>
              <a:ext uri="{FF2B5EF4-FFF2-40B4-BE49-F238E27FC236}">
                <a16:creationId xmlns:a16="http://schemas.microsoft.com/office/drawing/2014/main" id="{730A2E4A-4E1D-41B9-AA0B-34724A7D9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30732" name="Rectangle 197">
              <a:extLst>
                <a:ext uri="{FF2B5EF4-FFF2-40B4-BE49-F238E27FC236}">
                  <a16:creationId xmlns:a16="http://schemas.microsoft.com/office/drawing/2014/main" id="{2F1C8607-2E83-4D84-B3BB-7D9A6161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15AE8AB0-75CD-4FBB-B35D-77407AE7A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0733" name="Rectangle 199">
            <a:extLst>
              <a:ext uri="{FF2B5EF4-FFF2-40B4-BE49-F238E27FC236}">
                <a16:creationId xmlns:a16="http://schemas.microsoft.com/office/drawing/2014/main" id="{149874F5-DD96-463A-8A6B-232E65C3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673400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9FE667-515A-46CA-B721-907F62BA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1" y="4710483"/>
            <a:ext cx="610010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200"/>
              <a:t>QUOTE OF THE DAY:</a:t>
            </a:r>
          </a:p>
        </p:txBody>
      </p:sp>
      <p:pic>
        <p:nvPicPr>
          <p:cNvPr id="30722" name="Picture 2" descr="300 Great Rumi Quotes &amp; Poems on Life, Love and Death">
            <a:extLst>
              <a:ext uri="{FF2B5EF4-FFF2-40B4-BE49-F238E27FC236}">
                <a16:creationId xmlns:a16="http://schemas.microsoft.com/office/drawing/2014/main" id="{2C67CA32-EB9A-40EE-84CB-FEA87565D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720"/>
          <a:stretch/>
        </p:blipFill>
        <p:spPr bwMode="auto">
          <a:xfrm>
            <a:off x="475707" y="640078"/>
            <a:ext cx="8188233" cy="360914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4" name="Rectangle 200">
            <a:extLst>
              <a:ext uri="{FF2B5EF4-FFF2-40B4-BE49-F238E27FC236}">
                <a16:creationId xmlns:a16="http://schemas.microsoft.com/office/drawing/2014/main" id="{DD5B5202-786F-43FD-ADAD-FD113DFBF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557357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5" name="Rectangle 201">
            <a:extLst>
              <a:ext uri="{FF2B5EF4-FFF2-40B4-BE49-F238E27FC236}">
                <a16:creationId xmlns:a16="http://schemas.microsoft.com/office/drawing/2014/main" id="{67D48E48-6BD6-4E10-B72C-8284B9A1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6210130"/>
            <a:ext cx="6726064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6" name="Rectangle 202">
            <a:extLst>
              <a:ext uri="{FF2B5EF4-FFF2-40B4-BE49-F238E27FC236}">
                <a16:creationId xmlns:a16="http://schemas.microsoft.com/office/drawing/2014/main" id="{1B048786-CC85-4387-9F6F-160EBBAC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6210130"/>
            <a:ext cx="2310214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78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47675"/>
            <a:ext cx="8428482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POOR SCIENTIFIC CONDUCT&#10;Fabrication, falsification or plagiarism when proposing, performing or&#10;reviewing research, or when...">
            <a:extLst>
              <a:ext uri="{FF2B5EF4-FFF2-40B4-BE49-F238E27FC236}">
                <a16:creationId xmlns:a16="http://schemas.microsoft.com/office/drawing/2014/main" id="{B50E0B0F-50E9-4065-8977-C54CE7B60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75"/>
          <a:stretch/>
        </p:blipFill>
        <p:spPr bwMode="auto">
          <a:xfrm>
            <a:off x="1329470" y="1031701"/>
            <a:ext cx="6488707" cy="47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80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9470" name="Rectangle 82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63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47675"/>
            <a:ext cx="8428482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ETHICS IN PUBLICATION&#10;Authorship&#10;Author: The person that made considerable intellectual contributions&#10;to a published study...">
            <a:extLst>
              <a:ext uri="{FF2B5EF4-FFF2-40B4-BE49-F238E27FC236}">
                <a16:creationId xmlns:a16="http://schemas.microsoft.com/office/drawing/2014/main" id="{AF1BA07C-2A60-427D-8853-895FF5F6F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75"/>
          <a:stretch/>
        </p:blipFill>
        <p:spPr bwMode="auto">
          <a:xfrm>
            <a:off x="1329470" y="1031701"/>
            <a:ext cx="6488707" cy="47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067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0A2E4A-4E1D-41B9-AA0B-34724A7D9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65" name="Rectangle 64">
              <a:extLst>
                <a:ext uri="{FF2B5EF4-FFF2-40B4-BE49-F238E27FC236}">
                  <a16:creationId xmlns:a16="http://schemas.microsoft.com/office/drawing/2014/main" id="{2F1C8607-2E83-4D84-B3BB-7D9A6161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5AE8AB0-75CD-4FBB-B35D-77407AE7A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49874F5-DD96-463A-8A6B-232E65C3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673400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9964-4282-486D-8A5E-D3DA9D59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1" y="4710483"/>
            <a:ext cx="610010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200"/>
              <a:t>RECENT ADVANCES:</a:t>
            </a:r>
          </a:p>
        </p:txBody>
      </p:sp>
      <p:pic>
        <p:nvPicPr>
          <p:cNvPr id="4" name="Picture 3" descr="Solution dispensed using electronic pipette">
            <a:extLst>
              <a:ext uri="{FF2B5EF4-FFF2-40B4-BE49-F238E27FC236}">
                <a16:creationId xmlns:a16="http://schemas.microsoft.com/office/drawing/2014/main" id="{E161E320-C965-48D5-89EF-2BBC73D02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04" r="2" b="26464"/>
          <a:stretch/>
        </p:blipFill>
        <p:spPr>
          <a:xfrm>
            <a:off x="475707" y="640078"/>
            <a:ext cx="8188233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D5B5202-786F-43FD-ADAD-FD113DFBF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4557357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D48E48-6BD6-4E10-B72C-8284B9A1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" y="6210130"/>
            <a:ext cx="6726064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048786-CC85-4387-9F6F-160EBBAC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1725" y="6210130"/>
            <a:ext cx="2310214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F8CE-BC9B-455F-8CB9-70858643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B9074D9-974F-4633-9CF7-B0763D67ECD6}"/>
              </a:ext>
            </a:extLst>
          </p:cNvPr>
          <p:cNvSpPr/>
          <p:nvPr/>
        </p:nvSpPr>
        <p:spPr>
          <a:xfrm>
            <a:off x="762000" y="0"/>
            <a:ext cx="8024159" cy="723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45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957C-1F0E-46D2-90D7-9DCD7FAC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Research </a:t>
            </a:r>
            <a:r>
              <a:rPr lang="en-US" sz="2800" b="1" spc="-10" dirty="0">
                <a:latin typeface="Arial"/>
                <a:cs typeface="Arial"/>
              </a:rPr>
              <a:t>Integrity: </a:t>
            </a:r>
            <a:r>
              <a:rPr lang="en-US" sz="2800" b="1" dirty="0">
                <a:latin typeface="Arial"/>
                <a:cs typeface="Arial"/>
              </a:rPr>
              <a:t>A </a:t>
            </a:r>
            <a:r>
              <a:rPr lang="en-US" sz="2800" b="1" spc="-5" dirty="0">
                <a:latin typeface="Arial"/>
                <a:cs typeface="Arial"/>
              </a:rPr>
              <a:t>Landscape</a:t>
            </a:r>
            <a:r>
              <a:rPr lang="en-US" sz="2800" b="1" spc="-75" dirty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Study</a:t>
            </a:r>
            <a:br>
              <a:rPr lang="en-US" sz="2800" dirty="0">
                <a:latin typeface="Arial"/>
                <a:cs typeface="Arial"/>
              </a:rPr>
            </a:br>
            <a:endParaRPr lang="en-P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D5177-4827-4137-AA4C-DDB06380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</a:t>
            </a:r>
          </a:p>
          <a:p>
            <a:r>
              <a:rPr lang="en-US" dirty="0"/>
              <a:t>This project aimed to develop an understanding of pressures and incentives in research ecosystem and how these effect researcher’s  </a:t>
            </a:r>
            <a:r>
              <a:rPr lang="en-US" dirty="0" err="1"/>
              <a:t>behaviour</a:t>
            </a:r>
            <a:r>
              <a:rPr lang="en-US" dirty="0"/>
              <a:t> in context of research integrity.</a:t>
            </a:r>
          </a:p>
          <a:p>
            <a:endParaRPr lang="en-US" dirty="0"/>
          </a:p>
          <a:p>
            <a:r>
              <a:rPr lang="en-US" dirty="0"/>
              <a:t>METHODOLOGY:</a:t>
            </a:r>
          </a:p>
          <a:p>
            <a:r>
              <a:rPr lang="en-US" dirty="0"/>
              <a:t>An online survey was launched on 11</a:t>
            </a:r>
            <a:r>
              <a:rPr lang="en-US" baseline="30000" dirty="0"/>
              <a:t>th</a:t>
            </a:r>
            <a:r>
              <a:rPr lang="en-US" dirty="0"/>
              <a:t> Oct.2019 until Nov.2019. it was consisted of 48 </a:t>
            </a:r>
            <a:r>
              <a:rPr lang="en-US" dirty="0" err="1"/>
              <a:t>questions.The</a:t>
            </a:r>
            <a:r>
              <a:rPr lang="en-US" dirty="0"/>
              <a:t> core of survey explored respondents view on how incentives in research system impact on research integrity, respondents' personal views, understanding and experiences of research integrity.   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135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6853" y="6530451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348622"/>
            <a:ext cx="6096000" cy="416075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400" b="1" dirty="0">
                <a:latin typeface="Arial"/>
                <a:cs typeface="Arial"/>
              </a:rPr>
              <a:t>Research </a:t>
            </a:r>
            <a:r>
              <a:rPr sz="1400" b="1" spc="-10" dirty="0">
                <a:latin typeface="Arial"/>
                <a:cs typeface="Arial"/>
              </a:rPr>
              <a:t>Integrity: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Landscape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Study</a:t>
            </a:r>
            <a:endParaRPr sz="1400" dirty="0">
              <a:latin typeface="Arial"/>
              <a:cs typeface="Arial"/>
            </a:endParaRPr>
          </a:p>
          <a:p>
            <a:pPr marL="354330" marR="335280" indent="-28702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30" dirty="0">
                <a:latin typeface="Noto Sans"/>
                <a:cs typeface="Noto Sans"/>
              </a:rPr>
              <a:t>Researchers are </a:t>
            </a:r>
            <a:r>
              <a:rPr sz="1400" b="1" spc="-50" dirty="0">
                <a:latin typeface="Noto Sans"/>
                <a:cs typeface="Noto Sans"/>
              </a:rPr>
              <a:t>highly </a:t>
            </a:r>
            <a:r>
              <a:rPr sz="1400" b="1" spc="-40" dirty="0">
                <a:latin typeface="Noto Sans"/>
                <a:cs typeface="Noto Sans"/>
              </a:rPr>
              <a:t>motivated to  </a:t>
            </a:r>
            <a:r>
              <a:rPr sz="1400" b="1" spc="-30" dirty="0">
                <a:latin typeface="Noto Sans"/>
                <a:cs typeface="Noto Sans"/>
              </a:rPr>
              <a:t>behave </a:t>
            </a:r>
            <a:r>
              <a:rPr sz="1400" b="1" spc="-45" dirty="0">
                <a:latin typeface="Noto Sans"/>
                <a:cs typeface="Noto Sans"/>
              </a:rPr>
              <a:t>with</a:t>
            </a:r>
            <a:r>
              <a:rPr sz="1400" b="1" spc="-15" dirty="0">
                <a:latin typeface="Noto Sans"/>
                <a:cs typeface="Noto Sans"/>
              </a:rPr>
              <a:t> </a:t>
            </a:r>
            <a:r>
              <a:rPr sz="1400" b="1" spc="-50" dirty="0">
                <a:latin typeface="Noto Sans"/>
                <a:cs typeface="Noto Sans"/>
              </a:rPr>
              <a:t>integrity</a:t>
            </a:r>
            <a:endParaRPr sz="1400" dirty="0">
              <a:latin typeface="Noto Sans"/>
              <a:cs typeface="Noto Sans"/>
            </a:endParaRPr>
          </a:p>
          <a:p>
            <a:pPr marL="354330" marR="771525" indent="-287020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30" dirty="0">
                <a:latin typeface="Noto Sans"/>
                <a:cs typeface="Noto Sans"/>
              </a:rPr>
              <a:t>Researchers </a:t>
            </a:r>
            <a:r>
              <a:rPr sz="1400" b="1" spc="-45" dirty="0">
                <a:latin typeface="Noto Sans"/>
                <a:cs typeface="Noto Sans"/>
              </a:rPr>
              <a:t>strongly </a:t>
            </a:r>
            <a:r>
              <a:rPr sz="1400" b="1" spc="-30" dirty="0">
                <a:latin typeface="Noto Sans"/>
                <a:cs typeface="Noto Sans"/>
              </a:rPr>
              <a:t>perceive  </a:t>
            </a:r>
            <a:r>
              <a:rPr sz="1400" b="1" spc="-40" dirty="0">
                <a:latin typeface="Noto Sans"/>
                <a:cs typeface="Noto Sans"/>
              </a:rPr>
              <a:t>temptations </a:t>
            </a:r>
            <a:r>
              <a:rPr sz="1400" b="1" spc="-35" dirty="0">
                <a:latin typeface="Noto Sans"/>
                <a:cs typeface="Noto Sans"/>
              </a:rPr>
              <a:t>to </a:t>
            </a:r>
            <a:r>
              <a:rPr sz="1400" b="1" spc="-30" dirty="0">
                <a:latin typeface="Noto Sans"/>
                <a:cs typeface="Noto Sans"/>
              </a:rPr>
              <a:t>compromise </a:t>
            </a:r>
            <a:r>
              <a:rPr sz="1400" b="1" spc="-25" dirty="0">
                <a:latin typeface="Noto Sans"/>
                <a:cs typeface="Noto Sans"/>
              </a:rPr>
              <a:t>on  </a:t>
            </a:r>
            <a:r>
              <a:rPr sz="1400" b="1" spc="-30" dirty="0">
                <a:latin typeface="Noto Sans"/>
                <a:cs typeface="Noto Sans"/>
              </a:rPr>
              <a:t>research</a:t>
            </a:r>
            <a:r>
              <a:rPr sz="1400" b="1" spc="-5" dirty="0">
                <a:latin typeface="Noto Sans"/>
                <a:cs typeface="Noto Sans"/>
              </a:rPr>
              <a:t> </a:t>
            </a:r>
            <a:r>
              <a:rPr sz="1400" b="1" spc="-50" dirty="0">
                <a:latin typeface="Noto Sans"/>
                <a:cs typeface="Noto Sans"/>
              </a:rPr>
              <a:t>integrity</a:t>
            </a:r>
            <a:endParaRPr sz="1400" dirty="0">
              <a:latin typeface="Noto Sans"/>
              <a:cs typeface="Noto Sans"/>
            </a:endParaRPr>
          </a:p>
          <a:p>
            <a:pPr marL="354330" marR="191135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30" dirty="0">
                <a:latin typeface="Noto Sans"/>
                <a:cs typeface="Noto Sans"/>
              </a:rPr>
              <a:t>Relationships </a:t>
            </a:r>
            <a:r>
              <a:rPr sz="1400" b="1" spc="-35" dirty="0">
                <a:latin typeface="Noto Sans"/>
                <a:cs typeface="Noto Sans"/>
              </a:rPr>
              <a:t>between incentives </a:t>
            </a:r>
            <a:r>
              <a:rPr sz="1400" b="1" spc="-30" dirty="0">
                <a:latin typeface="Noto Sans"/>
                <a:cs typeface="Noto Sans"/>
              </a:rPr>
              <a:t>and  research </a:t>
            </a:r>
            <a:r>
              <a:rPr sz="1400" b="1" spc="-50" dirty="0">
                <a:latin typeface="Noto Sans"/>
                <a:cs typeface="Noto Sans"/>
              </a:rPr>
              <a:t>integrity </a:t>
            </a:r>
            <a:r>
              <a:rPr sz="1400" b="1" spc="-30" dirty="0">
                <a:latin typeface="Noto Sans"/>
                <a:cs typeface="Noto Sans"/>
              </a:rPr>
              <a:t>are deeply</a:t>
            </a:r>
            <a:r>
              <a:rPr sz="1400" b="1" spc="35" dirty="0">
                <a:latin typeface="Noto Sans"/>
                <a:cs typeface="Noto Sans"/>
              </a:rPr>
              <a:t> </a:t>
            </a:r>
            <a:r>
              <a:rPr sz="1400" b="1" spc="-30" dirty="0">
                <a:latin typeface="Noto Sans"/>
                <a:cs typeface="Noto Sans"/>
              </a:rPr>
              <a:t>complex</a:t>
            </a:r>
            <a:endParaRPr sz="1400" dirty="0">
              <a:latin typeface="Noto Sans"/>
              <a:cs typeface="Noto Sans"/>
            </a:endParaRPr>
          </a:p>
          <a:p>
            <a:pPr marL="354330" marR="125730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35" dirty="0">
                <a:latin typeface="Noto Sans"/>
                <a:cs typeface="Noto Sans"/>
              </a:rPr>
              <a:t>Local </a:t>
            </a:r>
            <a:r>
              <a:rPr sz="1400" b="1" spc="-40" dirty="0">
                <a:latin typeface="Noto Sans"/>
                <a:cs typeface="Noto Sans"/>
              </a:rPr>
              <a:t>culture </a:t>
            </a:r>
            <a:r>
              <a:rPr sz="1400" b="1" spc="-35" dirty="0">
                <a:latin typeface="Noto Sans"/>
                <a:cs typeface="Noto Sans"/>
              </a:rPr>
              <a:t>can </a:t>
            </a:r>
            <a:r>
              <a:rPr sz="1400" b="1" spc="-45" dirty="0">
                <a:latin typeface="Noto Sans"/>
                <a:cs typeface="Noto Sans"/>
              </a:rPr>
              <a:t>strongly </a:t>
            </a:r>
            <a:r>
              <a:rPr sz="1400" b="1" spc="-35" dirty="0">
                <a:latin typeface="Noto Sans"/>
                <a:cs typeface="Noto Sans"/>
              </a:rPr>
              <a:t>influence  behaviour, </a:t>
            </a:r>
            <a:r>
              <a:rPr sz="1400" b="1" spc="-40" dirty="0">
                <a:latin typeface="Noto Sans"/>
                <a:cs typeface="Noto Sans"/>
              </a:rPr>
              <a:t>overriding institutional </a:t>
            </a:r>
            <a:r>
              <a:rPr sz="1400" b="1" spc="-30" dirty="0">
                <a:latin typeface="Noto Sans"/>
                <a:cs typeface="Noto Sans"/>
              </a:rPr>
              <a:t>and  </a:t>
            </a:r>
            <a:r>
              <a:rPr sz="1400" b="1" spc="-35" dirty="0">
                <a:latin typeface="Noto Sans"/>
                <a:cs typeface="Noto Sans"/>
              </a:rPr>
              <a:t>national</a:t>
            </a:r>
            <a:r>
              <a:rPr sz="1400" b="1" spc="-30" dirty="0">
                <a:latin typeface="Noto Sans"/>
                <a:cs typeface="Noto Sans"/>
              </a:rPr>
              <a:t> policy</a:t>
            </a:r>
            <a:endParaRPr sz="1400" dirty="0">
              <a:latin typeface="Noto Sans"/>
              <a:cs typeface="Noto Sans"/>
            </a:endParaRPr>
          </a:p>
          <a:p>
            <a:pPr marL="354330" marR="5080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25" dirty="0">
                <a:latin typeface="Noto Sans"/>
                <a:cs typeface="Noto Sans"/>
              </a:rPr>
              <a:t>Exposure </a:t>
            </a:r>
            <a:r>
              <a:rPr sz="1400" b="1" spc="-35" dirty="0">
                <a:latin typeface="Noto Sans"/>
                <a:cs typeface="Noto Sans"/>
              </a:rPr>
              <a:t>to interdisciplinary,  intersectoral </a:t>
            </a:r>
            <a:r>
              <a:rPr sz="1400" b="1" spc="-30" dirty="0">
                <a:latin typeface="Noto Sans"/>
                <a:cs typeface="Noto Sans"/>
              </a:rPr>
              <a:t>and </a:t>
            </a:r>
            <a:r>
              <a:rPr sz="1400" b="1" spc="-40" dirty="0">
                <a:latin typeface="Noto Sans"/>
                <a:cs typeface="Noto Sans"/>
              </a:rPr>
              <a:t>international </a:t>
            </a:r>
            <a:r>
              <a:rPr sz="1400" b="1" spc="-30" dirty="0">
                <a:latin typeface="Noto Sans"/>
                <a:cs typeface="Noto Sans"/>
              </a:rPr>
              <a:t>research  experiences </a:t>
            </a:r>
            <a:r>
              <a:rPr sz="1400" b="1" spc="-35" dirty="0">
                <a:latin typeface="Noto Sans"/>
                <a:cs typeface="Noto Sans"/>
              </a:rPr>
              <a:t>can </a:t>
            </a:r>
            <a:r>
              <a:rPr sz="1400" b="1" spc="-20" dirty="0">
                <a:latin typeface="Noto Sans"/>
                <a:cs typeface="Noto Sans"/>
              </a:rPr>
              <a:t>be </a:t>
            </a:r>
            <a:r>
              <a:rPr sz="1400" b="1" spc="-30" dirty="0">
                <a:latin typeface="Noto Sans"/>
                <a:cs typeface="Noto Sans"/>
              </a:rPr>
              <a:t>positive for  research</a:t>
            </a:r>
            <a:r>
              <a:rPr sz="1400" b="1" spc="-5" dirty="0">
                <a:latin typeface="Noto Sans"/>
                <a:cs typeface="Noto Sans"/>
              </a:rPr>
              <a:t> </a:t>
            </a:r>
            <a:r>
              <a:rPr sz="1400" b="1" spc="-50" dirty="0">
                <a:latin typeface="Noto Sans"/>
                <a:cs typeface="Noto Sans"/>
              </a:rPr>
              <a:t>integrity</a:t>
            </a:r>
            <a:endParaRPr sz="1400" dirty="0">
              <a:latin typeface="Noto Sans"/>
              <a:cs typeface="Noto Sans"/>
            </a:endParaRPr>
          </a:p>
          <a:p>
            <a:pPr marL="354330" marR="365760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30" dirty="0">
                <a:latin typeface="Noto Sans"/>
                <a:cs typeface="Noto Sans"/>
              </a:rPr>
              <a:t>Systemic </a:t>
            </a:r>
            <a:r>
              <a:rPr sz="1400" b="1" spc="-25" dirty="0">
                <a:latin typeface="Noto Sans"/>
                <a:cs typeface="Noto Sans"/>
              </a:rPr>
              <a:t>pressures </a:t>
            </a:r>
            <a:r>
              <a:rPr sz="1400" b="1" spc="-30" dirty="0">
                <a:latin typeface="Noto Sans"/>
                <a:cs typeface="Noto Sans"/>
              </a:rPr>
              <a:t>and perverse  </a:t>
            </a:r>
            <a:r>
              <a:rPr sz="1400" b="1" spc="-35" dirty="0">
                <a:latin typeface="Noto Sans"/>
                <a:cs typeface="Noto Sans"/>
              </a:rPr>
              <a:t>incentives </a:t>
            </a:r>
            <a:r>
              <a:rPr sz="1400" b="1" spc="-30" dirty="0">
                <a:latin typeface="Noto Sans"/>
                <a:cs typeface="Noto Sans"/>
              </a:rPr>
              <a:t>are deeply </a:t>
            </a:r>
            <a:r>
              <a:rPr sz="1400" b="1" spc="-25" dirty="0">
                <a:latin typeface="Noto Sans"/>
                <a:cs typeface="Noto Sans"/>
              </a:rPr>
              <a:t>embedded  </a:t>
            </a:r>
            <a:r>
              <a:rPr sz="1400" b="1" spc="-45" dirty="0">
                <a:latin typeface="Noto Sans"/>
                <a:cs typeface="Noto Sans"/>
              </a:rPr>
              <a:t>throughout </a:t>
            </a:r>
            <a:r>
              <a:rPr sz="1400" b="1" spc="-40" dirty="0">
                <a:latin typeface="Noto Sans"/>
                <a:cs typeface="Noto Sans"/>
              </a:rPr>
              <a:t>the </a:t>
            </a:r>
            <a:r>
              <a:rPr sz="1400" b="1" spc="-30" dirty="0">
                <a:latin typeface="Noto Sans"/>
                <a:cs typeface="Noto Sans"/>
              </a:rPr>
              <a:t>research</a:t>
            </a:r>
            <a:r>
              <a:rPr sz="1400" b="1" spc="25" dirty="0">
                <a:latin typeface="Noto Sans"/>
                <a:cs typeface="Noto Sans"/>
              </a:rPr>
              <a:t> </a:t>
            </a:r>
            <a:r>
              <a:rPr sz="1400" b="1" spc="-30" dirty="0">
                <a:latin typeface="Noto Sans"/>
                <a:cs typeface="Noto Sans"/>
              </a:rPr>
              <a:t>ecosystem</a:t>
            </a:r>
            <a:endParaRPr sz="1400" dirty="0">
              <a:latin typeface="Noto Sans"/>
              <a:cs typeface="Noto Sans"/>
            </a:endParaRPr>
          </a:p>
          <a:p>
            <a:pPr marL="354330" marR="202565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400" b="1" spc="-40" dirty="0">
                <a:latin typeface="Noto Sans"/>
                <a:cs typeface="Noto Sans"/>
              </a:rPr>
              <a:t>Boosting </a:t>
            </a:r>
            <a:r>
              <a:rPr sz="1400" b="1" spc="-30" dirty="0">
                <a:latin typeface="Noto Sans"/>
                <a:cs typeface="Noto Sans"/>
              </a:rPr>
              <a:t>research </a:t>
            </a:r>
            <a:r>
              <a:rPr sz="1400" b="1" spc="-50" dirty="0">
                <a:latin typeface="Noto Sans"/>
                <a:cs typeface="Noto Sans"/>
              </a:rPr>
              <a:t>integrity </a:t>
            </a:r>
            <a:r>
              <a:rPr sz="1400" b="1" spc="-30" dirty="0">
                <a:latin typeface="Noto Sans"/>
                <a:cs typeface="Noto Sans"/>
              </a:rPr>
              <a:t>requires </a:t>
            </a:r>
            <a:r>
              <a:rPr sz="1400" b="1" spc="-35" dirty="0">
                <a:latin typeface="Noto Sans"/>
                <a:cs typeface="Noto Sans"/>
              </a:rPr>
              <a:t>a  </a:t>
            </a:r>
            <a:r>
              <a:rPr sz="1400" b="1" spc="-40" dirty="0">
                <a:latin typeface="Noto Sans"/>
                <a:cs typeface="Noto Sans"/>
              </a:rPr>
              <a:t>culture </a:t>
            </a:r>
            <a:r>
              <a:rPr sz="1400" b="1" spc="-30" dirty="0">
                <a:latin typeface="Noto Sans"/>
                <a:cs typeface="Noto Sans"/>
              </a:rPr>
              <a:t>of continuous</a:t>
            </a:r>
            <a:r>
              <a:rPr sz="1400" b="1" spc="-5" dirty="0">
                <a:latin typeface="Noto Sans"/>
                <a:cs typeface="Noto Sans"/>
              </a:rPr>
              <a:t> </a:t>
            </a:r>
            <a:r>
              <a:rPr sz="1400" b="1" spc="-35" dirty="0">
                <a:latin typeface="Noto Sans"/>
                <a:cs typeface="Noto Sans"/>
              </a:rPr>
              <a:t>improvement</a:t>
            </a:r>
            <a:endParaRPr sz="1400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200" y="0"/>
            <a:ext cx="25907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C031CB-DEB3-405F-9996-5322C24A6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031F0E-C3FA-4DAF-BD13-4AC665CF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685C68-BF28-4330-A4FE-33ABD885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629"/>
            <a:ext cx="8644465" cy="2759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3350E1-40B5-47D9-8DDD-3C2A17B4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644466" cy="53794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EF11E-B997-4CCE-9533-442716D0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334" y="1997765"/>
            <a:ext cx="4404669" cy="2696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CONCORDAT TO SUPPORT RESEARCH INTEGRITY: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500D0A-0DCA-4E06-8B25-618E6299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4686838"/>
            <a:ext cx="1202248" cy="1442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08AC4DC-69B5-4DD1-84BC-850C5A286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3034068"/>
            <a:ext cx="120224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98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51747" y="6364223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59">
                <a:moveTo>
                  <a:pt x="492251" y="0"/>
                </a:moveTo>
                <a:lnTo>
                  <a:pt x="0" y="0"/>
                </a:lnTo>
                <a:lnTo>
                  <a:pt x="0" y="492252"/>
                </a:lnTo>
                <a:lnTo>
                  <a:pt x="492251" y="492252"/>
                </a:lnTo>
                <a:lnTo>
                  <a:pt x="492251" y="0"/>
                </a:lnTo>
                <a:close/>
              </a:path>
            </a:pathLst>
          </a:custGeom>
          <a:solidFill>
            <a:srgbClr val="1E4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lang="en-US" sz="1400" b="1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lang="en-US" sz="14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spc="-5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27</a:t>
            </a:fld>
            <a:endParaRPr lang="en-PK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12191" y="760602"/>
            <a:ext cx="7804784" cy="5509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5">
                <a:latin typeface="Arial"/>
                <a:cs typeface="Arial"/>
              </a:rPr>
              <a:t>The Concordat </a:t>
            </a:r>
            <a:r>
              <a:rPr lang="en-US" sz="1400" b="1">
                <a:latin typeface="Arial"/>
                <a:cs typeface="Arial"/>
              </a:rPr>
              <a:t>to </a:t>
            </a:r>
            <a:r>
              <a:rPr lang="en-US" sz="1400" b="1" spc="-5">
                <a:latin typeface="Arial"/>
                <a:cs typeface="Arial"/>
              </a:rPr>
              <a:t>Support </a:t>
            </a:r>
            <a:r>
              <a:rPr lang="en-US" sz="1400" b="1">
                <a:latin typeface="Arial"/>
                <a:cs typeface="Arial"/>
              </a:rPr>
              <a:t>Research</a:t>
            </a:r>
            <a:r>
              <a:rPr lang="en-US" sz="1400" b="1" spc="-95">
                <a:latin typeface="Arial"/>
                <a:cs typeface="Arial"/>
              </a:rPr>
              <a:t> </a:t>
            </a:r>
            <a:r>
              <a:rPr lang="en-US" sz="1400" b="1" spc="-5">
                <a:latin typeface="Arial"/>
                <a:cs typeface="Arial"/>
              </a:rPr>
              <a:t>Integrity</a:t>
            </a:r>
            <a:endParaRPr lang="en-US"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500">
              <a:latin typeface="Arial"/>
              <a:cs typeface="Arial"/>
            </a:endParaRPr>
          </a:p>
          <a:p>
            <a:pPr marL="26034">
              <a:lnSpc>
                <a:spcPts val="1825"/>
              </a:lnSpc>
              <a:spcBef>
                <a:spcPts val="1190"/>
              </a:spcBef>
            </a:pPr>
            <a:r>
              <a:rPr lang="en-US" sz="1600" b="1" spc="-35">
                <a:latin typeface="Noto Sans"/>
                <a:cs typeface="Noto Sans"/>
              </a:rPr>
              <a:t>This</a:t>
            </a:r>
            <a:r>
              <a:rPr lang="en-US" sz="1600" b="1">
                <a:latin typeface="Noto Sans"/>
                <a:cs typeface="Noto Sans"/>
              </a:rPr>
              <a:t> </a:t>
            </a:r>
            <a:r>
              <a:rPr lang="en-US" sz="1600" b="1" spc="-30">
                <a:latin typeface="Noto Sans"/>
                <a:cs typeface="Noto Sans"/>
              </a:rPr>
              <a:t>is</a:t>
            </a:r>
            <a:r>
              <a:rPr lang="en-US" sz="1600" b="1" spc="5">
                <a:latin typeface="Noto Sans"/>
                <a:cs typeface="Noto Sans"/>
              </a:rPr>
              <a:t> </a:t>
            </a:r>
            <a:r>
              <a:rPr lang="en-US" sz="1600" b="1" spc="-50">
                <a:latin typeface="Noto Sans"/>
                <a:cs typeface="Noto Sans"/>
              </a:rPr>
              <a:t>the</a:t>
            </a:r>
            <a:r>
              <a:rPr lang="en-US" sz="1600" b="1" spc="5">
                <a:latin typeface="Noto Sans"/>
                <a:cs typeface="Noto Sans"/>
              </a:rPr>
              <a:t> </a:t>
            </a:r>
            <a:r>
              <a:rPr lang="en-US" sz="1600" b="1" spc="-35">
                <a:latin typeface="Noto Sans"/>
                <a:cs typeface="Noto Sans"/>
              </a:rPr>
              <a:t>UK’s</a:t>
            </a:r>
            <a:r>
              <a:rPr lang="en-US" sz="1600" b="1" spc="5">
                <a:latin typeface="Noto Sans"/>
                <a:cs typeface="Noto Sans"/>
              </a:rPr>
              <a:t> </a:t>
            </a:r>
            <a:r>
              <a:rPr lang="en-US" sz="1600" b="1" spc="-50">
                <a:latin typeface="Noto Sans"/>
                <a:cs typeface="Noto Sans"/>
              </a:rPr>
              <a:t>national</a:t>
            </a:r>
            <a:r>
              <a:rPr lang="en-US" sz="1600" b="1" spc="10">
                <a:latin typeface="Noto Sans"/>
                <a:cs typeface="Noto Sans"/>
              </a:rPr>
              <a:t> </a:t>
            </a:r>
            <a:r>
              <a:rPr lang="en-US" sz="1600" b="1" spc="-40">
                <a:latin typeface="Noto Sans"/>
                <a:cs typeface="Noto Sans"/>
              </a:rPr>
              <a:t>policy</a:t>
            </a:r>
            <a:r>
              <a:rPr lang="en-US" sz="1600" b="1" spc="20">
                <a:latin typeface="Noto Sans"/>
                <a:cs typeface="Noto Sans"/>
              </a:rPr>
              <a:t> </a:t>
            </a:r>
            <a:r>
              <a:rPr lang="en-US" sz="1600" b="1" spc="-50">
                <a:latin typeface="Noto Sans"/>
                <a:cs typeface="Noto Sans"/>
              </a:rPr>
              <a:t>statement</a:t>
            </a:r>
            <a:r>
              <a:rPr lang="en-US" sz="1600" b="1" spc="-5">
                <a:latin typeface="Noto Sans"/>
                <a:cs typeface="Noto Sans"/>
              </a:rPr>
              <a:t> </a:t>
            </a:r>
            <a:r>
              <a:rPr lang="en-US" sz="1600" b="1" spc="-30">
                <a:latin typeface="Noto Sans"/>
                <a:cs typeface="Noto Sans"/>
              </a:rPr>
              <a:t>on</a:t>
            </a:r>
            <a:r>
              <a:rPr lang="en-US" sz="1600" b="1" spc="-5">
                <a:latin typeface="Noto Sans"/>
                <a:cs typeface="Noto Sans"/>
              </a:rPr>
              <a:t> </a:t>
            </a:r>
            <a:r>
              <a:rPr lang="en-US" sz="1600" b="1" spc="-35">
                <a:latin typeface="Noto Sans"/>
                <a:cs typeface="Noto Sans"/>
              </a:rPr>
              <a:t>research</a:t>
            </a:r>
            <a:r>
              <a:rPr lang="en-US" sz="1600" b="1" spc="-15">
                <a:latin typeface="Noto Sans"/>
                <a:cs typeface="Noto Sans"/>
              </a:rPr>
              <a:t> </a:t>
            </a:r>
            <a:r>
              <a:rPr lang="en-US" sz="1600" b="1" spc="-60">
                <a:latin typeface="Noto Sans"/>
                <a:cs typeface="Noto Sans"/>
              </a:rPr>
              <a:t>integrity,</a:t>
            </a:r>
            <a:r>
              <a:rPr lang="en-US" sz="1600" b="1" spc="30">
                <a:latin typeface="Noto Sans"/>
                <a:cs typeface="Noto Sans"/>
              </a:rPr>
              <a:t> </a:t>
            </a:r>
            <a:r>
              <a:rPr lang="en-US" sz="1600" b="1" spc="-40">
                <a:latin typeface="Noto Sans"/>
                <a:cs typeface="Noto Sans"/>
              </a:rPr>
              <a:t>and</a:t>
            </a:r>
            <a:r>
              <a:rPr lang="en-US" sz="1600" b="1" spc="-5">
                <a:latin typeface="Noto Sans"/>
                <a:cs typeface="Noto Sans"/>
              </a:rPr>
              <a:t> </a:t>
            </a:r>
            <a:r>
              <a:rPr lang="en-US" sz="1600" b="1" spc="-40">
                <a:latin typeface="Noto Sans"/>
                <a:cs typeface="Noto Sans"/>
              </a:rPr>
              <a:t>aims</a:t>
            </a:r>
            <a:r>
              <a:rPr lang="en-US" sz="1600" b="1">
                <a:latin typeface="Noto Sans"/>
                <a:cs typeface="Noto Sans"/>
              </a:rPr>
              <a:t> </a:t>
            </a:r>
            <a:r>
              <a:rPr lang="en-US" sz="1600" b="1" spc="-50">
                <a:latin typeface="Noto Sans"/>
                <a:cs typeface="Noto Sans"/>
              </a:rPr>
              <a:t>to</a:t>
            </a:r>
            <a:endParaRPr lang="en-US" sz="1600">
              <a:latin typeface="Noto Sans"/>
              <a:cs typeface="Noto Sans"/>
            </a:endParaRPr>
          </a:p>
          <a:p>
            <a:pPr marL="26034">
              <a:lnSpc>
                <a:spcPts val="1825"/>
              </a:lnSpc>
            </a:pPr>
            <a:r>
              <a:rPr lang="en-US" sz="1600" b="1" spc="-45">
                <a:latin typeface="Noto Sans"/>
                <a:cs typeface="Noto Sans"/>
              </a:rPr>
              <a:t>identify </a:t>
            </a:r>
            <a:r>
              <a:rPr lang="en-US" sz="1600" b="1" spc="-50">
                <a:latin typeface="Noto Sans"/>
                <a:cs typeface="Noto Sans"/>
              </a:rPr>
              <a:t>the </a:t>
            </a:r>
            <a:r>
              <a:rPr lang="en-US" sz="1600" b="1" spc="-55">
                <a:latin typeface="Noto Sans"/>
                <a:cs typeface="Noto Sans"/>
              </a:rPr>
              <a:t>key </a:t>
            </a:r>
            <a:r>
              <a:rPr lang="en-US" sz="1600" b="1" spc="-50">
                <a:latin typeface="Noto Sans"/>
                <a:cs typeface="Noto Sans"/>
              </a:rPr>
              <a:t>commitments </a:t>
            </a:r>
            <a:r>
              <a:rPr lang="en-US" sz="1600" b="1" spc="-40">
                <a:latin typeface="Noto Sans"/>
                <a:cs typeface="Noto Sans"/>
              </a:rPr>
              <a:t>required </a:t>
            </a:r>
            <a:r>
              <a:rPr lang="en-US" sz="1600" b="1" spc="-30">
                <a:latin typeface="Noto Sans"/>
                <a:cs typeface="Noto Sans"/>
              </a:rPr>
              <a:t>of</a:t>
            </a:r>
            <a:r>
              <a:rPr lang="en-US" sz="1600" b="1" spc="285">
                <a:latin typeface="Noto Sans"/>
                <a:cs typeface="Noto Sans"/>
              </a:rPr>
              <a:t> </a:t>
            </a:r>
            <a:r>
              <a:rPr lang="en-US" sz="1600" b="1" spc="-35">
                <a:latin typeface="Noto Sans"/>
                <a:cs typeface="Noto Sans"/>
              </a:rPr>
              <a:t>researchers.</a:t>
            </a:r>
            <a:endParaRPr lang="en-US" sz="1600">
              <a:latin typeface="Noto Sans"/>
              <a:cs typeface="Noto Sans"/>
            </a:endParaRPr>
          </a:p>
          <a:p>
            <a:pPr marL="26034" marR="904240">
              <a:lnSpc>
                <a:spcPts val="1730"/>
              </a:lnSpc>
              <a:spcBef>
                <a:spcPts val="1019"/>
              </a:spcBef>
            </a:pPr>
            <a:r>
              <a:rPr lang="en-US" sz="1600" b="1" u="sng" spc="-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https://www.universitiesuk.ac.uk/policy-and- </a:t>
            </a:r>
            <a:r>
              <a:rPr lang="en-US" sz="1600" b="1" spc="-40">
                <a:solidFill>
                  <a:srgbClr val="0462C1"/>
                </a:solidFill>
                <a:latin typeface="Noto Sans"/>
                <a:cs typeface="Noto Sans"/>
                <a:hlinkClick r:id="rId2"/>
              </a:rPr>
              <a:t> </a:t>
            </a:r>
            <a:r>
              <a:rPr lang="en-US" sz="1600" b="1" u="sng" spc="-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analysis/reports/Documents/2019/the-concordat-to-support-research- </a:t>
            </a:r>
            <a:r>
              <a:rPr lang="en-US" sz="1600" b="1" spc="-35">
                <a:solidFill>
                  <a:srgbClr val="0462C1"/>
                </a:solidFill>
                <a:latin typeface="Noto Sans"/>
                <a:cs typeface="Noto Sans"/>
                <a:hlinkClick r:id="rId2"/>
              </a:rPr>
              <a:t> </a:t>
            </a:r>
            <a:r>
              <a:rPr lang="en-US" sz="1600" b="1" u="sng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integrity.pdf</a:t>
            </a:r>
            <a:endParaRPr lang="en-US" sz="16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550">
              <a:latin typeface="Noto Sans"/>
              <a:cs typeface="Noto Sans"/>
            </a:endParaRPr>
          </a:p>
          <a:p>
            <a:pPr marL="76200">
              <a:lnSpc>
                <a:spcPct val="100000"/>
              </a:lnSpc>
            </a:pPr>
            <a:r>
              <a:rPr lang="en-US" sz="1600" b="1" spc="-35">
                <a:latin typeface="Noto Sans"/>
                <a:cs typeface="Noto Sans"/>
              </a:rPr>
              <a:t>Supported</a:t>
            </a:r>
            <a:r>
              <a:rPr lang="en-US" sz="1600" b="1" spc="10">
                <a:latin typeface="Noto Sans"/>
                <a:cs typeface="Noto Sans"/>
              </a:rPr>
              <a:t> </a:t>
            </a:r>
            <a:r>
              <a:rPr lang="en-US" sz="1600" b="1" spc="-35">
                <a:latin typeface="Noto Sans"/>
                <a:cs typeface="Noto Sans"/>
              </a:rPr>
              <a:t>by:</a:t>
            </a:r>
            <a:endParaRPr lang="en-US" sz="1600">
              <a:latin typeface="Noto Sans"/>
              <a:cs typeface="Noto Sans"/>
            </a:endParaRPr>
          </a:p>
          <a:p>
            <a:pPr marL="71755" marR="5080">
              <a:lnSpc>
                <a:spcPts val="1730"/>
              </a:lnSpc>
              <a:spcBef>
                <a:spcPts val="1019"/>
              </a:spcBef>
            </a:pPr>
            <a:r>
              <a:rPr lang="en-US" sz="1600" b="1" spc="-45">
                <a:latin typeface="Noto Sans"/>
                <a:cs typeface="Noto Sans"/>
              </a:rPr>
              <a:t>Department </a:t>
            </a:r>
            <a:r>
              <a:rPr lang="en-US" sz="1600" b="1" spc="-35">
                <a:latin typeface="Noto Sans"/>
                <a:cs typeface="Noto Sans"/>
              </a:rPr>
              <a:t>for </a:t>
            </a:r>
            <a:r>
              <a:rPr lang="en-US" sz="1600" b="1" spc="-50">
                <a:latin typeface="Noto Sans"/>
                <a:cs typeface="Noto Sans"/>
              </a:rPr>
              <a:t>the </a:t>
            </a:r>
            <a:r>
              <a:rPr lang="en-US" sz="1600" b="1" spc="-35">
                <a:latin typeface="Noto Sans"/>
                <a:cs typeface="Noto Sans"/>
              </a:rPr>
              <a:t>Economy, </a:t>
            </a:r>
            <a:r>
              <a:rPr lang="en-US" sz="1600" b="1" spc="-45">
                <a:latin typeface="Noto Sans"/>
                <a:cs typeface="Noto Sans"/>
              </a:rPr>
              <a:t>Northern </a:t>
            </a:r>
            <a:r>
              <a:rPr lang="en-US" sz="1600" b="1" spc="-50">
                <a:latin typeface="Noto Sans"/>
                <a:cs typeface="Noto Sans"/>
              </a:rPr>
              <a:t>Ireland; Higher </a:t>
            </a:r>
            <a:r>
              <a:rPr lang="en-US" sz="1600" b="1" spc="-40">
                <a:latin typeface="Noto Sans"/>
                <a:cs typeface="Noto Sans"/>
              </a:rPr>
              <a:t>Education </a:t>
            </a:r>
            <a:r>
              <a:rPr lang="en-US" sz="1600" b="1" spc="-55">
                <a:latin typeface="Noto Sans"/>
                <a:cs typeface="Noto Sans"/>
              </a:rPr>
              <a:t>Funding  </a:t>
            </a:r>
            <a:r>
              <a:rPr lang="en-US" sz="1600" b="1" spc="-40">
                <a:latin typeface="Noto Sans"/>
                <a:cs typeface="Noto Sans"/>
              </a:rPr>
              <a:t>Council </a:t>
            </a:r>
            <a:r>
              <a:rPr lang="en-US" sz="1600" b="1" spc="-35">
                <a:latin typeface="Noto Sans"/>
                <a:cs typeface="Noto Sans"/>
              </a:rPr>
              <a:t>for </a:t>
            </a:r>
            <a:r>
              <a:rPr lang="en-US" sz="1600" b="1" spc="-30">
                <a:latin typeface="Noto Sans"/>
                <a:cs typeface="Noto Sans"/>
              </a:rPr>
              <a:t>Wales; </a:t>
            </a:r>
            <a:r>
              <a:rPr lang="en-US" sz="1600" b="1" spc="-50">
                <a:latin typeface="Noto Sans"/>
                <a:cs typeface="Noto Sans"/>
              </a:rPr>
              <a:t>National </a:t>
            </a:r>
            <a:r>
              <a:rPr lang="en-US" sz="1600" b="1" spc="-60">
                <a:latin typeface="Noto Sans"/>
                <a:cs typeface="Noto Sans"/>
              </a:rPr>
              <a:t>Institute </a:t>
            </a:r>
            <a:r>
              <a:rPr lang="en-US" sz="1600" b="1" spc="-35">
                <a:latin typeface="Noto Sans"/>
                <a:cs typeface="Noto Sans"/>
              </a:rPr>
              <a:t>for </a:t>
            </a:r>
            <a:r>
              <a:rPr lang="en-US" sz="1600" b="1" spc="-45">
                <a:latin typeface="Noto Sans"/>
                <a:cs typeface="Noto Sans"/>
              </a:rPr>
              <a:t>Health </a:t>
            </a:r>
            <a:r>
              <a:rPr lang="en-US" sz="1600" b="1" spc="-35">
                <a:latin typeface="Noto Sans"/>
                <a:cs typeface="Noto Sans"/>
              </a:rPr>
              <a:t>Research; </a:t>
            </a:r>
            <a:r>
              <a:rPr lang="en-US" sz="1600" b="1" spc="-40">
                <a:latin typeface="Noto Sans"/>
                <a:cs typeface="Noto Sans"/>
              </a:rPr>
              <a:t>Scottish </a:t>
            </a:r>
            <a:r>
              <a:rPr lang="en-US" sz="1600" b="1" spc="-55">
                <a:latin typeface="Noto Sans"/>
                <a:cs typeface="Noto Sans"/>
              </a:rPr>
              <a:t>Funding  </a:t>
            </a:r>
            <a:r>
              <a:rPr lang="en-US" sz="1600" b="1" spc="-35">
                <a:latin typeface="Noto Sans"/>
                <a:cs typeface="Noto Sans"/>
              </a:rPr>
              <a:t>Council; </a:t>
            </a:r>
            <a:r>
              <a:rPr lang="en-US" sz="1600" b="1" spc="-40">
                <a:latin typeface="Noto Sans"/>
                <a:cs typeface="Noto Sans"/>
              </a:rPr>
              <a:t>UK </a:t>
            </a:r>
            <a:r>
              <a:rPr lang="en-US" sz="1600" b="1" spc="-35">
                <a:latin typeface="Noto Sans"/>
                <a:cs typeface="Noto Sans"/>
              </a:rPr>
              <a:t>Research </a:t>
            </a:r>
            <a:r>
              <a:rPr lang="en-US" sz="1600" b="1" spc="-40">
                <a:latin typeface="Noto Sans"/>
                <a:cs typeface="Noto Sans"/>
              </a:rPr>
              <a:t>and </a:t>
            </a:r>
            <a:r>
              <a:rPr lang="en-US" sz="1600" b="1" spc="-50">
                <a:latin typeface="Noto Sans"/>
                <a:cs typeface="Noto Sans"/>
              </a:rPr>
              <a:t>Innovation; </a:t>
            </a:r>
            <a:r>
              <a:rPr lang="en-US" sz="1600" b="1" spc="-40">
                <a:latin typeface="Noto Sans"/>
                <a:cs typeface="Noto Sans"/>
              </a:rPr>
              <a:t>UK </a:t>
            </a:r>
            <a:r>
              <a:rPr lang="en-US" sz="1600" b="1" spc="-35">
                <a:latin typeface="Noto Sans"/>
                <a:cs typeface="Noto Sans"/>
              </a:rPr>
              <a:t>Research </a:t>
            </a:r>
            <a:r>
              <a:rPr lang="en-US" sz="1600" b="1" spc="-75">
                <a:latin typeface="Noto Sans"/>
                <a:cs typeface="Noto Sans"/>
              </a:rPr>
              <a:t>Integrity </a:t>
            </a:r>
            <a:r>
              <a:rPr lang="en-US" sz="1600" b="1" spc="-35">
                <a:latin typeface="Noto Sans"/>
                <a:cs typeface="Noto Sans"/>
              </a:rPr>
              <a:t>Office; </a:t>
            </a:r>
            <a:r>
              <a:rPr lang="en-US" sz="1600" b="1" spc="-45">
                <a:latin typeface="Noto Sans"/>
                <a:cs typeface="Noto Sans"/>
              </a:rPr>
              <a:t>Universities  </a:t>
            </a:r>
            <a:r>
              <a:rPr lang="en-US" sz="1600" b="1" spc="-30">
                <a:latin typeface="Noto Sans"/>
                <a:cs typeface="Noto Sans"/>
              </a:rPr>
              <a:t>UK; </a:t>
            </a:r>
            <a:r>
              <a:rPr lang="en-US" sz="1600" b="1" spc="-35">
                <a:latin typeface="Noto Sans"/>
                <a:cs typeface="Noto Sans"/>
              </a:rPr>
              <a:t>Wellcome</a:t>
            </a:r>
            <a:r>
              <a:rPr lang="en-US" sz="1600" b="1" spc="50">
                <a:latin typeface="Noto Sans"/>
                <a:cs typeface="Noto Sans"/>
              </a:rPr>
              <a:t> </a:t>
            </a:r>
            <a:r>
              <a:rPr lang="en-US" sz="1600" b="1" spc="-45">
                <a:latin typeface="Noto Sans"/>
                <a:cs typeface="Noto Sans"/>
              </a:rPr>
              <a:t>Trust</a:t>
            </a:r>
            <a:endParaRPr lang="en-US" sz="16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550">
              <a:latin typeface="Noto Sans"/>
              <a:cs typeface="Noto Sans"/>
            </a:endParaRPr>
          </a:p>
          <a:p>
            <a:pPr marL="71755">
              <a:lnSpc>
                <a:spcPct val="100000"/>
              </a:lnSpc>
            </a:pPr>
            <a:r>
              <a:rPr lang="en-US" sz="1600" b="1" spc="-35">
                <a:latin typeface="Noto Sans"/>
                <a:cs typeface="Noto Sans"/>
              </a:rPr>
              <a:t>Builds</a:t>
            </a:r>
            <a:r>
              <a:rPr lang="en-US" sz="1600" b="1" spc="10">
                <a:latin typeface="Noto Sans"/>
                <a:cs typeface="Noto Sans"/>
              </a:rPr>
              <a:t> </a:t>
            </a:r>
            <a:r>
              <a:rPr lang="en-US" sz="1600" b="1" spc="-30">
                <a:latin typeface="Noto Sans"/>
                <a:cs typeface="Noto Sans"/>
              </a:rPr>
              <a:t>on:</a:t>
            </a:r>
            <a:endParaRPr lang="en-US" sz="1600">
              <a:latin typeface="Noto Sans"/>
              <a:cs typeface="Noto Sans"/>
            </a:endParaRPr>
          </a:p>
          <a:p>
            <a:pPr marL="358140" indent="-287020">
              <a:lnSpc>
                <a:spcPct val="100000"/>
              </a:lnSpc>
              <a:spcBef>
                <a:spcPts val="805"/>
              </a:spcBef>
              <a:buSzPct val="75000"/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lang="en-US" sz="1600" b="1" spc="-35">
                <a:latin typeface="Noto Sans"/>
                <a:cs typeface="Noto Sans"/>
              </a:rPr>
              <a:t>The </a:t>
            </a:r>
            <a:r>
              <a:rPr lang="en-US" sz="1600" b="1" spc="-45">
                <a:latin typeface="Noto Sans"/>
                <a:cs typeface="Noto Sans"/>
              </a:rPr>
              <a:t>Singapore </a:t>
            </a:r>
            <a:r>
              <a:rPr lang="en-US" sz="1600" b="1" spc="-50">
                <a:latin typeface="Noto Sans"/>
                <a:cs typeface="Noto Sans"/>
              </a:rPr>
              <a:t>Statement </a:t>
            </a:r>
            <a:r>
              <a:rPr lang="en-US" sz="1600" b="1" spc="-30">
                <a:latin typeface="Noto Sans"/>
                <a:cs typeface="Noto Sans"/>
              </a:rPr>
              <a:t>on </a:t>
            </a:r>
            <a:r>
              <a:rPr lang="en-US" sz="1600" b="1" spc="-35">
                <a:latin typeface="Noto Sans"/>
                <a:cs typeface="Noto Sans"/>
              </a:rPr>
              <a:t>Research </a:t>
            </a:r>
            <a:r>
              <a:rPr lang="en-US" sz="1600" b="1" spc="-75">
                <a:latin typeface="Noto Sans"/>
                <a:cs typeface="Noto Sans"/>
              </a:rPr>
              <a:t>Integrity</a:t>
            </a:r>
            <a:r>
              <a:rPr lang="en-US" sz="1600" b="1" spc="210">
                <a:latin typeface="Noto Sans"/>
                <a:cs typeface="Noto Sans"/>
              </a:rPr>
              <a:t> </a:t>
            </a:r>
            <a:r>
              <a:rPr lang="en-US" sz="1600" b="1" spc="-15">
                <a:latin typeface="Noto Sans"/>
                <a:cs typeface="Noto Sans"/>
              </a:rPr>
              <a:t>(2010)</a:t>
            </a:r>
            <a:endParaRPr lang="en-US" sz="1600">
              <a:latin typeface="Noto Sans"/>
              <a:cs typeface="Noto Sans"/>
            </a:endParaRPr>
          </a:p>
          <a:p>
            <a:pPr marL="358140" marR="524510" indent="-287020">
              <a:lnSpc>
                <a:spcPts val="1730"/>
              </a:lnSpc>
              <a:spcBef>
                <a:spcPts val="1035"/>
              </a:spcBef>
              <a:buSzPct val="75000"/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lang="en-US" sz="1600" b="1" spc="-45">
                <a:latin typeface="Noto Sans"/>
                <a:cs typeface="Noto Sans"/>
              </a:rPr>
              <a:t>Montreal </a:t>
            </a:r>
            <a:r>
              <a:rPr lang="en-US" sz="1600" b="1" spc="-50">
                <a:latin typeface="Noto Sans"/>
                <a:cs typeface="Noto Sans"/>
              </a:rPr>
              <a:t>Statement </a:t>
            </a:r>
            <a:r>
              <a:rPr lang="en-US" sz="1600" b="1" spc="-30">
                <a:latin typeface="Noto Sans"/>
                <a:cs typeface="Noto Sans"/>
              </a:rPr>
              <a:t>on </a:t>
            </a:r>
            <a:r>
              <a:rPr lang="en-US" sz="1600" b="1" spc="-35">
                <a:latin typeface="Noto Sans"/>
                <a:cs typeface="Noto Sans"/>
              </a:rPr>
              <a:t>Research </a:t>
            </a:r>
            <a:r>
              <a:rPr lang="en-US" sz="1600" b="1" spc="-75">
                <a:latin typeface="Noto Sans"/>
                <a:cs typeface="Noto Sans"/>
              </a:rPr>
              <a:t>Integrity </a:t>
            </a:r>
            <a:r>
              <a:rPr lang="en-US" sz="1600" b="1" spc="-45">
                <a:latin typeface="Noto Sans"/>
                <a:cs typeface="Noto Sans"/>
              </a:rPr>
              <a:t>in </a:t>
            </a:r>
            <a:r>
              <a:rPr lang="en-US" sz="1600" b="1" spc="-30">
                <a:latin typeface="Noto Sans"/>
                <a:cs typeface="Noto Sans"/>
              </a:rPr>
              <a:t>Cross-Boundary </a:t>
            </a:r>
            <a:r>
              <a:rPr lang="en-US" sz="1600" b="1" spc="-35">
                <a:latin typeface="Noto Sans"/>
                <a:cs typeface="Noto Sans"/>
              </a:rPr>
              <a:t>Research  </a:t>
            </a:r>
            <a:r>
              <a:rPr lang="en-US" sz="1600" b="1" spc="-40">
                <a:latin typeface="Noto Sans"/>
                <a:cs typeface="Noto Sans"/>
              </a:rPr>
              <a:t>Collaborations</a:t>
            </a:r>
            <a:r>
              <a:rPr lang="en-US" sz="1600" b="1" spc="35">
                <a:latin typeface="Noto Sans"/>
                <a:cs typeface="Noto Sans"/>
              </a:rPr>
              <a:t> </a:t>
            </a:r>
            <a:r>
              <a:rPr lang="en-US" sz="1600" b="1" spc="-15">
                <a:latin typeface="Noto Sans"/>
                <a:cs typeface="Noto Sans"/>
              </a:rPr>
              <a:t>(2013)</a:t>
            </a:r>
            <a:endParaRPr lang="en-US" sz="1600">
              <a:latin typeface="Noto Sans"/>
              <a:cs typeface="Noto Sans"/>
            </a:endParaRPr>
          </a:p>
          <a:p>
            <a:pPr marL="358140" indent="-287020">
              <a:lnSpc>
                <a:spcPct val="100000"/>
              </a:lnSpc>
              <a:spcBef>
                <a:spcPts val="775"/>
              </a:spcBef>
              <a:buSzPct val="75000"/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lang="en-US" sz="1600" b="1" spc="-35">
                <a:latin typeface="Noto Sans"/>
                <a:cs typeface="Noto Sans"/>
              </a:rPr>
              <a:t>The </a:t>
            </a:r>
            <a:r>
              <a:rPr lang="en-US" sz="1600" b="1" spc="-30">
                <a:latin typeface="Noto Sans"/>
                <a:cs typeface="Noto Sans"/>
              </a:rPr>
              <a:t>European </a:t>
            </a:r>
            <a:r>
              <a:rPr lang="en-US" sz="1600" b="1" spc="-20">
                <a:latin typeface="Noto Sans"/>
                <a:cs typeface="Noto Sans"/>
              </a:rPr>
              <a:t>Code </a:t>
            </a:r>
            <a:r>
              <a:rPr lang="en-US" sz="1600" b="1" spc="-30">
                <a:latin typeface="Noto Sans"/>
                <a:cs typeface="Noto Sans"/>
              </a:rPr>
              <a:t>of </a:t>
            </a:r>
            <a:r>
              <a:rPr lang="en-US" sz="1600" b="1" spc="-35">
                <a:latin typeface="Noto Sans"/>
                <a:cs typeface="Noto Sans"/>
              </a:rPr>
              <a:t>Conduct for Research </a:t>
            </a:r>
            <a:r>
              <a:rPr lang="en-US" sz="1600" b="1" spc="-75">
                <a:latin typeface="Noto Sans"/>
                <a:cs typeface="Noto Sans"/>
              </a:rPr>
              <a:t>Integrity</a:t>
            </a:r>
            <a:r>
              <a:rPr lang="en-US" sz="1600" b="1" spc="220">
                <a:latin typeface="Noto Sans"/>
                <a:cs typeface="Noto Sans"/>
              </a:rPr>
              <a:t> </a:t>
            </a:r>
            <a:r>
              <a:rPr lang="en-US" sz="1600" b="1" spc="-15">
                <a:latin typeface="Noto Sans"/>
                <a:cs typeface="Noto Sans"/>
              </a:rPr>
              <a:t>(2017)</a:t>
            </a:r>
            <a:endParaRPr lang="en-US" sz="1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763801"/>
            <a:ext cx="8559165" cy="45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Arial"/>
                <a:cs typeface="Arial"/>
              </a:rPr>
              <a:t>The concordat to support Research Integrity</a:t>
            </a:r>
            <a:endParaRPr sz="14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20"/>
              </a:spcBef>
            </a:pP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https://www.universitiesuk.ac.uk/policy-and-analysis/reports/Pages/the-concordat-for-research-integrity.aspx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891" y="555497"/>
            <a:ext cx="199961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61145" y="6373190"/>
            <a:ext cx="481965" cy="485140"/>
          </a:xfrm>
          <a:custGeom>
            <a:avLst/>
            <a:gdLst/>
            <a:ahLst/>
            <a:cxnLst/>
            <a:rect l="l" t="t" r="r" b="b"/>
            <a:pathLst>
              <a:path w="481965" h="485140">
                <a:moveTo>
                  <a:pt x="866" y="-61"/>
                </a:moveTo>
                <a:lnTo>
                  <a:pt x="482498" y="-61"/>
                </a:lnTo>
                <a:lnTo>
                  <a:pt x="482498" y="484809"/>
                </a:lnTo>
                <a:lnTo>
                  <a:pt x="866" y="484809"/>
                </a:lnTo>
                <a:lnTo>
                  <a:pt x="866" y="-61"/>
                </a:lnTo>
                <a:close/>
              </a:path>
            </a:pathLst>
          </a:custGeom>
          <a:solidFill>
            <a:srgbClr val="1E4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039" y="544448"/>
            <a:ext cx="2168525" cy="217804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600" y="1229867"/>
            <a:ext cx="7124700" cy="468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14181" y="6530451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4183" y="6530339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763801"/>
            <a:ext cx="8559165" cy="45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Arial"/>
                <a:cs typeface="Arial"/>
              </a:rPr>
              <a:t>The concordat to support Research Integrity</a:t>
            </a:r>
            <a:endParaRPr sz="14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20"/>
              </a:spcBef>
            </a:pPr>
            <a:r>
              <a:rPr sz="1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https://www.universitiesuk.ac.uk/policy-and-analysis/reports/Pages/the-concordat-for-research-integrity.aspx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891" y="555497"/>
            <a:ext cx="1999614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61145" y="6373190"/>
            <a:ext cx="481965" cy="485140"/>
          </a:xfrm>
          <a:custGeom>
            <a:avLst/>
            <a:gdLst/>
            <a:ahLst/>
            <a:cxnLst/>
            <a:rect l="l" t="t" r="r" b="b"/>
            <a:pathLst>
              <a:path w="481965" h="485140">
                <a:moveTo>
                  <a:pt x="866" y="-61"/>
                </a:moveTo>
                <a:lnTo>
                  <a:pt x="482498" y="-61"/>
                </a:lnTo>
                <a:lnTo>
                  <a:pt x="482498" y="484809"/>
                </a:lnTo>
                <a:lnTo>
                  <a:pt x="866" y="484809"/>
                </a:lnTo>
                <a:lnTo>
                  <a:pt x="866" y="-61"/>
                </a:lnTo>
                <a:close/>
              </a:path>
            </a:pathLst>
          </a:custGeom>
          <a:solidFill>
            <a:srgbClr val="1E4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039" y="544448"/>
            <a:ext cx="2168525" cy="217804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872" y="1229867"/>
            <a:ext cx="8085328" cy="507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14181" y="6530451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4183" y="6530339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134">
            <a:extLst>
              <a:ext uri="{FF2B5EF4-FFF2-40B4-BE49-F238E27FC236}">
                <a16:creationId xmlns:a16="http://schemas.microsoft.com/office/drawing/2014/main" id="{86B5BE23-43BC-4102-A20C-F4ACF61B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6B3E0EB5-236F-4CF9-A4DE-18C67F58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6858000"/>
          </a:xfrm>
          <a:prstGeom prst="rect">
            <a:avLst/>
          </a:prstGeom>
        </p:spPr>
      </p:pic>
      <p:sp>
        <p:nvSpPr>
          <p:cNvPr id="9221" name="Rectangle 138">
            <a:extLst>
              <a:ext uri="{FF2B5EF4-FFF2-40B4-BE49-F238E27FC236}">
                <a16:creationId xmlns:a16="http://schemas.microsoft.com/office/drawing/2014/main" id="{BC74B2E0-C1FD-4AD7-A14C-28341D0D8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612" y="0"/>
            <a:ext cx="3477006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140">
            <a:extLst>
              <a:ext uri="{FF2B5EF4-FFF2-40B4-BE49-F238E27FC236}">
                <a16:creationId xmlns:a16="http://schemas.microsoft.com/office/drawing/2014/main" id="{FA07D031-EDFA-4306-A17D-646DC5B6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5825904" cy="225365"/>
          </a:xfrm>
          <a:prstGeom prst="rect">
            <a:avLst/>
          </a:prstGeom>
        </p:spPr>
      </p:pic>
      <p:sp>
        <p:nvSpPr>
          <p:cNvPr id="9223" name="Rectangle 142">
            <a:extLst>
              <a:ext uri="{FF2B5EF4-FFF2-40B4-BE49-F238E27FC236}">
                <a16:creationId xmlns:a16="http://schemas.microsoft.com/office/drawing/2014/main" id="{2933D720-9FAE-440B-82CD-48ED80970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5901129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D0EA5-B88C-4E60-A718-A541C2EE1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5036166" cy="1373070"/>
          </a:xfrm>
        </p:spPr>
        <p:txBody>
          <a:bodyPr anchor="b">
            <a:normAutofit/>
          </a:bodyPr>
          <a:lstStyle/>
          <a:p>
            <a:r>
              <a:rPr lang="en-US" sz="3700"/>
              <a:t>PROMOTING RESEARCH INTEGRITY </a:t>
            </a:r>
            <a:endParaRPr lang="en-PK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95E2A-E716-4414-BA10-6EF4CC19D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41" y="4394039"/>
            <a:ext cx="5036166" cy="1117687"/>
          </a:xfrm>
        </p:spPr>
        <p:txBody>
          <a:bodyPr>
            <a:normAutofit/>
          </a:bodyPr>
          <a:lstStyle/>
          <a:p>
            <a:r>
              <a:rPr lang="en-US"/>
              <a:t>DR.SAADIA RAFIQUE</a:t>
            </a:r>
          </a:p>
          <a:p>
            <a:r>
              <a:rPr lang="en-US"/>
              <a:t>POST GRADUATE RESIDENT</a:t>
            </a:r>
          </a:p>
          <a:p>
            <a:r>
              <a:rPr lang="en-US"/>
              <a:t>COMMMUNITY MEDICINE DEPTT.KEMU 2021</a:t>
            </a:r>
            <a:endParaRPr lang="en-PK"/>
          </a:p>
        </p:txBody>
      </p:sp>
      <p:sp>
        <p:nvSpPr>
          <p:cNvPr id="9224" name="Rectangle 144">
            <a:extLst>
              <a:ext uri="{FF2B5EF4-FFF2-40B4-BE49-F238E27FC236}">
                <a16:creationId xmlns:a16="http://schemas.microsoft.com/office/drawing/2014/main" id="{EF695075-78BE-4317-9CC5-B2ADC2D99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099" y="642795"/>
            <a:ext cx="2510873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9A25B0F0-DD3D-41C7-BD94-A5C3F7B6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2747" y="1221111"/>
            <a:ext cx="2048379" cy="20483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218" name="Picture 2" descr="Promoting research integrity for a ... - Information Centre - Research &amp;  Innovation - European Commission">
            <a:extLst>
              <a:ext uri="{FF2B5EF4-FFF2-40B4-BE49-F238E27FC236}">
                <a16:creationId xmlns:a16="http://schemas.microsoft.com/office/drawing/2014/main" id="{26A225EE-CEB7-4BDD-B9DF-98916A27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27" y="3591224"/>
            <a:ext cx="2057400" cy="11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99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1606" y="0"/>
            <a:ext cx="25523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6832905" cy="2465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83290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18421-B868-4244-9954-16AD4D12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2733709"/>
            <a:ext cx="5743344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>
                <a:solidFill>
                  <a:srgbClr val="FFFFFF"/>
                </a:solidFill>
              </a:rPr>
              <a:t>REASONS TO CARE ABOUT RESEARCH INTEGRITY:</a:t>
            </a:r>
          </a:p>
        </p:txBody>
      </p:sp>
    </p:spTree>
    <p:extLst>
      <p:ext uri="{BB962C8B-B14F-4D97-AF65-F5344CB8AC3E}">
        <p14:creationId xmlns:p14="http://schemas.microsoft.com/office/powerpoint/2010/main" val="154299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lang="en-US" sz="1400" b="1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lang="en-US" sz="14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spc="-5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31</a:t>
            </a:fld>
            <a:endParaRPr lang="en-PK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12191" y="734415"/>
            <a:ext cx="8412480" cy="43808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latin typeface="Arial"/>
                <a:cs typeface="Arial"/>
              </a:rPr>
              <a:t>Seven Reasons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Care </a:t>
            </a:r>
            <a:r>
              <a:rPr sz="1400" b="1" spc="-15" dirty="0">
                <a:latin typeface="Arial"/>
                <a:cs typeface="Arial"/>
              </a:rPr>
              <a:t>About </a:t>
            </a:r>
            <a:r>
              <a:rPr sz="1400" b="1" spc="-5" dirty="0">
                <a:latin typeface="Arial"/>
                <a:cs typeface="Arial"/>
              </a:rPr>
              <a:t>Integrity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Research</a:t>
            </a:r>
            <a:endParaRPr sz="14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210"/>
              </a:spcBef>
            </a:pPr>
            <a:r>
              <a:rPr sz="14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Noto Sans"/>
                <a:cs typeface="Noto Sans"/>
                <a:hlinkClick r:id="rId2"/>
              </a:rPr>
              <a:t>https://www.scienceeurope.org/our-resources/seven-reasons-to-care-about-integrity-in-research/</a:t>
            </a:r>
            <a:endParaRPr sz="1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55" dirty="0">
                <a:latin typeface="Noto Sans"/>
                <a:cs typeface="Noto Sans"/>
              </a:rPr>
              <a:t>Safeguard the </a:t>
            </a:r>
            <a:r>
              <a:rPr sz="1800" b="1" spc="-40" dirty="0">
                <a:latin typeface="Noto Sans"/>
                <a:cs typeface="Noto Sans"/>
              </a:rPr>
              <a:t>foundations </a:t>
            </a:r>
            <a:r>
              <a:rPr sz="1800" b="1" spc="-30" dirty="0">
                <a:latin typeface="Noto Sans"/>
                <a:cs typeface="Noto Sans"/>
              </a:rPr>
              <a:t>of </a:t>
            </a:r>
            <a:r>
              <a:rPr sz="1800" b="1" spc="-35" dirty="0">
                <a:latin typeface="Noto Sans"/>
                <a:cs typeface="Noto Sans"/>
              </a:rPr>
              <a:t>science </a:t>
            </a:r>
            <a:r>
              <a:rPr sz="1800" b="1" spc="-40" dirty="0">
                <a:latin typeface="Noto Sans"/>
                <a:cs typeface="Noto Sans"/>
              </a:rPr>
              <a:t>and</a:t>
            </a:r>
            <a:r>
              <a:rPr sz="1800" b="1" spc="190" dirty="0">
                <a:latin typeface="Noto Sans"/>
                <a:cs typeface="Noto Sans"/>
              </a:rPr>
              <a:t> </a:t>
            </a:r>
            <a:r>
              <a:rPr sz="1800" b="1" spc="-40" dirty="0">
                <a:latin typeface="Noto Sans"/>
                <a:cs typeface="Noto Sans"/>
              </a:rPr>
              <a:t>scholarship</a:t>
            </a:r>
            <a:endParaRPr sz="1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15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55" dirty="0">
                <a:latin typeface="Noto Sans"/>
                <a:cs typeface="Noto Sans"/>
              </a:rPr>
              <a:t>Maintain </a:t>
            </a:r>
            <a:r>
              <a:rPr sz="1800" b="1" spc="-40" dirty="0">
                <a:latin typeface="Noto Sans"/>
                <a:cs typeface="Noto Sans"/>
              </a:rPr>
              <a:t>public confidence </a:t>
            </a:r>
            <a:r>
              <a:rPr sz="1800" b="1" spc="-45" dirty="0">
                <a:latin typeface="Noto Sans"/>
                <a:cs typeface="Noto Sans"/>
              </a:rPr>
              <a:t>in </a:t>
            </a:r>
            <a:r>
              <a:rPr sz="1800" b="1" spc="-40" dirty="0">
                <a:latin typeface="Noto Sans"/>
                <a:cs typeface="Noto Sans"/>
              </a:rPr>
              <a:t>research and research</a:t>
            </a:r>
            <a:r>
              <a:rPr sz="1800" b="1" spc="235" dirty="0">
                <a:latin typeface="Noto Sans"/>
                <a:cs typeface="Noto Sans"/>
              </a:rPr>
              <a:t> </a:t>
            </a:r>
            <a:r>
              <a:rPr sz="1800" b="1" spc="-45" dirty="0">
                <a:latin typeface="Noto Sans"/>
                <a:cs typeface="Noto Sans"/>
              </a:rPr>
              <a:t>evidence</a:t>
            </a:r>
            <a:endParaRPr sz="1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15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40" dirty="0">
                <a:latin typeface="Noto Sans"/>
                <a:cs typeface="Noto Sans"/>
              </a:rPr>
              <a:t>Underpin </a:t>
            </a:r>
            <a:r>
              <a:rPr sz="1800" b="1" spc="-45" dirty="0">
                <a:latin typeface="Noto Sans"/>
                <a:cs typeface="Noto Sans"/>
              </a:rPr>
              <a:t>continued </a:t>
            </a:r>
            <a:r>
              <a:rPr sz="1800" b="1" spc="-40" dirty="0">
                <a:latin typeface="Noto Sans"/>
                <a:cs typeface="Noto Sans"/>
              </a:rPr>
              <a:t>public </a:t>
            </a:r>
            <a:r>
              <a:rPr sz="1800" b="1" spc="-50" dirty="0">
                <a:latin typeface="Noto Sans"/>
                <a:cs typeface="Noto Sans"/>
              </a:rPr>
              <a:t>investment </a:t>
            </a:r>
            <a:r>
              <a:rPr sz="1800" b="1" spc="-45" dirty="0">
                <a:latin typeface="Noto Sans"/>
                <a:cs typeface="Noto Sans"/>
              </a:rPr>
              <a:t>in</a:t>
            </a:r>
            <a:r>
              <a:rPr sz="1800" b="1" spc="155" dirty="0">
                <a:latin typeface="Noto Sans"/>
                <a:cs typeface="Noto Sans"/>
              </a:rPr>
              <a:t> </a:t>
            </a:r>
            <a:r>
              <a:rPr sz="1800" b="1" spc="-40" dirty="0">
                <a:latin typeface="Noto Sans"/>
                <a:cs typeface="Noto Sans"/>
              </a:rPr>
              <a:t>research</a:t>
            </a:r>
            <a:endParaRPr sz="1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15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50" dirty="0">
                <a:latin typeface="Noto Sans"/>
                <a:cs typeface="Noto Sans"/>
              </a:rPr>
              <a:t>Protect </a:t>
            </a:r>
            <a:r>
              <a:rPr sz="1800" b="1" spc="-55" dirty="0">
                <a:latin typeface="Noto Sans"/>
                <a:cs typeface="Noto Sans"/>
              </a:rPr>
              <a:t>the </a:t>
            </a:r>
            <a:r>
              <a:rPr sz="1800" b="1" spc="-45" dirty="0">
                <a:latin typeface="Noto Sans"/>
                <a:cs typeface="Noto Sans"/>
              </a:rPr>
              <a:t>reputation </a:t>
            </a:r>
            <a:r>
              <a:rPr sz="1800" b="1" spc="-40" dirty="0">
                <a:latin typeface="Noto Sans"/>
                <a:cs typeface="Noto Sans"/>
              </a:rPr>
              <a:t>and careers </a:t>
            </a:r>
            <a:r>
              <a:rPr sz="1800" b="1" spc="-30" dirty="0">
                <a:latin typeface="Noto Sans"/>
                <a:cs typeface="Noto Sans"/>
              </a:rPr>
              <a:t>of</a:t>
            </a:r>
            <a:r>
              <a:rPr sz="1800" b="1" spc="204" dirty="0">
                <a:latin typeface="Noto Sans"/>
                <a:cs typeface="Noto Sans"/>
              </a:rPr>
              <a:t> </a:t>
            </a:r>
            <a:r>
              <a:rPr sz="1800" b="1" spc="-40" dirty="0">
                <a:latin typeface="Noto Sans"/>
                <a:cs typeface="Noto Sans"/>
              </a:rPr>
              <a:t>researchers</a:t>
            </a:r>
            <a:endParaRPr sz="1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15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50" dirty="0">
                <a:latin typeface="Noto Sans"/>
                <a:cs typeface="Noto Sans"/>
              </a:rPr>
              <a:t>Prevent </a:t>
            </a:r>
            <a:r>
              <a:rPr sz="1800" b="1" spc="-40" dirty="0">
                <a:latin typeface="Noto Sans"/>
                <a:cs typeface="Noto Sans"/>
              </a:rPr>
              <a:t>adverse </a:t>
            </a:r>
            <a:r>
              <a:rPr sz="1800" b="1" spc="-45" dirty="0">
                <a:latin typeface="Noto Sans"/>
                <a:cs typeface="Noto Sans"/>
              </a:rPr>
              <a:t>impacts </a:t>
            </a:r>
            <a:r>
              <a:rPr sz="1800" b="1" spc="-30" dirty="0">
                <a:latin typeface="Noto Sans"/>
                <a:cs typeface="Noto Sans"/>
              </a:rPr>
              <a:t>on </a:t>
            </a:r>
            <a:r>
              <a:rPr sz="1800" b="1" spc="-50" dirty="0">
                <a:latin typeface="Noto Sans"/>
                <a:cs typeface="Noto Sans"/>
              </a:rPr>
              <a:t>the</a:t>
            </a:r>
            <a:r>
              <a:rPr sz="1800" b="1" spc="160" dirty="0">
                <a:latin typeface="Noto Sans"/>
                <a:cs typeface="Noto Sans"/>
              </a:rPr>
              <a:t> </a:t>
            </a:r>
            <a:r>
              <a:rPr sz="1800" b="1" spc="-40" dirty="0">
                <a:latin typeface="Noto Sans"/>
                <a:cs typeface="Noto Sans"/>
              </a:rPr>
              <a:t>public</a:t>
            </a:r>
            <a:endParaRPr sz="1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15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40" dirty="0">
                <a:latin typeface="Noto Sans"/>
                <a:cs typeface="Noto Sans"/>
              </a:rPr>
              <a:t>Promote </a:t>
            </a:r>
            <a:r>
              <a:rPr sz="1800" b="1" spc="-35" dirty="0">
                <a:latin typeface="Noto Sans"/>
                <a:cs typeface="Noto Sans"/>
              </a:rPr>
              <a:t>economic</a:t>
            </a:r>
            <a:r>
              <a:rPr sz="1800" b="1" spc="30" dirty="0">
                <a:latin typeface="Noto Sans"/>
                <a:cs typeface="Noto Sans"/>
              </a:rPr>
              <a:t> </a:t>
            </a:r>
            <a:r>
              <a:rPr sz="1800" b="1" spc="-50" dirty="0">
                <a:latin typeface="Noto Sans"/>
                <a:cs typeface="Noto Sans"/>
              </a:rPr>
              <a:t>advancement</a:t>
            </a:r>
            <a:endParaRPr sz="18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1550">
              <a:latin typeface="Noto Sans"/>
              <a:cs typeface="Noto Sans"/>
            </a:endParaRPr>
          </a:p>
          <a:p>
            <a:pPr marL="367030" indent="-343535">
              <a:lnSpc>
                <a:spcPct val="100000"/>
              </a:lnSpc>
              <a:buAutoNum type="arabicPeriod"/>
              <a:tabLst>
                <a:tab pos="367030" algn="l"/>
                <a:tab pos="367665" algn="l"/>
              </a:tabLst>
            </a:pPr>
            <a:r>
              <a:rPr sz="1800" b="1" spc="-50" dirty="0">
                <a:latin typeface="Noto Sans"/>
                <a:cs typeface="Noto Sans"/>
              </a:rPr>
              <a:t>Prevent </a:t>
            </a:r>
            <a:r>
              <a:rPr sz="1800" b="1" spc="-40" dirty="0">
                <a:latin typeface="Noto Sans"/>
                <a:cs typeface="Noto Sans"/>
              </a:rPr>
              <a:t>avoidable </a:t>
            </a:r>
            <a:r>
              <a:rPr sz="1800" b="1" spc="-50" dirty="0">
                <a:latin typeface="Noto Sans"/>
                <a:cs typeface="Noto Sans"/>
              </a:rPr>
              <a:t>waste </a:t>
            </a:r>
            <a:r>
              <a:rPr sz="1800" b="1" spc="-30" dirty="0">
                <a:latin typeface="Noto Sans"/>
                <a:cs typeface="Noto Sans"/>
              </a:rPr>
              <a:t>of</a:t>
            </a:r>
            <a:r>
              <a:rPr sz="1800" b="1" spc="155" dirty="0">
                <a:latin typeface="Noto Sans"/>
                <a:cs typeface="Noto Sans"/>
              </a:rPr>
              <a:t> </a:t>
            </a:r>
            <a:r>
              <a:rPr sz="1800" b="1" spc="-35" dirty="0">
                <a:latin typeface="Noto Sans"/>
                <a:cs typeface="Noto Sans"/>
              </a:rPr>
              <a:t>resources</a:t>
            </a:r>
            <a:endParaRPr sz="18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51747" y="6364223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59">
                <a:moveTo>
                  <a:pt x="492251" y="0"/>
                </a:moveTo>
                <a:lnTo>
                  <a:pt x="0" y="0"/>
                </a:lnTo>
                <a:lnTo>
                  <a:pt x="0" y="492252"/>
                </a:lnTo>
                <a:lnTo>
                  <a:pt x="492251" y="492252"/>
                </a:lnTo>
                <a:lnTo>
                  <a:pt x="492251" y="0"/>
                </a:lnTo>
                <a:close/>
              </a:path>
            </a:pathLst>
          </a:custGeom>
          <a:solidFill>
            <a:srgbClr val="1E4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lang="en-US" sz="1400" b="1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lang="en-US" sz="14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spc="-5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32</a:t>
            </a:fld>
            <a:endParaRPr lang="en-PK"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427431" y="4991480"/>
            <a:ext cx="2018664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Misconduct</a:t>
            </a:r>
            <a:r>
              <a:rPr lang="en-US" sz="1400" b="1" spc="-45">
                <a:latin typeface="Arial"/>
                <a:cs typeface="Arial"/>
              </a:rPr>
              <a:t> </a:t>
            </a:r>
            <a:r>
              <a:rPr lang="en-PK" sz="1400" spc="375">
                <a:latin typeface="Noto Sans Symbols"/>
                <a:cs typeface="Noto Sans Symbols"/>
              </a:rPr>
              <a:t>❌</a:t>
            </a:r>
            <a:endParaRPr lang="en-PK" sz="1400">
              <a:latin typeface="Noto Sans Symbols"/>
              <a:cs typeface="Noto Sans Symbols"/>
            </a:endParaRPr>
          </a:p>
          <a:p>
            <a:pPr marL="454659" indent="-22860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454025" algn="l"/>
                <a:tab pos="454659" algn="l"/>
              </a:tabLst>
            </a:pPr>
            <a:r>
              <a:rPr lang="en-US" sz="1200" b="1" spc="-35">
                <a:latin typeface="Noto Sans"/>
                <a:cs typeface="Noto Sans"/>
              </a:rPr>
              <a:t>Plagiarism</a:t>
            </a:r>
            <a:endParaRPr lang="en-US" sz="1200">
              <a:latin typeface="Noto Sans"/>
              <a:cs typeface="Noto Sans"/>
            </a:endParaRPr>
          </a:p>
          <a:p>
            <a:pPr marL="454659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454025" algn="l"/>
                <a:tab pos="454659" algn="l"/>
              </a:tabLst>
            </a:pPr>
            <a:r>
              <a:rPr lang="en-US" sz="1200" b="1" spc="-35">
                <a:latin typeface="Noto Sans"/>
                <a:cs typeface="Noto Sans"/>
              </a:rPr>
              <a:t>Falsification</a:t>
            </a:r>
            <a:endParaRPr lang="en-US" sz="1200">
              <a:latin typeface="Noto Sans"/>
              <a:cs typeface="Noto Sans"/>
            </a:endParaRPr>
          </a:p>
          <a:p>
            <a:pPr marL="454659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454025" algn="l"/>
                <a:tab pos="454659" algn="l"/>
              </a:tabLst>
            </a:pPr>
            <a:r>
              <a:rPr lang="en-US" sz="1200" b="1" spc="-30">
                <a:latin typeface="Noto Sans"/>
                <a:cs typeface="Noto Sans"/>
              </a:rPr>
              <a:t>Fabrication</a:t>
            </a:r>
            <a:endParaRPr lang="en-US" sz="1200">
              <a:latin typeface="Noto Sans"/>
              <a:cs typeface="Noto Sans"/>
            </a:endParaRPr>
          </a:p>
          <a:p>
            <a:pPr marL="454659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454025" algn="l"/>
                <a:tab pos="454659" algn="l"/>
              </a:tabLst>
            </a:pPr>
            <a:r>
              <a:rPr lang="en-US" sz="1200" b="1" spc="-35">
                <a:latin typeface="Noto Sans"/>
                <a:cs typeface="Noto Sans"/>
              </a:rPr>
              <a:t>Financial</a:t>
            </a:r>
            <a:r>
              <a:rPr lang="en-US" sz="1200" b="1" spc="-5">
                <a:latin typeface="Noto Sans"/>
                <a:cs typeface="Noto Sans"/>
              </a:rPr>
              <a:t> </a:t>
            </a:r>
            <a:r>
              <a:rPr lang="en-US" sz="1200" b="1" spc="-30">
                <a:latin typeface="Noto Sans"/>
                <a:cs typeface="Noto Sans"/>
              </a:rPr>
              <a:t>misconduct</a:t>
            </a:r>
            <a:endParaRPr lang="en-US" sz="1200">
              <a:latin typeface="Noto Sans"/>
              <a:cs typeface="Noto Sans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649C933B-D5EB-4D59-B006-93784F4E3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969405"/>
              </p:ext>
            </p:extLst>
          </p:nvPr>
        </p:nvGraphicFramePr>
        <p:xfrm>
          <a:off x="412190" y="760602"/>
          <a:ext cx="7512609" cy="423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51747" y="6364223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59">
                <a:moveTo>
                  <a:pt x="492251" y="0"/>
                </a:moveTo>
                <a:lnTo>
                  <a:pt x="0" y="0"/>
                </a:lnTo>
                <a:lnTo>
                  <a:pt x="0" y="492252"/>
                </a:lnTo>
                <a:lnTo>
                  <a:pt x="492251" y="492252"/>
                </a:lnTo>
                <a:lnTo>
                  <a:pt x="492251" y="0"/>
                </a:lnTo>
                <a:close/>
              </a:path>
            </a:pathLst>
          </a:custGeom>
          <a:solidFill>
            <a:srgbClr val="1E4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620" y="544068"/>
            <a:ext cx="2167255" cy="218440"/>
          </a:xfrm>
          <a:prstGeom prst="rect">
            <a:avLst/>
          </a:prstGeom>
          <a:solidFill>
            <a:srgbClr val="1E4A9B"/>
          </a:solidFill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639"/>
              </a:lnSpc>
            </a:pPr>
            <a:r>
              <a:rPr lang="en-US" sz="1400" b="1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lang="en-US" sz="1400" b="1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spc="-5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PK" spc="-5" smtClean="0"/>
              <a:t>33</a:t>
            </a:fld>
            <a:endParaRPr lang="en-PK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08533" y="760602"/>
            <a:ext cx="7942580" cy="5146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latin typeface="Arial"/>
                <a:cs typeface="Arial"/>
              </a:rPr>
              <a:t>Summary</a:t>
            </a: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5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90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35" dirty="0">
                <a:latin typeface="Noto Sans"/>
                <a:cs typeface="Noto Sans"/>
              </a:rPr>
              <a:t>Research </a:t>
            </a:r>
            <a:r>
              <a:rPr lang="en-US" sz="1600" b="1" spc="-60" dirty="0">
                <a:latin typeface="Noto Sans"/>
                <a:cs typeface="Noto Sans"/>
              </a:rPr>
              <a:t>integrity </a:t>
            </a:r>
            <a:r>
              <a:rPr lang="en-US" sz="1600" b="1" spc="-30" dirty="0">
                <a:latin typeface="Noto Sans"/>
                <a:cs typeface="Noto Sans"/>
              </a:rPr>
              <a:t>is </a:t>
            </a:r>
            <a:r>
              <a:rPr lang="en-US" sz="1600" b="1" spc="-40" dirty="0">
                <a:latin typeface="Noto Sans"/>
                <a:cs typeface="Noto Sans"/>
              </a:rPr>
              <a:t>both </a:t>
            </a:r>
            <a:r>
              <a:rPr lang="en-US" sz="1600" b="1" spc="-45" dirty="0">
                <a:latin typeface="Noto Sans"/>
                <a:cs typeface="Noto Sans"/>
              </a:rPr>
              <a:t>ethical </a:t>
            </a:r>
            <a:r>
              <a:rPr lang="en-US" sz="1600" b="1" spc="-40" dirty="0">
                <a:latin typeface="Noto Sans"/>
                <a:cs typeface="Noto Sans"/>
              </a:rPr>
              <a:t>and</a:t>
            </a:r>
            <a:r>
              <a:rPr lang="en-US" sz="1600" b="1" spc="200" dirty="0">
                <a:latin typeface="Noto Sans"/>
                <a:cs typeface="Noto Sans"/>
              </a:rPr>
              <a:t> </a:t>
            </a:r>
            <a:r>
              <a:rPr lang="en-US" sz="1600" b="1" spc="-40" dirty="0">
                <a:latin typeface="Noto Sans"/>
                <a:cs typeface="Noto Sans"/>
              </a:rPr>
              <a:t>epistemic</a:t>
            </a:r>
            <a:endParaRPr lang="en-US" sz="1600" dirty="0">
              <a:latin typeface="Noto Sans"/>
              <a:cs typeface="Noto Sans"/>
            </a:endParaRPr>
          </a:p>
          <a:p>
            <a:pPr marL="299085" marR="55244" indent="-287020">
              <a:lnSpc>
                <a:spcPts val="1730"/>
              </a:lnSpc>
              <a:spcBef>
                <a:spcPts val="1625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75" dirty="0">
                <a:latin typeface="Noto Sans"/>
                <a:cs typeface="Noto Sans"/>
              </a:rPr>
              <a:t>Integrity </a:t>
            </a:r>
            <a:r>
              <a:rPr lang="en-US" sz="1600" b="1" spc="-35" dirty="0">
                <a:latin typeface="Noto Sans"/>
                <a:cs typeface="Noto Sans"/>
              </a:rPr>
              <a:t>is </a:t>
            </a:r>
            <a:r>
              <a:rPr lang="en-US" sz="1600" b="1" spc="-50" dirty="0">
                <a:latin typeface="Noto Sans"/>
                <a:cs typeface="Noto Sans"/>
              </a:rPr>
              <a:t>always </a:t>
            </a:r>
            <a:r>
              <a:rPr lang="en-US" sz="1600" b="1" spc="-35" dirty="0">
                <a:latin typeface="Noto Sans"/>
                <a:cs typeface="Noto Sans"/>
              </a:rPr>
              <a:t>pursued </a:t>
            </a:r>
            <a:r>
              <a:rPr lang="en-US" sz="1600" b="1" spc="-55" dirty="0">
                <a:latin typeface="Noto Sans"/>
                <a:cs typeface="Noto Sans"/>
              </a:rPr>
              <a:t>within </a:t>
            </a:r>
            <a:r>
              <a:rPr lang="en-US" sz="1600" b="1" spc="-45" dirty="0">
                <a:latin typeface="Noto Sans"/>
                <a:cs typeface="Noto Sans"/>
              </a:rPr>
              <a:t>a particular </a:t>
            </a:r>
            <a:r>
              <a:rPr lang="en-US" sz="1600" b="1" spc="-40" dirty="0">
                <a:latin typeface="Noto Sans"/>
                <a:cs typeface="Noto Sans"/>
              </a:rPr>
              <a:t>social/political </a:t>
            </a:r>
            <a:r>
              <a:rPr lang="en-US" sz="1600" b="1" spc="-45" dirty="0">
                <a:latin typeface="Noto Sans"/>
                <a:cs typeface="Noto Sans"/>
              </a:rPr>
              <a:t>context; there </a:t>
            </a:r>
            <a:r>
              <a:rPr lang="en-US" sz="1600" b="1" spc="-35" dirty="0">
                <a:latin typeface="Noto Sans"/>
                <a:cs typeface="Noto Sans"/>
              </a:rPr>
              <a:t>is  </a:t>
            </a:r>
            <a:r>
              <a:rPr lang="en-US" sz="1600" b="1" spc="-30" dirty="0">
                <a:latin typeface="Noto Sans"/>
                <a:cs typeface="Noto Sans"/>
              </a:rPr>
              <a:t>no </a:t>
            </a:r>
            <a:r>
              <a:rPr lang="en-US" sz="1600" b="1" spc="-40" dirty="0">
                <a:latin typeface="Noto Sans"/>
                <a:cs typeface="Noto Sans"/>
              </a:rPr>
              <a:t>universal</a:t>
            </a:r>
            <a:r>
              <a:rPr lang="en-US" sz="1600" b="1" spc="45" dirty="0">
                <a:latin typeface="Noto Sans"/>
                <a:cs typeface="Noto Sans"/>
              </a:rPr>
              <a:t> </a:t>
            </a:r>
            <a:r>
              <a:rPr lang="en-US" sz="1600" b="1" spc="-35" dirty="0">
                <a:latin typeface="Noto Sans"/>
                <a:cs typeface="Noto Sans"/>
              </a:rPr>
              <a:t>description</a:t>
            </a:r>
            <a:endParaRPr lang="en-US" sz="1600" dirty="0">
              <a:latin typeface="Noto Sans"/>
              <a:cs typeface="Noto Sans"/>
            </a:endParaRPr>
          </a:p>
          <a:p>
            <a:pPr marL="299085" marR="278765" indent="-287020">
              <a:lnSpc>
                <a:spcPts val="1730"/>
              </a:lnSpc>
              <a:spcBef>
                <a:spcPts val="1600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35" dirty="0">
                <a:latin typeface="Noto Sans"/>
                <a:cs typeface="Noto Sans"/>
              </a:rPr>
              <a:t>Research </a:t>
            </a:r>
            <a:r>
              <a:rPr lang="en-US" sz="1600" b="1" spc="-65" dirty="0">
                <a:latin typeface="Noto Sans"/>
                <a:cs typeface="Noto Sans"/>
              </a:rPr>
              <a:t>integrity </a:t>
            </a:r>
            <a:r>
              <a:rPr lang="en-US" sz="1600" b="1" spc="-50" dirty="0">
                <a:latin typeface="Noto Sans"/>
                <a:cs typeface="Noto Sans"/>
              </a:rPr>
              <a:t>can’t </a:t>
            </a:r>
            <a:r>
              <a:rPr lang="en-US" sz="1600" b="1" spc="-25" dirty="0">
                <a:latin typeface="Noto Sans"/>
                <a:cs typeface="Noto Sans"/>
              </a:rPr>
              <a:t>be </a:t>
            </a:r>
            <a:r>
              <a:rPr lang="en-US" sz="1600" b="1" spc="-35" dirty="0">
                <a:latin typeface="Noto Sans"/>
                <a:cs typeface="Noto Sans"/>
              </a:rPr>
              <a:t>reduced </a:t>
            </a:r>
            <a:r>
              <a:rPr lang="en-US" sz="1600" b="1" spc="-45" dirty="0">
                <a:latin typeface="Noto Sans"/>
                <a:cs typeface="Noto Sans"/>
              </a:rPr>
              <a:t>to </a:t>
            </a:r>
            <a:r>
              <a:rPr lang="en-US" sz="1600" b="1" spc="-50" dirty="0">
                <a:latin typeface="Noto Sans"/>
                <a:cs typeface="Noto Sans"/>
              </a:rPr>
              <a:t>the </a:t>
            </a:r>
            <a:r>
              <a:rPr lang="en-US" sz="1600" b="1" spc="-30" dirty="0">
                <a:latin typeface="Noto Sans"/>
                <a:cs typeface="Noto Sans"/>
              </a:rPr>
              <a:t>process of </a:t>
            </a:r>
            <a:r>
              <a:rPr lang="en-US" sz="1600" b="1" spc="-55" dirty="0">
                <a:latin typeface="Noto Sans"/>
                <a:cs typeface="Noto Sans"/>
              </a:rPr>
              <a:t>obtaining </a:t>
            </a:r>
            <a:r>
              <a:rPr lang="en-US" sz="1600" b="1" spc="-50" dirty="0">
                <a:latin typeface="Noto Sans"/>
                <a:cs typeface="Noto Sans"/>
              </a:rPr>
              <a:t>ethical  </a:t>
            </a:r>
            <a:r>
              <a:rPr lang="en-US" sz="1600" b="1" spc="-40" dirty="0">
                <a:latin typeface="Noto Sans"/>
                <a:cs typeface="Noto Sans"/>
              </a:rPr>
              <a:t>approval </a:t>
            </a:r>
            <a:r>
              <a:rPr lang="en-US" sz="1600" b="1" spc="-35" dirty="0">
                <a:latin typeface="Noto Sans"/>
                <a:cs typeface="Noto Sans"/>
              </a:rPr>
              <a:t>for </a:t>
            </a:r>
            <a:r>
              <a:rPr lang="en-US" sz="1600" b="1" spc="-45" dirty="0">
                <a:latin typeface="Noto Sans"/>
                <a:cs typeface="Noto Sans"/>
              </a:rPr>
              <a:t>a </a:t>
            </a:r>
            <a:r>
              <a:rPr lang="en-US" sz="1600" b="1" spc="-40" dirty="0">
                <a:latin typeface="Noto Sans"/>
                <a:cs typeface="Noto Sans"/>
              </a:rPr>
              <a:t>project, </a:t>
            </a:r>
            <a:r>
              <a:rPr lang="en-US" sz="1600" b="1" spc="-45" dirty="0">
                <a:latin typeface="Noto Sans"/>
                <a:cs typeface="Noto Sans"/>
              </a:rPr>
              <a:t>but </a:t>
            </a:r>
            <a:r>
              <a:rPr lang="en-US" sz="1600" b="1" spc="-75" dirty="0">
                <a:latin typeface="Noto Sans"/>
                <a:cs typeface="Noto Sans"/>
              </a:rPr>
              <a:t>getting </a:t>
            </a:r>
            <a:r>
              <a:rPr lang="en-US" sz="1600" b="1" spc="-50" dirty="0">
                <a:latin typeface="Noto Sans"/>
                <a:cs typeface="Noto Sans"/>
              </a:rPr>
              <a:t>ethical </a:t>
            </a:r>
            <a:r>
              <a:rPr lang="en-US" sz="1600" b="1" spc="-40" dirty="0">
                <a:latin typeface="Noto Sans"/>
                <a:cs typeface="Noto Sans"/>
              </a:rPr>
              <a:t>approval </a:t>
            </a:r>
            <a:r>
              <a:rPr lang="en-US" sz="1600" b="1" spc="-35" dirty="0">
                <a:latin typeface="Noto Sans"/>
                <a:cs typeface="Noto Sans"/>
              </a:rPr>
              <a:t>supports </a:t>
            </a:r>
            <a:r>
              <a:rPr lang="en-US" sz="1600" b="1" spc="-50" dirty="0">
                <a:latin typeface="Noto Sans"/>
                <a:cs typeface="Noto Sans"/>
              </a:rPr>
              <a:t>the </a:t>
            </a:r>
            <a:r>
              <a:rPr lang="en-US" sz="1600" b="1" spc="-65" dirty="0">
                <a:latin typeface="Noto Sans"/>
                <a:cs typeface="Noto Sans"/>
              </a:rPr>
              <a:t>integrity </a:t>
            </a:r>
            <a:r>
              <a:rPr lang="en-US" sz="1600" b="1" spc="-30" dirty="0">
                <a:latin typeface="Noto Sans"/>
                <a:cs typeface="Noto Sans"/>
              </a:rPr>
              <a:t>of  </a:t>
            </a:r>
            <a:r>
              <a:rPr lang="en-US" sz="1600" b="1" spc="-50" dirty="0">
                <a:latin typeface="Noto Sans"/>
                <a:cs typeface="Noto Sans"/>
              </a:rPr>
              <a:t>the</a:t>
            </a:r>
            <a:r>
              <a:rPr lang="en-US" sz="1600" b="1" dirty="0">
                <a:latin typeface="Noto Sans"/>
                <a:cs typeface="Noto Sans"/>
              </a:rPr>
              <a:t> </a:t>
            </a:r>
            <a:r>
              <a:rPr lang="en-US" sz="1600" b="1" spc="-35" dirty="0">
                <a:latin typeface="Noto Sans"/>
                <a:cs typeface="Noto Sans"/>
              </a:rPr>
              <a:t>research.</a:t>
            </a:r>
            <a:endParaRPr lang="en-US" sz="1600" dirty="0">
              <a:latin typeface="Noto Sans"/>
              <a:cs typeface="Noto Sans"/>
            </a:endParaRPr>
          </a:p>
          <a:p>
            <a:pPr marL="299085" marR="452120" indent="-287020">
              <a:lnSpc>
                <a:spcPts val="1730"/>
              </a:lnSpc>
              <a:spcBef>
                <a:spcPts val="1595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35" dirty="0">
                <a:latin typeface="Noto Sans"/>
                <a:cs typeface="Noto Sans"/>
              </a:rPr>
              <a:t>Research </a:t>
            </a:r>
            <a:r>
              <a:rPr lang="en-US" sz="1600" b="1" spc="-65" dirty="0">
                <a:latin typeface="Noto Sans"/>
                <a:cs typeface="Noto Sans"/>
              </a:rPr>
              <a:t>integrity </a:t>
            </a:r>
            <a:r>
              <a:rPr lang="en-US" sz="1600" b="1" spc="-35" dirty="0">
                <a:latin typeface="Noto Sans"/>
                <a:cs typeface="Noto Sans"/>
              </a:rPr>
              <a:t>applies across </a:t>
            </a:r>
            <a:r>
              <a:rPr lang="en-US" sz="1600" b="1" spc="-50" dirty="0">
                <a:latin typeface="Noto Sans"/>
                <a:cs typeface="Noto Sans"/>
              </a:rPr>
              <a:t>the </a:t>
            </a:r>
            <a:r>
              <a:rPr lang="en-US" sz="1600" b="1" spc="-55" dirty="0">
                <a:latin typeface="Noto Sans"/>
                <a:cs typeface="Noto Sans"/>
              </a:rPr>
              <a:t>entirety </a:t>
            </a:r>
            <a:r>
              <a:rPr lang="en-US" sz="1600" b="1" spc="-30" dirty="0">
                <a:latin typeface="Noto Sans"/>
                <a:cs typeface="Noto Sans"/>
              </a:rPr>
              <a:t>of </a:t>
            </a:r>
            <a:r>
              <a:rPr lang="en-US" sz="1600" b="1" spc="-50" dirty="0">
                <a:latin typeface="Noto Sans"/>
                <a:cs typeface="Noto Sans"/>
              </a:rPr>
              <a:t>the </a:t>
            </a:r>
            <a:r>
              <a:rPr lang="en-US" sz="1600" b="1" spc="-40" dirty="0">
                <a:latin typeface="Noto Sans"/>
                <a:cs typeface="Noto Sans"/>
              </a:rPr>
              <a:t>research </a:t>
            </a:r>
            <a:r>
              <a:rPr lang="en-US" sz="1600" b="1" spc="-30" dirty="0">
                <a:latin typeface="Noto Sans"/>
                <a:cs typeface="Noto Sans"/>
              </a:rPr>
              <a:t>process (</a:t>
            </a:r>
            <a:r>
              <a:rPr lang="en-US" sz="1600" b="1" spc="-30" dirty="0" err="1">
                <a:latin typeface="Noto Sans"/>
                <a:cs typeface="Noto Sans"/>
              </a:rPr>
              <a:t>nb.</a:t>
            </a:r>
            <a:r>
              <a:rPr lang="en-US" sz="1600" b="1" spc="-30" dirty="0">
                <a:latin typeface="Noto Sans"/>
                <a:cs typeface="Noto Sans"/>
              </a:rPr>
              <a:t>  </a:t>
            </a:r>
            <a:r>
              <a:rPr lang="en-US" sz="1600" b="1" spc="-40" dirty="0">
                <a:latin typeface="Noto Sans"/>
                <a:cs typeface="Noto Sans"/>
              </a:rPr>
              <a:t>MacFarlane,</a:t>
            </a:r>
            <a:r>
              <a:rPr lang="en-US" sz="1600" b="1" spc="5" dirty="0">
                <a:latin typeface="Noto Sans"/>
                <a:cs typeface="Noto Sans"/>
              </a:rPr>
              <a:t> </a:t>
            </a:r>
            <a:r>
              <a:rPr lang="en-US" sz="1600" b="1" spc="-15" dirty="0">
                <a:latin typeface="Noto Sans"/>
                <a:cs typeface="Noto Sans"/>
              </a:rPr>
              <a:t>2009)</a:t>
            </a:r>
            <a:endParaRPr lang="en-US" sz="1600" dirty="0">
              <a:latin typeface="Noto Sans"/>
              <a:cs typeface="Noto Sans"/>
            </a:endParaRPr>
          </a:p>
          <a:p>
            <a:pPr marL="299085" indent="-287020">
              <a:lnSpc>
                <a:spcPct val="100000"/>
              </a:lnSpc>
              <a:spcBef>
                <a:spcPts val="1375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35" dirty="0">
                <a:latin typeface="Noto Sans"/>
                <a:cs typeface="Noto Sans"/>
              </a:rPr>
              <a:t>Research </a:t>
            </a:r>
            <a:r>
              <a:rPr lang="en-US" sz="1600" b="1" spc="-65" dirty="0">
                <a:latin typeface="Noto Sans"/>
                <a:cs typeface="Noto Sans"/>
              </a:rPr>
              <a:t>integrity </a:t>
            </a:r>
            <a:r>
              <a:rPr lang="en-US" sz="1600" b="1" spc="-40" dirty="0">
                <a:latin typeface="Noto Sans"/>
                <a:cs typeface="Noto Sans"/>
              </a:rPr>
              <a:t>refers </a:t>
            </a:r>
            <a:r>
              <a:rPr lang="en-US" sz="1600" b="1" spc="-45" dirty="0">
                <a:latin typeface="Noto Sans"/>
                <a:cs typeface="Noto Sans"/>
              </a:rPr>
              <a:t>to </a:t>
            </a:r>
            <a:r>
              <a:rPr lang="en-US" sz="1600" b="1" spc="-40" dirty="0">
                <a:latin typeface="Noto Sans"/>
                <a:cs typeface="Noto Sans"/>
              </a:rPr>
              <a:t>both </a:t>
            </a:r>
            <a:r>
              <a:rPr lang="en-US" sz="1600" b="1" spc="-50" dirty="0">
                <a:latin typeface="Noto Sans"/>
                <a:cs typeface="Noto Sans"/>
              </a:rPr>
              <a:t>the </a:t>
            </a:r>
            <a:r>
              <a:rPr lang="en-US" sz="1600" b="1" spc="-45" dirty="0">
                <a:latin typeface="Noto Sans"/>
                <a:cs typeface="Noto Sans"/>
              </a:rPr>
              <a:t>inquiry </a:t>
            </a:r>
            <a:r>
              <a:rPr lang="en-US" sz="1600" b="1" spc="-40" dirty="0">
                <a:latin typeface="Noto Sans"/>
                <a:cs typeface="Noto Sans"/>
              </a:rPr>
              <a:t>and </a:t>
            </a:r>
            <a:r>
              <a:rPr lang="en-US" sz="1600" b="1" spc="-50" dirty="0">
                <a:latin typeface="Noto Sans"/>
                <a:cs typeface="Noto Sans"/>
              </a:rPr>
              <a:t>the</a:t>
            </a:r>
            <a:r>
              <a:rPr lang="en-US" sz="1600" b="1" spc="30" dirty="0">
                <a:latin typeface="Noto Sans"/>
                <a:cs typeface="Noto Sans"/>
              </a:rPr>
              <a:t> </a:t>
            </a:r>
            <a:r>
              <a:rPr lang="en-US" sz="1600" b="1" spc="-40" dirty="0">
                <a:latin typeface="Noto Sans"/>
                <a:cs typeface="Noto Sans"/>
              </a:rPr>
              <a:t>inquirer.</a:t>
            </a:r>
            <a:endParaRPr lang="en-US" sz="1600" dirty="0">
              <a:latin typeface="Noto Sans"/>
              <a:cs typeface="Noto Sans"/>
            </a:endParaRPr>
          </a:p>
          <a:p>
            <a:pPr marL="299085" marR="5080" indent="-287020">
              <a:lnSpc>
                <a:spcPts val="1730"/>
              </a:lnSpc>
              <a:spcBef>
                <a:spcPts val="1630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50" dirty="0">
                <a:latin typeface="Noto Sans"/>
                <a:cs typeface="Noto Sans"/>
              </a:rPr>
              <a:t>Ensuring the </a:t>
            </a:r>
            <a:r>
              <a:rPr lang="en-US" sz="1600" b="1" spc="-65" dirty="0">
                <a:latin typeface="Noto Sans"/>
                <a:cs typeface="Noto Sans"/>
              </a:rPr>
              <a:t>integrity </a:t>
            </a:r>
            <a:r>
              <a:rPr lang="en-US" sz="1600" b="1" spc="-30" dirty="0">
                <a:latin typeface="Noto Sans"/>
                <a:cs typeface="Noto Sans"/>
              </a:rPr>
              <a:t>of </a:t>
            </a:r>
            <a:r>
              <a:rPr lang="en-US" sz="1600" b="1" spc="-40" dirty="0">
                <a:latin typeface="Noto Sans"/>
                <a:cs typeface="Noto Sans"/>
              </a:rPr>
              <a:t>research </a:t>
            </a:r>
            <a:r>
              <a:rPr lang="en-US" sz="1600" b="1" spc="-45" dirty="0">
                <a:latin typeface="Noto Sans"/>
                <a:cs typeface="Noto Sans"/>
              </a:rPr>
              <a:t>can involve a </a:t>
            </a:r>
            <a:r>
              <a:rPr lang="en-US" sz="1600" b="1" spc="-40" dirty="0">
                <a:latin typeface="Noto Sans"/>
                <a:cs typeface="Noto Sans"/>
              </a:rPr>
              <a:t>wide </a:t>
            </a:r>
            <a:r>
              <a:rPr lang="en-US" sz="1600" b="1" spc="-60" dirty="0">
                <a:latin typeface="Noto Sans"/>
                <a:cs typeface="Noto Sans"/>
              </a:rPr>
              <a:t>range </a:t>
            </a:r>
            <a:r>
              <a:rPr lang="en-US" sz="1600" b="1" spc="-30" dirty="0">
                <a:latin typeface="Noto Sans"/>
                <a:cs typeface="Noto Sans"/>
              </a:rPr>
              <a:t>of </a:t>
            </a:r>
            <a:r>
              <a:rPr lang="en-US" sz="1600" b="1" spc="-40" dirty="0">
                <a:latin typeface="Noto Sans"/>
                <a:cs typeface="Noto Sans"/>
              </a:rPr>
              <a:t>stakeholders </a:t>
            </a:r>
            <a:r>
              <a:rPr lang="en-US" sz="1600" b="1" spc="-35" dirty="0">
                <a:latin typeface="Noto Sans"/>
                <a:cs typeface="Noto Sans"/>
              </a:rPr>
              <a:t>(as  </a:t>
            </a:r>
            <a:r>
              <a:rPr lang="en-US" sz="1600" b="1" spc="-45" dirty="0">
                <a:latin typeface="Noto Sans"/>
                <a:cs typeface="Noto Sans"/>
              </a:rPr>
              <a:t>in </a:t>
            </a:r>
            <a:r>
              <a:rPr lang="en-US" sz="1600" b="1" spc="-50" dirty="0">
                <a:latin typeface="Noto Sans"/>
                <a:cs typeface="Noto Sans"/>
              </a:rPr>
              <a:t>the </a:t>
            </a:r>
            <a:r>
              <a:rPr lang="en-US" sz="1600" b="1" spc="-35" dirty="0">
                <a:latin typeface="Noto Sans"/>
                <a:cs typeface="Noto Sans"/>
              </a:rPr>
              <a:t>Concordat </a:t>
            </a:r>
            <a:r>
              <a:rPr lang="en-US" sz="1600" b="1" spc="-45" dirty="0">
                <a:latin typeface="Noto Sans"/>
                <a:cs typeface="Noto Sans"/>
              </a:rPr>
              <a:t>to </a:t>
            </a:r>
            <a:r>
              <a:rPr lang="en-US" sz="1600" b="1" spc="-35" dirty="0">
                <a:latin typeface="Noto Sans"/>
                <a:cs typeface="Noto Sans"/>
              </a:rPr>
              <a:t>Support Research </a:t>
            </a:r>
            <a:r>
              <a:rPr lang="en-US" sz="1600" b="1" spc="-70" dirty="0">
                <a:latin typeface="Noto Sans"/>
                <a:cs typeface="Noto Sans"/>
              </a:rPr>
              <a:t>Integrity,</a:t>
            </a:r>
            <a:r>
              <a:rPr lang="en-US" sz="1600" b="1" spc="250" dirty="0">
                <a:latin typeface="Noto Sans"/>
                <a:cs typeface="Noto Sans"/>
              </a:rPr>
              <a:t> </a:t>
            </a:r>
            <a:r>
              <a:rPr lang="en-US" sz="1600" b="1" spc="-15" dirty="0">
                <a:latin typeface="Noto Sans"/>
                <a:cs typeface="Noto Sans"/>
              </a:rPr>
              <a:t>2019)</a:t>
            </a:r>
            <a:endParaRPr lang="en-US" sz="1600" dirty="0">
              <a:latin typeface="Noto Sans"/>
              <a:cs typeface="Noto Sans"/>
            </a:endParaRPr>
          </a:p>
          <a:p>
            <a:pPr marL="299085" marR="79375" indent="-287020">
              <a:lnSpc>
                <a:spcPts val="1730"/>
              </a:lnSpc>
              <a:spcBef>
                <a:spcPts val="1595"/>
              </a:spcBef>
              <a:buSzPct val="7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55" dirty="0">
                <a:latin typeface="Noto Sans"/>
                <a:cs typeface="Noto Sans"/>
              </a:rPr>
              <a:t>Instruments </a:t>
            </a:r>
            <a:r>
              <a:rPr lang="en-US" sz="1600" b="1" spc="-50" dirty="0">
                <a:latin typeface="Noto Sans"/>
                <a:cs typeface="Noto Sans"/>
              </a:rPr>
              <a:t>like the </a:t>
            </a:r>
            <a:r>
              <a:rPr lang="en-US" sz="1600" b="1" spc="-35" dirty="0">
                <a:latin typeface="Noto Sans"/>
                <a:cs typeface="Noto Sans"/>
              </a:rPr>
              <a:t>Concordat </a:t>
            </a:r>
            <a:r>
              <a:rPr lang="en-US" sz="1600" b="1" spc="-75" dirty="0">
                <a:latin typeface="Noto Sans"/>
                <a:cs typeface="Noto Sans"/>
              </a:rPr>
              <a:t>go </a:t>
            </a:r>
            <a:r>
              <a:rPr lang="en-US" sz="1600" b="1" spc="-45" dirty="0">
                <a:latin typeface="Noto Sans"/>
                <a:cs typeface="Noto Sans"/>
              </a:rPr>
              <a:t>a </a:t>
            </a:r>
            <a:r>
              <a:rPr lang="en-US" sz="1600" b="1" spc="-60" dirty="0">
                <a:latin typeface="Noto Sans"/>
                <a:cs typeface="Noto Sans"/>
              </a:rPr>
              <a:t>long </a:t>
            </a:r>
            <a:r>
              <a:rPr lang="en-US" sz="1600" b="1" spc="-55" dirty="0">
                <a:latin typeface="Noto Sans"/>
                <a:cs typeface="Noto Sans"/>
              </a:rPr>
              <a:t>way </a:t>
            </a:r>
            <a:r>
              <a:rPr lang="en-US" sz="1600" b="1" spc="-45" dirty="0">
                <a:latin typeface="Noto Sans"/>
                <a:cs typeface="Noto Sans"/>
              </a:rPr>
              <a:t>in </a:t>
            </a:r>
            <a:r>
              <a:rPr lang="en-US" sz="1600" b="1" spc="-50" dirty="0">
                <a:latin typeface="Noto Sans"/>
                <a:cs typeface="Noto Sans"/>
              </a:rPr>
              <a:t>supporting the </a:t>
            </a:r>
            <a:r>
              <a:rPr lang="en-US" sz="1600" b="1" spc="-70" dirty="0">
                <a:latin typeface="Noto Sans"/>
                <a:cs typeface="Noto Sans"/>
              </a:rPr>
              <a:t>right </a:t>
            </a:r>
            <a:r>
              <a:rPr lang="en-US" sz="1600" b="1" spc="-45" dirty="0">
                <a:latin typeface="Noto Sans"/>
                <a:cs typeface="Noto Sans"/>
              </a:rPr>
              <a:t>kinds </a:t>
            </a:r>
            <a:r>
              <a:rPr lang="en-US" sz="1600" b="1" spc="-30" dirty="0">
                <a:latin typeface="Noto Sans"/>
                <a:cs typeface="Noto Sans"/>
              </a:rPr>
              <a:t>of  </a:t>
            </a:r>
            <a:r>
              <a:rPr lang="en-US" sz="1600" b="1" spc="-45" dirty="0">
                <a:latin typeface="Noto Sans"/>
                <a:cs typeface="Noto Sans"/>
              </a:rPr>
              <a:t>actions </a:t>
            </a:r>
            <a:r>
              <a:rPr lang="en-US" sz="1600" b="1" spc="-40" dirty="0">
                <a:latin typeface="Noto Sans"/>
                <a:cs typeface="Noto Sans"/>
              </a:rPr>
              <a:t>and reflections, </a:t>
            </a:r>
            <a:r>
              <a:rPr lang="en-US" sz="1600" b="1" spc="-45" dirty="0">
                <a:latin typeface="Noto Sans"/>
                <a:cs typeface="Noto Sans"/>
              </a:rPr>
              <a:t>but </a:t>
            </a:r>
            <a:r>
              <a:rPr lang="en-US" sz="1600" b="1" spc="-50" dirty="0">
                <a:latin typeface="Noto Sans"/>
                <a:cs typeface="Noto Sans"/>
              </a:rPr>
              <a:t>we can’t </a:t>
            </a:r>
            <a:r>
              <a:rPr lang="en-US" sz="1600" b="1" spc="-40" dirty="0">
                <a:latin typeface="Noto Sans"/>
                <a:cs typeface="Noto Sans"/>
              </a:rPr>
              <a:t>codify </a:t>
            </a:r>
            <a:r>
              <a:rPr lang="en-US" sz="1600" b="1" spc="-60" dirty="0">
                <a:latin typeface="Noto Sans"/>
                <a:cs typeface="Noto Sans"/>
              </a:rPr>
              <a:t>‘integrity’ </a:t>
            </a:r>
            <a:r>
              <a:rPr lang="en-US" sz="1600" b="1" spc="-35" dirty="0">
                <a:latin typeface="Noto Sans"/>
                <a:cs typeface="Noto Sans"/>
              </a:rPr>
              <a:t>as </a:t>
            </a:r>
            <a:r>
              <a:rPr lang="en-US" sz="1600" b="1" spc="-60" dirty="0">
                <a:latin typeface="Noto Sans"/>
                <a:cs typeface="Noto Sans"/>
              </a:rPr>
              <a:t>it </a:t>
            </a:r>
            <a:r>
              <a:rPr lang="en-US" sz="1600" b="1" spc="-35" dirty="0">
                <a:latin typeface="Noto Sans"/>
                <a:cs typeface="Noto Sans"/>
              </a:rPr>
              <a:t>is more </a:t>
            </a:r>
            <a:r>
              <a:rPr lang="en-US" sz="1600" b="1" spc="-50" dirty="0">
                <a:latin typeface="Noto Sans"/>
                <a:cs typeface="Noto Sans"/>
              </a:rPr>
              <a:t>like </a:t>
            </a:r>
            <a:r>
              <a:rPr lang="en-US" sz="1600" b="1" spc="-45" dirty="0">
                <a:latin typeface="Noto Sans"/>
                <a:cs typeface="Noto Sans"/>
              </a:rPr>
              <a:t>a </a:t>
            </a:r>
            <a:r>
              <a:rPr lang="en-US" sz="1600" b="1" spc="-55" dirty="0">
                <a:latin typeface="Noto Sans"/>
                <a:cs typeface="Noto Sans"/>
              </a:rPr>
              <a:t>virtue  </a:t>
            </a:r>
            <a:r>
              <a:rPr lang="en-US" sz="1600" b="1" spc="-60" dirty="0">
                <a:latin typeface="Noto Sans"/>
                <a:cs typeface="Noto Sans"/>
              </a:rPr>
              <a:t>that </a:t>
            </a:r>
            <a:r>
              <a:rPr lang="en-US" sz="1600" b="1" spc="-35" dirty="0">
                <a:latin typeface="Noto Sans"/>
                <a:cs typeface="Noto Sans"/>
              </a:rPr>
              <a:t>is </a:t>
            </a:r>
            <a:r>
              <a:rPr lang="en-US" sz="1600" b="1" spc="-40" dirty="0">
                <a:latin typeface="Noto Sans"/>
                <a:cs typeface="Noto Sans"/>
              </a:rPr>
              <a:t>enhanced </a:t>
            </a:r>
            <a:r>
              <a:rPr lang="en-US" sz="1600" b="1" spc="-60" dirty="0">
                <a:latin typeface="Noto Sans"/>
                <a:cs typeface="Noto Sans"/>
              </a:rPr>
              <a:t>through </a:t>
            </a:r>
            <a:r>
              <a:rPr lang="en-US" sz="1600" b="1" spc="-45" dirty="0">
                <a:latin typeface="Noto Sans"/>
                <a:cs typeface="Noto Sans"/>
              </a:rPr>
              <a:t>practice </a:t>
            </a:r>
            <a:r>
              <a:rPr lang="en-US" sz="1600" b="1" spc="-40" dirty="0">
                <a:latin typeface="Noto Sans"/>
                <a:cs typeface="Noto Sans"/>
              </a:rPr>
              <a:t>and </a:t>
            </a:r>
            <a:r>
              <a:rPr lang="en-US" sz="1600" b="1" spc="-35" dirty="0">
                <a:latin typeface="Noto Sans"/>
                <a:cs typeface="Noto Sans"/>
              </a:rPr>
              <a:t>experience; </a:t>
            </a:r>
            <a:r>
              <a:rPr lang="en-US" sz="1600" b="1" spc="-45" dirty="0">
                <a:latin typeface="Noto Sans"/>
                <a:cs typeface="Noto Sans"/>
              </a:rPr>
              <a:t>it’s not </a:t>
            </a:r>
            <a:r>
              <a:rPr lang="en-US" sz="1600" b="1" spc="-55" dirty="0">
                <a:latin typeface="Noto Sans"/>
                <a:cs typeface="Noto Sans"/>
              </a:rPr>
              <a:t>enough </a:t>
            </a:r>
            <a:r>
              <a:rPr lang="en-US" sz="1600" b="1" spc="-45" dirty="0">
                <a:latin typeface="Noto Sans"/>
                <a:cs typeface="Noto Sans"/>
              </a:rPr>
              <a:t>to just  </a:t>
            </a:r>
            <a:r>
              <a:rPr lang="en-US" sz="1600" b="1" spc="-40" dirty="0">
                <a:latin typeface="Noto Sans"/>
                <a:cs typeface="Noto Sans"/>
              </a:rPr>
              <a:t>‘follow </a:t>
            </a:r>
            <a:r>
              <a:rPr lang="en-US" sz="1600" b="1" spc="-50" dirty="0">
                <a:latin typeface="Noto Sans"/>
                <a:cs typeface="Noto Sans"/>
              </a:rPr>
              <a:t>the</a:t>
            </a:r>
            <a:r>
              <a:rPr lang="en-US" sz="1600" b="1" spc="55" dirty="0">
                <a:latin typeface="Noto Sans"/>
                <a:cs typeface="Noto Sans"/>
              </a:rPr>
              <a:t> </a:t>
            </a:r>
            <a:r>
              <a:rPr lang="en-US" sz="1600" b="1" spc="-40" dirty="0">
                <a:latin typeface="Noto Sans"/>
                <a:cs typeface="Noto Sans"/>
              </a:rPr>
              <a:t>rules’</a:t>
            </a:r>
            <a:endParaRPr lang="en-US" sz="16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ck exchange numbers">
            <a:extLst>
              <a:ext uri="{FF2B5EF4-FFF2-40B4-BE49-F238E27FC236}">
                <a16:creationId xmlns:a16="http://schemas.microsoft.com/office/drawing/2014/main" id="{07053F3D-2010-41D0-8DAA-8CCF9B92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r="10999" b="-1"/>
          <a:stretch/>
        </p:blipFill>
        <p:spPr>
          <a:xfrm>
            <a:off x="-2382" y="10"/>
            <a:ext cx="9144000" cy="6857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E7CB3-EC1C-4065-91A2-ED00B3EF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02667"/>
            <a:ext cx="6100109" cy="940240"/>
          </a:xfrm>
        </p:spPr>
        <p:txBody>
          <a:bodyPr>
            <a:normAutofit/>
          </a:bodyPr>
          <a:lstStyle/>
          <a:p>
            <a:r>
              <a:rPr lang="en-US" sz="4200"/>
              <a:t>GLOBAL UPDATES:</a:t>
            </a:r>
            <a:endParaRPr lang="en-PK" sz="4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24954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0231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181398B-9D91-4EC9-A924-BF73947A6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810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7CECF-DD1A-42DA-A09D-281315736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0"/>
            <a:ext cx="8839200" cy="24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2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8" y="1314450"/>
            <a:ext cx="7244928" cy="4203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0242" name="Picture 2" descr="Discussion papers&#10; ">
            <a:extLst>
              <a:ext uri="{FF2B5EF4-FFF2-40B4-BE49-F238E27FC236}">
                <a16:creationId xmlns:a16="http://schemas.microsoft.com/office/drawing/2014/main" id="{A459AB9A-3C21-440E-BACF-0A178944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26" y="1555750"/>
            <a:ext cx="6615288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2335675"/>
            <a:ext cx="1202248" cy="10820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1" y="131445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182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996E8-FDAF-4FD1-804E-27F1FABF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6" t="16249" r="19167" b="5001"/>
          <a:stretch/>
        </p:blipFill>
        <p:spPr>
          <a:xfrm>
            <a:off x="381000" y="3048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1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BEE5-A9F9-41A4-A176-8A3BB769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7B4B-B5D4-4F43-9D60-684A2C32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Afzal </a:t>
            </a:r>
            <a:r>
              <a:rPr lang="en-US" dirty="0" err="1"/>
              <a:t>S,Bashir</a:t>
            </a:r>
            <a:r>
              <a:rPr lang="en-US" dirty="0"/>
              <a:t> </a:t>
            </a:r>
            <a:r>
              <a:rPr lang="en-US" dirty="0" err="1"/>
              <a:t>M.Research</a:t>
            </a:r>
            <a:r>
              <a:rPr lang="en-US" dirty="0"/>
              <a:t> Methodology and Basic </a:t>
            </a:r>
            <a:r>
              <a:rPr lang="en-US" dirty="0" err="1"/>
              <a:t>Biostatistics.Karachi:Paramount</a:t>
            </a:r>
            <a:r>
              <a:rPr lang="en-US" dirty="0"/>
              <a:t> Books;2015.</a:t>
            </a:r>
          </a:p>
          <a:p>
            <a:r>
              <a:rPr lang="en-US" dirty="0"/>
              <a:t>Ethical Conduct for Research involving Humans.2014.Canadian Institute of Health Research</a:t>
            </a:r>
          </a:p>
          <a:p>
            <a:r>
              <a:rPr lang="en-US" dirty="0"/>
              <a:t>Research Integrity: a landscape study: vitae(UK)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43722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4382" y="0"/>
            <a:ext cx="4569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333"/>
            <a:ext cx="4800600" cy="1857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62908"/>
            <a:ext cx="4808806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90F2BF-B88E-4AA9-A2B7-6F574262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2403231"/>
            <a:ext cx="3894705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400" dirty="0"/>
              <a:t>THANK YOU….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02C2C7C6-FF0C-4A1B-884C-766E12F6B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2059" y="1625441"/>
            <a:ext cx="3607117" cy="36071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D5140-DC12-4F6F-8ACE-785B226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US" sz="3800"/>
              <a:t>LEARNING OUTLINES:</a:t>
            </a:r>
            <a:endParaRPr lang="en-PK" sz="3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56213D-E695-4394-A9A2-9B95DE727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19691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73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A13B-852B-430A-B4E9-70C9222A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/>
              <a:t>LEARNING OUTCOME: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9587-8710-484E-9576-C7D67FA1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2336873"/>
            <a:ext cx="4854383" cy="3599316"/>
          </a:xfrm>
        </p:spPr>
        <p:txBody>
          <a:bodyPr>
            <a:normAutofit/>
          </a:bodyPr>
          <a:lstStyle/>
          <a:p>
            <a:r>
              <a:rPr lang="en-US" sz="1700"/>
              <a:t>At the end of this presentation my colleagues would be able to describe Research, Concept of Research Integrity, its Ethics, Barriers and Misconduct.</a:t>
            </a:r>
            <a:endParaRPr lang="en-PK" sz="1700" dirty="0"/>
          </a:p>
        </p:txBody>
      </p:sp>
      <p:pic>
        <p:nvPicPr>
          <p:cNvPr id="7" name="Graphic 6" descr="Microscope">
            <a:extLst>
              <a:ext uri="{FF2B5EF4-FFF2-40B4-BE49-F238E27FC236}">
                <a16:creationId xmlns:a16="http://schemas.microsoft.com/office/drawing/2014/main" id="{9005CA50-D526-4081-AC00-25960F8E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8097" y="3139962"/>
            <a:ext cx="1992538" cy="19925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88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esearch">
            <a:extLst>
              <a:ext uri="{FF2B5EF4-FFF2-40B4-BE49-F238E27FC236}">
                <a16:creationId xmlns:a16="http://schemas.microsoft.com/office/drawing/2014/main" id="{5B744B8A-3A30-4205-827F-759EB0EAA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8690" y="640080"/>
            <a:ext cx="3380859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782955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9831D-8D0E-47C7-9BB0-FCA71FF5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8" y="4499572"/>
            <a:ext cx="7214616" cy="9552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200"/>
              <a:t>RESEARCH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7829549" cy="2759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937499" y="6021062"/>
            <a:ext cx="1204118" cy="27694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946232" y="4367295"/>
            <a:ext cx="1197768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8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49D1-FEB1-4721-BDB7-378040CC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dirty="0"/>
              <a:t>DEFINITION OF RESEARCH:</a:t>
            </a:r>
            <a:endParaRPr lang="en-PK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329799-E872-4B4D-8222-D535CD547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72329"/>
              </p:ext>
            </p:extLst>
          </p:nvPr>
        </p:nvGraphicFramePr>
        <p:xfrm>
          <a:off x="510777" y="2336800"/>
          <a:ext cx="812298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97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A4BCF-A71B-4EE4-A39B-577A993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 vert="horz" lIns="68580" tIns="34290" rIns="68580" bIns="34290" rtlCol="0">
            <a:normAutofit/>
          </a:bodyPr>
          <a:lstStyle/>
          <a:p>
            <a:pPr algn="r"/>
            <a:r>
              <a:rPr lang="en-US" sz="2900"/>
              <a:t>INTRODUCTION: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141721C-A899-4D8C-B9B3-8078283AF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743630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387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313F-653F-42D0-8D80-49905F5A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SCIENTIFIC TERMS: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05AF-9228-4A10-90E4-FC73F586A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RESEARCH is a systematic, data based, critical and scientific</a:t>
            </a:r>
          </a:p>
          <a:p>
            <a:r>
              <a:rPr lang="en-US"/>
              <a:t>inquiry into the specific problem, undertaken with the objective</a:t>
            </a:r>
          </a:p>
          <a:p>
            <a:r>
              <a:rPr lang="en-US"/>
              <a:t> of finding answers/solutions to it.</a:t>
            </a:r>
          </a:p>
          <a:p>
            <a:endParaRPr lang="en-US"/>
          </a:p>
          <a:p>
            <a:r>
              <a:rPr lang="en-US"/>
              <a:t>MAIN INGREDIENTS OF RESEARCH:</a:t>
            </a:r>
          </a:p>
          <a:p>
            <a:r>
              <a:rPr lang="en-US"/>
              <a:t>1.CUROSITY</a:t>
            </a:r>
          </a:p>
          <a:p>
            <a:r>
              <a:rPr lang="en-US"/>
              <a:t>2.OBJECTIVITY</a:t>
            </a:r>
          </a:p>
          <a:p>
            <a:r>
              <a:rPr lang="en-US"/>
              <a:t>3.PRECISION &amp; VALIDITY</a:t>
            </a:r>
          </a:p>
          <a:p>
            <a:r>
              <a:rPr lang="en-US"/>
              <a:t>4.HONESTY</a:t>
            </a:r>
          </a:p>
          <a:p>
            <a:r>
              <a:rPr lang="en-US"/>
              <a:t>5.LOGICAL REASONING</a:t>
            </a:r>
          </a:p>
          <a:p>
            <a:r>
              <a:rPr lang="en-US"/>
              <a:t>6.RELIABILITY</a:t>
            </a:r>
          </a:p>
          <a:p>
            <a:r>
              <a:rPr lang="en-US"/>
              <a:t>7.SIMPLICITY IN EXPLANATION 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96134505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572</TotalTime>
  <Words>1241</Words>
  <Application>Microsoft Office PowerPoint</Application>
  <PresentationFormat>On-screen Show (4:3)</PresentationFormat>
  <Paragraphs>175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Noto Sans</vt:lpstr>
      <vt:lpstr>Noto Sans Symbols</vt:lpstr>
      <vt:lpstr>Trebuchet MS</vt:lpstr>
      <vt:lpstr>Berlin</vt:lpstr>
      <vt:lpstr>1_Berlin</vt:lpstr>
      <vt:lpstr>PowerPoint Presentation</vt:lpstr>
      <vt:lpstr>QUOTE OF THE DAY:</vt:lpstr>
      <vt:lpstr>PROMOTING RESEARCH INTEGRITY </vt:lpstr>
      <vt:lpstr>LEARNING OUTLINES:</vt:lpstr>
      <vt:lpstr>LEARNING OUTCOME:</vt:lpstr>
      <vt:lpstr>RESEARCH</vt:lpstr>
      <vt:lpstr>DEFINITION OF RESEARCH:</vt:lpstr>
      <vt:lpstr>INTRODUCTION:</vt:lpstr>
      <vt:lpstr>IN SCIENTIFIC TERMS:</vt:lpstr>
      <vt:lpstr>RESEARCH INTEGRITY: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ETHIC COMMITTEE:</vt:lpstr>
      <vt:lpstr>8 ETHICAL PRINCIPLES:</vt:lpstr>
      <vt:lpstr>PowerPoint Presentation</vt:lpstr>
      <vt:lpstr>PowerPoint Presentation</vt:lpstr>
      <vt:lpstr>PowerPoint Presentation</vt:lpstr>
      <vt:lpstr>RECENT ADVANCES:</vt:lpstr>
      <vt:lpstr>PowerPoint Presentation</vt:lpstr>
      <vt:lpstr>Research Integrity: A Landscape Study </vt:lpstr>
      <vt:lpstr>PowerPoint Presentation</vt:lpstr>
      <vt:lpstr>CONCORDAT TO SUPPORT RESEARCH INTEGRITY:</vt:lpstr>
      <vt:lpstr>PowerPoint Presentation</vt:lpstr>
      <vt:lpstr>PowerPoint Presentation</vt:lpstr>
      <vt:lpstr>PowerPoint Presentation</vt:lpstr>
      <vt:lpstr>REASONS TO CARE ABOUT RESEARCH INTEGRITY:</vt:lpstr>
      <vt:lpstr>PowerPoint Presentation</vt:lpstr>
      <vt:lpstr>PowerPoint Presentation</vt:lpstr>
      <vt:lpstr>PowerPoint Presentation</vt:lpstr>
      <vt:lpstr>GLOBAL UPDATES:</vt:lpstr>
      <vt:lpstr>PowerPoint Presentation</vt:lpstr>
      <vt:lpstr>PowerPoint Presentation</vt:lpstr>
      <vt:lpstr>PowerPoint Presentation</vt:lpstr>
      <vt:lpstr>REFERENCES:</vt:lpstr>
      <vt:lpstr>THANK YOU….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Integrity:  Philosophical Perspectives</dc:title>
  <cp:lastModifiedBy>Shahzad Khalil</cp:lastModifiedBy>
  <cp:revision>30</cp:revision>
  <dcterms:created xsi:type="dcterms:W3CDTF">2021-04-01T14:17:34Z</dcterms:created>
  <dcterms:modified xsi:type="dcterms:W3CDTF">2021-05-26T19:56:21Z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2021-04-01T00:00:00Z</vt:filetime>
  </property>
</Properties>
</file>