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313" r:id="rId2"/>
    <p:sldId id="314" r:id="rId3"/>
    <p:sldId id="333" r:id="rId4"/>
    <p:sldId id="257" r:id="rId5"/>
    <p:sldId id="298" r:id="rId6"/>
    <p:sldId id="299" r:id="rId7"/>
    <p:sldId id="300" r:id="rId8"/>
    <p:sldId id="301" r:id="rId9"/>
    <p:sldId id="325" r:id="rId10"/>
    <p:sldId id="334" r:id="rId11"/>
    <p:sldId id="338" r:id="rId12"/>
    <p:sldId id="326" r:id="rId13"/>
    <p:sldId id="303" r:id="rId14"/>
    <p:sldId id="305" r:id="rId15"/>
    <p:sldId id="336" r:id="rId16"/>
    <p:sldId id="327" r:id="rId17"/>
    <p:sldId id="288" r:id="rId18"/>
    <p:sldId id="331" r:id="rId19"/>
    <p:sldId id="289" r:id="rId20"/>
    <p:sldId id="291" r:id="rId21"/>
    <p:sldId id="328" r:id="rId22"/>
    <p:sldId id="273" r:id="rId23"/>
    <p:sldId id="276" r:id="rId24"/>
    <p:sldId id="332" r:id="rId25"/>
    <p:sldId id="324" r:id="rId26"/>
    <p:sldId id="329" r:id="rId27"/>
    <p:sldId id="337" r:id="rId28"/>
    <p:sldId id="339" r:id="rId29"/>
    <p:sldId id="340" r:id="rId30"/>
    <p:sldId id="295" r:id="rId31"/>
    <p:sldId id="3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43"/>
  </p:normalViewPr>
  <p:slideViewPr>
    <p:cSldViewPr snapToGrid="0" snapToObjects="1">
      <p:cViewPr>
        <p:scale>
          <a:sx n="82" d="100"/>
          <a:sy n="82" d="100"/>
        </p:scale>
        <p:origin x="14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7E08-80F9-AA4C-AFCD-F33BF2FD1332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F09E-E6CD-5A4F-A85D-BF559914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rammarly.com/" TargetMode="External"/><Relationship Id="rId4" Type="http://schemas.openxmlformats.org/officeDocument/2006/relationships/hyperlink" Target="https://www.merriam-webster.com/" TargetMode="External"/><Relationship Id="rId5" Type="http://schemas.openxmlformats.org/officeDocument/2006/relationships/hyperlink" Target="https://www.chicagomanualofstyle.org/" TargetMode="External"/><Relationship Id="rId6" Type="http://schemas.openxmlformats.org/officeDocument/2006/relationships/hyperlink" Target="https://www.the-efa.org/" TargetMode="External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writingaid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818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26" y="13265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Requirements for a </a:t>
            </a: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proofreader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32855"/>
            <a:ext cx="11002505" cy="5285964"/>
          </a:xfrm>
        </p:spPr>
        <p:txBody>
          <a:bodyPr>
            <a:normAutofit fontScale="40000" lnSpcReduction="20000"/>
          </a:bodyPr>
          <a:lstStyle/>
          <a:p>
            <a:pPr lvl="0" fontAlgn="base">
              <a:lnSpc>
                <a:spcPct val="160000"/>
              </a:lnSpc>
            </a:pP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Attentiveness for details.  </a:t>
            </a:r>
          </a:p>
          <a:p>
            <a:pPr lvl="0" fontAlgn="base">
              <a:lnSpc>
                <a:spcPct val="160000"/>
              </a:lnSpc>
            </a:pP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In-depth knowledge of the English language. </a:t>
            </a:r>
          </a:p>
          <a:p>
            <a:pPr lvl="0" fontAlgn="base">
              <a:lnSpc>
                <a:spcPct val="160000"/>
              </a:lnSpc>
            </a:pP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Excellent written and oral communication. </a:t>
            </a:r>
          </a:p>
          <a:p>
            <a:pPr lvl="0" fontAlgn="base">
              <a:lnSpc>
                <a:spcPct val="160000"/>
              </a:lnSpc>
            </a:pP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Ability to meet deadlines. </a:t>
            </a:r>
          </a:p>
          <a:p>
            <a:pPr lvl="0" fontAlgn="base">
              <a:lnSpc>
                <a:spcPct val="160000"/>
              </a:lnSpc>
            </a:pP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Familiarity with digital tools. </a:t>
            </a:r>
          </a:p>
          <a:p>
            <a:pPr marL="0" indent="0" fontAlgn="base">
              <a:lnSpc>
                <a:spcPct val="160000"/>
              </a:lnSpc>
              <a:buNone/>
            </a:pPr>
            <a:r>
              <a:rPr lang="en-GB" sz="6000" dirty="0" smtClean="0">
                <a:latin typeface="Century Schoolbook" charset="0"/>
                <a:ea typeface="Century Schoolbook" charset="0"/>
                <a:cs typeface="Century Schoolbook" charset="0"/>
              </a:rPr>
              <a:t>List 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of </a:t>
            </a:r>
            <a:r>
              <a:rPr lang="en-GB" sz="6000" dirty="0" smtClean="0">
                <a:latin typeface="Century Schoolbook" charset="0"/>
                <a:ea typeface="Century Schoolbook" charset="0"/>
                <a:cs typeface="Century Schoolbook" charset="0"/>
              </a:rPr>
              <a:t>links 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to valuable tools: </a:t>
            </a:r>
            <a:endParaRPr lang="en-GB" sz="6000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n-GB" sz="6000" u="sng" dirty="0" smtClean="0">
                <a:solidFill>
                  <a:schemeClr val="accent1">
                    <a:lumMod val="75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Microsoft </a:t>
            </a:r>
            <a:r>
              <a:rPr lang="en-GB" sz="6000" u="sng" dirty="0" smtClean="0">
                <a:solidFill>
                  <a:schemeClr val="accent1">
                    <a:lumMod val="75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Word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,</a:t>
            </a:r>
            <a:r>
              <a:rPr lang="en-GB" sz="6000" dirty="0" smtClean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GB" sz="6000" dirty="0" smtClean="0">
                <a:latin typeface="Century Schoolbook" charset="0"/>
                <a:ea typeface="Century Schoolbook" charset="0"/>
                <a:cs typeface="Century Schoolbook" charset="0"/>
                <a:hlinkClick r:id="rId2"/>
              </a:rPr>
              <a:t>ProWritingAid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, 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  <a:hlinkClick r:id="rId3"/>
              </a:rPr>
              <a:t>Grammarly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, 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  <a:hlinkClick r:id="rId4"/>
              </a:rPr>
              <a:t>Marian Webster‘s Dictionary,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 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  <a:hlinkClick r:id="rId5"/>
              </a:rPr>
              <a:t>The Chicago Manual of Style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, 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  <a:hlinkClick r:id="rId6"/>
              </a:rPr>
              <a:t>Editorial Freelancers Association</a:t>
            </a:r>
            <a:r>
              <a:rPr lang="en-GB" sz="6000" dirty="0">
                <a:latin typeface="Century Schoolbook" charset="0"/>
                <a:ea typeface="Century Schoolbook" charset="0"/>
                <a:cs typeface="Century Schoolbook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33" y="1875295"/>
            <a:ext cx="3111571" cy="20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Schoolbook" charset="0"/>
                <a:ea typeface="Century Schoolbook" charset="0"/>
                <a:cs typeface="Century Schoolbook" charset="0"/>
              </a:rPr>
              <a:t>Strategies of proofreading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8354"/>
            <a:ext cx="10515600" cy="5509646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Read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paper slow and out loud.  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Use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a ruler or blank sheet for sentence </a:t>
            </a: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lines.</a:t>
            </a:r>
            <a:endParaRPr lang="en-GB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Highlight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every punctuation mark. 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Use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the search function. 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Track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frequent errors. 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Remember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to proofread only one kind of error at a time. 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Use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an automatic grammar spelling checker in the end. 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Try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reading the text backward.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0" y="1690688"/>
            <a:ext cx="3959250" cy="24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Rules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8" y="708024"/>
            <a:ext cx="3693361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Word choice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1133" cy="48630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Use specialized language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Be concise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No slangs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200" b="1" dirty="0">
                <a:latin typeface="Century Schoolbook" charset="0"/>
                <a:ea typeface="Century Schoolbook" charset="0"/>
                <a:cs typeface="Century Schoolbook" charset="0"/>
              </a:rPr>
              <a:t>Grammar </a:t>
            </a:r>
            <a:endParaRPr lang="en-US" sz="4200" b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Every sentence should contain all the grammatical elements including subject, verb and object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The subject and verb should agree in a sentence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Nouns and pronouns should match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21" y="365125"/>
            <a:ext cx="4120546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Punctuation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Use punctuation correctly in a sentence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Use commas at right places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Use apostrophes  for right reasons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latin typeface="Century Schoolbook" charset="0"/>
                <a:ea typeface="Century Schoolbook" charset="0"/>
                <a:cs typeface="Century Schoolbook" charset="0"/>
              </a:rPr>
              <a:t>Spellings</a:t>
            </a:r>
            <a:r>
              <a:rPr lang="en-US" sz="4400" b="1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Use a spell checker but don’t just rely on it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Learn the spellings of the words you use often 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0"/>
          <a:stretch/>
        </p:blipFill>
        <p:spPr>
          <a:xfrm>
            <a:off x="9122040" y="207403"/>
            <a:ext cx="2917560" cy="2594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"/>
          <a:stretch/>
        </p:blipFill>
        <p:spPr>
          <a:xfrm>
            <a:off x="9122040" y="3456501"/>
            <a:ext cx="2917560" cy="28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entury Schoolbook" charset="0"/>
                <a:ea typeface="Century Schoolbook" charset="0"/>
                <a:cs typeface="Century Schoolbook" charset="0"/>
              </a:rPr>
              <a:t>Tense of </a:t>
            </a:r>
            <a:r>
              <a:rPr lang="en-GB" b="1" dirty="0">
                <a:latin typeface="Century Schoolbook" charset="0"/>
                <a:ea typeface="Century Schoolbook" charset="0"/>
                <a:cs typeface="Century Schoolbook" charset="0"/>
              </a:rPr>
              <a:t>the sentences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Abstract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past tense </a:t>
            </a:r>
            <a:endParaRPr lang="en-GB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Introduction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present tense </a:t>
            </a:r>
            <a:endParaRPr lang="en-GB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Review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past tense </a:t>
            </a:r>
            <a:endParaRPr lang="en-GB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Methodology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past tense </a:t>
            </a:r>
            <a:endParaRPr lang="en-GB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Results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past tense </a:t>
            </a:r>
            <a:endParaRPr lang="en-GB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Discussion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present tense </a:t>
            </a:r>
            <a:endParaRPr lang="en-GB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/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Conclusion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– present </a:t>
            </a: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tense</a:t>
            </a:r>
            <a:endParaRPr lang="en-GB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Confusions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9" y="1271781"/>
            <a:ext cx="4533926" cy="25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8192"/>
            <a:ext cx="1109133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Spelling and word choice confusions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Confusions between homophones (e.g. </a:t>
            </a:r>
            <a:r>
              <a:rPr lang="en-US" i="1" dirty="0">
                <a:latin typeface="Century Schoolbook" charset="0"/>
                <a:ea typeface="Century Schoolbook" charset="0"/>
                <a:cs typeface="Century Schoolbook" charset="0"/>
              </a:rPr>
              <a:t>there/they’re/their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Misuse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of definite and indefinite articles (the/a/an)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Misuse of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prepositions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3417828"/>
            <a:ext cx="2912533" cy="29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Misplaced </a:t>
            </a: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5"/>
            <a:ext cx="10515600" cy="45059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dirty="0" smtClean="0">
                <a:latin typeface="Century Schoolbook" charset="0"/>
                <a:ea typeface="Century Schoolbook" charset="0"/>
                <a:cs typeface="Century Schoolbook" charset="0"/>
              </a:rPr>
              <a:t>Missing </a:t>
            </a:r>
            <a:r>
              <a:rPr lang="en-US" sz="3000" dirty="0">
                <a:latin typeface="Century Schoolbook" charset="0"/>
                <a:ea typeface="Century Schoolbook" charset="0"/>
                <a:cs typeface="Century Schoolbook" charset="0"/>
              </a:rPr>
              <a:t>or misused commas 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entury Schoolbook" charset="0"/>
                <a:ea typeface="Century Schoolbook" charset="0"/>
                <a:cs typeface="Century Schoolbook" charset="0"/>
              </a:rPr>
              <a:t>Confusion between hyphens, </a:t>
            </a:r>
            <a:r>
              <a:rPr lang="en-US" sz="3000" dirty="0" err="1">
                <a:latin typeface="Century Schoolbook" charset="0"/>
                <a:ea typeface="Century Schoolbook" charset="0"/>
                <a:cs typeface="Century Schoolbook" charset="0"/>
              </a:rPr>
              <a:t>em</a:t>
            </a:r>
            <a:r>
              <a:rPr lang="en-US" sz="3000" dirty="0">
                <a:latin typeface="Century Schoolbook" charset="0"/>
                <a:ea typeface="Century Schoolbook" charset="0"/>
                <a:cs typeface="Century Schoolbook" charset="0"/>
              </a:rPr>
              <a:t> dashes and en dashes 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entury Schoolbook" charset="0"/>
                <a:ea typeface="Century Schoolbook" charset="0"/>
                <a:cs typeface="Century Schoolbook" charset="0"/>
              </a:rPr>
              <a:t>Incorrect use of apostrophes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latin typeface="Century Schoolbook" charset="0"/>
                <a:ea typeface="Century Schoolbook" charset="0"/>
                <a:cs typeface="Century Schoolbook" charset="0"/>
              </a:rPr>
              <a:t>The 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longer </a:t>
            </a:r>
            <a:r>
              <a:rPr lang="en-US" sz="2400" b="1" dirty="0" err="1">
                <a:latin typeface="Century Schoolbook" charset="0"/>
                <a:ea typeface="Century Schoolbook" charset="0"/>
                <a:cs typeface="Century Schoolbook" charset="0"/>
              </a:rPr>
              <a:t>em</a:t>
            </a:r>
            <a:r>
              <a:rPr lang="en-US" sz="2400" b="1" dirty="0">
                <a:latin typeface="Century Schoolbook" charset="0"/>
                <a:ea typeface="Century Schoolbook" charset="0"/>
                <a:cs typeface="Century Schoolbook" charset="0"/>
              </a:rPr>
              <a:t> dash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 (—) is used to separate extra information or mark a break in a sentence</a:t>
            </a:r>
            <a:r>
              <a:rPr lang="en-US" sz="2400" dirty="0" smtClean="0">
                <a:latin typeface="Century Schoolbook" charset="0"/>
                <a:ea typeface="Century Schoolbook" charset="0"/>
                <a:cs typeface="Century Schoolbook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entury Schoolbook" charset="0"/>
                <a:ea typeface="Century Schoolbook" charset="0"/>
                <a:cs typeface="Century Schoolbook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Dark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, leafy greens—such as spinach, kale, and chard—are 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	important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part of a healthy diet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entury Schoolbook" charset="0"/>
                <a:ea typeface="Century Schoolbook" charset="0"/>
                <a:cs typeface="Century Schoolbook" charset="0"/>
              </a:rPr>
              <a:t>The 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shorter </a:t>
            </a:r>
            <a:r>
              <a:rPr lang="en-US" sz="2400" b="1" dirty="0">
                <a:latin typeface="Century Schoolbook" charset="0"/>
                <a:ea typeface="Century Schoolbook" charset="0"/>
                <a:cs typeface="Century Schoolbook" charset="0"/>
              </a:rPr>
              <a:t>en dash</a:t>
            </a: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 (–) is used to mark ranges.</a:t>
            </a:r>
          </a:p>
          <a:p>
            <a:pPr marL="0" indent="0">
              <a:buNone/>
            </a:pP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Schoolbook" charset="0"/>
                <a:ea typeface="Century Schoolbook" charset="0"/>
                <a:cs typeface="Century Schoolbook" charset="0"/>
              </a:rPr>
              <a:t>company had a successful 2018–2019 fiscal year.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10" y="-1"/>
            <a:ext cx="3524590" cy="22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00062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Stylistic </a:t>
            </a: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inconsistency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4467" cy="48969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Switching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between UK and US conventions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Inconsistent capitalization of terms or titles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Inconsistent treatment of numbers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5" y="3641704"/>
            <a:ext cx="3589867" cy="30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0" y="1344261"/>
            <a:ext cx="9144000" cy="164149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Apple Chancery" charset="0"/>
                <a:ea typeface="Apple Chancery" charset="0"/>
                <a:cs typeface="Apple Chancery" charset="0"/>
              </a:rPr>
              <a:t>Proofreading</a:t>
            </a:r>
            <a:endParaRPr lang="en-US" sz="7200" b="1" dirty="0">
              <a:solidFill>
                <a:srgbClr val="C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967156"/>
            <a:ext cx="9313333" cy="21383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Dr. </a:t>
            </a:r>
            <a:r>
              <a:rPr lang="en-US" b="1" dirty="0" err="1" smtClean="0">
                <a:latin typeface="Apple Chancery" charset="0"/>
                <a:ea typeface="Apple Chancery" charset="0"/>
                <a:cs typeface="Apple Chancery" charset="0"/>
              </a:rPr>
              <a:t>Shehla</a:t>
            </a:r>
            <a:r>
              <a:rPr lang="en-US" b="1" dirty="0" smtClean="0">
                <a:latin typeface="Apple Chancery" charset="0"/>
                <a:ea typeface="Apple Chancery" charset="0"/>
                <a:cs typeface="Apple Chancery" charset="0"/>
              </a:rPr>
              <a:t> </a:t>
            </a:r>
            <a:r>
              <a:rPr lang="en-US" b="1" dirty="0" err="1" smtClean="0">
                <a:latin typeface="Apple Chancery" charset="0"/>
                <a:ea typeface="Apple Chancery" charset="0"/>
                <a:cs typeface="Apple Chancery" charset="0"/>
              </a:rPr>
              <a:t>Shaukat</a:t>
            </a:r>
            <a:endParaRPr lang="en-US" b="1" dirty="0" smtClean="0">
              <a:latin typeface="Apple Chancery" charset="0"/>
              <a:ea typeface="Apple Chancery" charset="0"/>
              <a:cs typeface="Apple Chancery" charset="0"/>
            </a:endParaRPr>
          </a:p>
          <a:p>
            <a:r>
              <a:rPr lang="en-US" sz="1800" dirty="0" smtClean="0">
                <a:latin typeface="Apple Chancery" charset="0"/>
                <a:ea typeface="Apple Chancery" charset="0"/>
                <a:cs typeface="Apple Chancery" charset="0"/>
              </a:rPr>
              <a:t>Associate Professor</a:t>
            </a:r>
          </a:p>
          <a:p>
            <a:r>
              <a:rPr lang="en-US" sz="1800" dirty="0" smtClean="0">
                <a:latin typeface="Apple Chancery" charset="0"/>
                <a:ea typeface="Apple Chancery" charset="0"/>
                <a:cs typeface="Apple Chancery" charset="0"/>
              </a:rPr>
              <a:t>Dermatology Unit-I</a:t>
            </a:r>
          </a:p>
          <a:p>
            <a:r>
              <a:rPr lang="en-US" sz="1800" dirty="0" smtClean="0">
                <a:latin typeface="Apple Chancery" charset="0"/>
                <a:ea typeface="Apple Chancery" charset="0"/>
                <a:cs typeface="Apple Chancery" charset="0"/>
              </a:rPr>
              <a:t>KEMU/ Mayo Hospital</a:t>
            </a:r>
          </a:p>
          <a:p>
            <a:r>
              <a:rPr lang="en-US" sz="1800" dirty="0" smtClean="0">
                <a:latin typeface="Apple Chancery" charset="0"/>
                <a:ea typeface="Apple Chancery" charset="0"/>
                <a:cs typeface="Apple Chancery" charset="0"/>
              </a:rPr>
              <a:t>Lahore</a:t>
            </a:r>
            <a:endParaRPr lang="en-US" sz="18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91733"/>
            <a:ext cx="4199467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Formatting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6265"/>
            <a:ext cx="916940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Incorrect formatting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of quotations and citations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Inconsistent paragraph indentation and spacing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Missing or misplaced page numbers, headers and footers</a:t>
            </a:r>
          </a:p>
          <a:p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010" y="3013605"/>
            <a:ext cx="10727268" cy="2852737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entury Schoolbook" charset="0"/>
                <a:ea typeface="Century Schoolbook" charset="0"/>
                <a:cs typeface="Century Schoolbook" charset="0"/>
              </a:rPr>
              <a:t>The </a:t>
            </a:r>
            <a:r>
              <a:rPr lang="en-US" sz="6000" b="1" dirty="0" smtClean="0">
                <a:latin typeface="Century Schoolbook" charset="0"/>
                <a:ea typeface="Century Schoolbook" charset="0"/>
                <a:cs typeface="Century Schoolbook" charset="0"/>
              </a:rPr>
              <a:t>Proofreader’s </a:t>
            </a:r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T</a:t>
            </a:r>
            <a:r>
              <a:rPr lang="en-US" sz="6000" b="1" dirty="0" smtClean="0">
                <a:latin typeface="Century Schoolbook" charset="0"/>
                <a:ea typeface="Century Schoolbook" charset="0"/>
                <a:cs typeface="Century Schoolbook" charset="0"/>
              </a:rPr>
              <a:t>ools</a:t>
            </a:r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/>
            </a:r>
            <a:b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</a:b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7"/>
          <a:stretch/>
        </p:blipFill>
        <p:spPr>
          <a:xfrm>
            <a:off x="8534400" y="219645"/>
            <a:ext cx="2776878" cy="36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1333"/>
            <a:ext cx="10515600" cy="5245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Dictionary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Thesaurus </a:t>
            </a:r>
            <a:endParaRPr lang="en-US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 Grammar book 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 Red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pen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Lack of fear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39" y="498100"/>
            <a:ext cx="3683061" cy="43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4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Common Proofreading Symbols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/>
          <a:stretch/>
        </p:blipFill>
        <p:spPr>
          <a:xfrm>
            <a:off x="1625597" y="1456266"/>
            <a:ext cx="8754535" cy="53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391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Common Proofreading Abbreviations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3038"/>
              </p:ext>
            </p:extLst>
          </p:nvPr>
        </p:nvGraphicFramePr>
        <p:xfrm>
          <a:off x="838200" y="1961092"/>
          <a:ext cx="105156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733"/>
                <a:gridCol w="3589867"/>
                <a:gridCol w="469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Faulty 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</a:t>
                      </a:r>
                      <a:r>
                        <a:rPr lang="en-US" baseline="0" dirty="0" smtClean="0"/>
                        <a:t> had earned her </a:t>
                      </a:r>
                      <a:r>
                        <a:rPr lang="en-US" baseline="0" dirty="0" err="1" smtClean="0"/>
                        <a:t>Phd</a:t>
                      </a:r>
                      <a:r>
                        <a:rPr lang="en-US" baseline="0" dirty="0" smtClean="0"/>
                        <a:t> along with her M.D.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Agr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Agreement problem</a:t>
                      </a:r>
                    </a:p>
                    <a:p>
                      <a:r>
                        <a:rPr lang="en-US" dirty="0" smtClean="0"/>
                        <a:t>Subject/verb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basket of puppies were in the kitchen.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Awk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Awkward expression or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past month has seen two major developments.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Faulty</a:t>
                      </a:r>
                      <a:r>
                        <a:rPr lang="en-US" baseline="0" dirty="0" smtClean="0"/>
                        <a:t> capitalization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spent the Fall in Southern </a:t>
                      </a:r>
                      <a:r>
                        <a:rPr lang="en-US" dirty="0" err="1" smtClean="0"/>
                        <a:t>spain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Comma splice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project ran over the deadline, data processing was extensive.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DICT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Faulty diction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boy whose has fell off the bicycle has hurt his leg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Dgl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Dangling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Entering the room, the light was off.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with final -</a:t>
                      </a:r>
                      <a:r>
                        <a:rPr lang="en-US" i="1" dirty="0" err="1" smtClean="0"/>
                        <a:t>ed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</a:t>
                      </a:r>
                      <a:r>
                        <a:rPr lang="en-US" baseline="0" dirty="0" smtClean="0"/>
                        <a:t> summer he walk all the way to London.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Edit on </a:t>
            </a:r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t</a:t>
            </a: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he Computer and Track Changes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351338"/>
          </a:xfrm>
        </p:spPr>
        <p:txBody>
          <a:bodyPr/>
          <a:lstStyle/>
          <a:p>
            <a:pPr algn="just"/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E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diting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on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the computer screen is much effective. </a:t>
            </a:r>
          </a:p>
          <a:p>
            <a:pPr algn="just"/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Track Changes feature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- it is in all the text editors.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313531"/>
            <a:ext cx="2857500" cy="14287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29" y="3231962"/>
            <a:ext cx="5860571" cy="31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797" y="3363362"/>
            <a:ext cx="9627201" cy="164149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Century Schoolbook" charset="0"/>
                <a:ea typeface="Century Schoolbook" charset="0"/>
                <a:cs typeface="Century Schoolbook" charset="0"/>
              </a:rPr>
              <a:t>Tips and Tricks</a:t>
            </a:r>
            <a:br>
              <a:rPr lang="en-US" sz="6600" b="1" dirty="0" smtClean="0">
                <a:latin typeface="Century Schoolbook" charset="0"/>
                <a:ea typeface="Century Schoolbook" charset="0"/>
                <a:cs typeface="Century Schoolbook" charset="0"/>
              </a:rPr>
            </a:br>
            <a:endParaRPr lang="en-US" sz="6600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7"/>
          <a:stretch/>
        </p:blipFill>
        <p:spPr>
          <a:xfrm>
            <a:off x="7702695" y="948267"/>
            <a:ext cx="40729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196" y="771697"/>
            <a:ext cx="10515600" cy="5404378"/>
          </a:xfrm>
        </p:spPr>
        <p:txBody>
          <a:bodyPr anchor="ctr">
            <a:normAutofit lnSpcReduction="10000"/>
          </a:bodyPr>
          <a:lstStyle/>
          <a:p>
            <a:pPr marL="0" indent="0" fontAlgn="base">
              <a:buNone/>
            </a:pPr>
            <a:r>
              <a:rPr lang="en-GB" sz="2400" b="1" dirty="0">
                <a:solidFill>
                  <a:srgbClr val="C000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DO’s:</a:t>
            </a:r>
          </a:p>
          <a:p>
            <a:pPr lvl="0" fontAlgn="base">
              <a:lnSpc>
                <a:spcPct val="150000"/>
              </a:lnSpc>
            </a:pPr>
            <a:r>
              <a:rPr lang="en-GB" sz="2400" dirty="0">
                <a:latin typeface="Century Schoolbook" charset="0"/>
                <a:ea typeface="Century Schoolbook" charset="0"/>
                <a:cs typeface="Century Schoolbook" charset="0"/>
              </a:rPr>
              <a:t>Repeat process of proofreading more than once</a:t>
            </a:r>
          </a:p>
          <a:p>
            <a:pPr lvl="0" fontAlgn="base">
              <a:lnSpc>
                <a:spcPct val="150000"/>
              </a:lnSpc>
            </a:pPr>
            <a:r>
              <a:rPr lang="en-GB" sz="2400" dirty="0">
                <a:latin typeface="Century Schoolbook" charset="0"/>
                <a:ea typeface="Century Schoolbook" charset="0"/>
                <a:cs typeface="Century Schoolbook" charset="0"/>
              </a:rPr>
              <a:t>Look for typing, grammatical, spelling and punctuation errors</a:t>
            </a:r>
          </a:p>
          <a:p>
            <a:pPr lvl="0" fontAlgn="base">
              <a:lnSpc>
                <a:spcPct val="150000"/>
              </a:lnSpc>
            </a:pPr>
            <a:r>
              <a:rPr lang="en-GB" sz="2400" dirty="0">
                <a:latin typeface="Century Schoolbook" charset="0"/>
                <a:ea typeface="Century Schoolbook" charset="0"/>
                <a:cs typeface="Century Schoolbook" charset="0"/>
              </a:rPr>
              <a:t>Pay attention to frequently misspelled, typed incorrectly or misused words</a:t>
            </a:r>
          </a:p>
          <a:p>
            <a:pPr marL="0" indent="0" fontAlgn="base">
              <a:buNone/>
            </a:pPr>
            <a:r>
              <a:rPr lang="en-GB" sz="2400" b="1" dirty="0">
                <a:solidFill>
                  <a:srgbClr val="C000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DON’Ts:</a:t>
            </a:r>
          </a:p>
          <a:p>
            <a:pPr lvl="0" fontAlgn="base">
              <a:lnSpc>
                <a:spcPct val="150000"/>
              </a:lnSpc>
            </a:pPr>
            <a:r>
              <a:rPr lang="en-GB" sz="2400" dirty="0">
                <a:latin typeface="Century Schoolbook" charset="0"/>
                <a:ea typeface="Century Schoolbook" charset="0"/>
                <a:cs typeface="Century Schoolbook" charset="0"/>
              </a:rPr>
              <a:t>Proofread during editing and writing process</a:t>
            </a:r>
          </a:p>
          <a:p>
            <a:pPr lvl="0" fontAlgn="base">
              <a:lnSpc>
                <a:spcPct val="150000"/>
              </a:lnSpc>
            </a:pPr>
            <a:r>
              <a:rPr lang="en-GB" sz="2400" dirty="0">
                <a:latin typeface="Century Schoolbook" charset="0"/>
                <a:ea typeface="Century Schoolbook" charset="0"/>
                <a:cs typeface="Century Schoolbook" charset="0"/>
              </a:rPr>
              <a:t>Proofread only certain part of the document</a:t>
            </a:r>
          </a:p>
          <a:p>
            <a:pPr lvl="0" fontAlgn="base">
              <a:lnSpc>
                <a:spcPct val="150000"/>
              </a:lnSpc>
            </a:pPr>
            <a:r>
              <a:rPr lang="en-GB" sz="2400" dirty="0">
                <a:latin typeface="Century Schoolbook" charset="0"/>
                <a:ea typeface="Century Schoolbook" charset="0"/>
                <a:cs typeface="Century Schoolbook" charset="0"/>
              </a:rPr>
              <a:t>Spend too much time on the proofreading </a:t>
            </a:r>
            <a:r>
              <a:rPr lang="en-GB" sz="2400" dirty="0" smtClean="0">
                <a:latin typeface="Century Schoolbook" charset="0"/>
                <a:ea typeface="Century Schoolbook" charset="0"/>
                <a:cs typeface="Century Schoolbook" charset="0"/>
              </a:rPr>
              <a:t>process</a:t>
            </a:r>
            <a:endParaRPr lang="en-GB" sz="24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Exercise 1: </a:t>
            </a:r>
            <a:r>
              <a:rPr lang="en-GB" sz="2800" b="1" dirty="0">
                <a:latin typeface="Century Schoolbook" charset="0"/>
                <a:ea typeface="Century Schoolbook" charset="0"/>
                <a:cs typeface="Century Schoolbook" charset="0"/>
              </a:rPr>
              <a:t>Find the error in each sentence </a:t>
            </a:r>
            <a:endParaRPr lang="en-US" sz="2800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. These results indicate that Drug X is more effective then placebo in reducing symptoms in patients with diabetes. </a:t>
            </a:r>
          </a:p>
          <a:p>
            <a:pPr marL="0" indent="0" algn="just">
              <a:buNone/>
            </a:pP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2. We showed that this method is more </a:t>
            </a:r>
            <a:r>
              <a:rPr lang="en-GB" dirty="0" err="1">
                <a:latin typeface="Century Schoolbook" charset="0"/>
                <a:ea typeface="Century Schoolbook" charset="0"/>
                <a:cs typeface="Century Schoolbook" charset="0"/>
              </a:rPr>
              <a:t>percise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 than the current standard diagnostic tools. </a:t>
            </a:r>
          </a:p>
          <a:p>
            <a:pPr marL="0" indent="0" algn="just">
              <a:buNone/>
            </a:pP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3. Tools are available for physicians to assist them in the management of the patient and they’re disease. </a:t>
            </a:r>
          </a:p>
        </p:txBody>
      </p:sp>
    </p:spTree>
    <p:extLst>
      <p:ext uri="{BB962C8B-B14F-4D97-AF65-F5344CB8AC3E}">
        <p14:creationId xmlns:p14="http://schemas.microsoft.com/office/powerpoint/2010/main" val="196359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967"/>
            <a:ext cx="10515600" cy="1380722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C00000"/>
                </a:solidFill>
                <a:latin typeface="Century Schoolbook" charset="0"/>
                <a:ea typeface="Century Schoolbook" charset="0"/>
                <a:cs typeface="Century Schoolbook" charset="0"/>
              </a:rPr>
              <a:t>Exercise 2:</a:t>
            </a:r>
            <a:r>
              <a:rPr lang="en-GB" sz="2700" b="1" dirty="0">
                <a:solidFill>
                  <a:srgbClr val="C00000"/>
                </a:solidFill>
              </a:rPr>
              <a:t> </a:t>
            </a:r>
            <a:r>
              <a:rPr lang="en-GB" sz="2700" b="1" dirty="0">
                <a:latin typeface="Century Schoolbook" charset="0"/>
                <a:ea typeface="Century Schoolbook" charset="0"/>
                <a:cs typeface="Century Schoolbook" charset="0"/>
              </a:rPr>
              <a:t>Find the errors in each sentence 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. More than ≥50% of patients </a:t>
            </a:r>
            <a:r>
              <a:rPr lang="en-GB" dirty="0" err="1">
                <a:latin typeface="Century Schoolbook" charset="0"/>
                <a:ea typeface="Century Schoolbook" charset="0"/>
                <a:cs typeface="Century Schoolbook" charset="0"/>
              </a:rPr>
              <a:t>expereinced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 treatment-emergent adverse events, the most common of which was headache, nausea and dizziness. </a:t>
            </a:r>
          </a:p>
          <a:p>
            <a:pPr marL="0" indent="0" algn="just">
              <a:buNone/>
            </a:pP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2. Healthy males and women aged between 18 or 35 years with a </a:t>
            </a:r>
            <a:r>
              <a:rPr lang="en-GB" dirty="0" smtClean="0">
                <a:latin typeface="Century Schoolbook" charset="0"/>
                <a:ea typeface="Century Schoolbook" charset="0"/>
                <a:cs typeface="Century Schoolbook" charset="0"/>
              </a:rPr>
              <a:t>total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body wait of 50kg</a:t>
            </a:r>
            <a:r>
              <a:rPr lang="en-GB" baseline="30000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were </a:t>
            </a:r>
            <a:r>
              <a:rPr lang="en-GB" dirty="0" err="1">
                <a:latin typeface="Century Schoolbook" charset="0"/>
                <a:ea typeface="Century Schoolbook" charset="0"/>
                <a:cs typeface="Century Schoolbook" charset="0"/>
              </a:rPr>
              <a:t>enroled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 in the study. </a:t>
            </a:r>
          </a:p>
          <a:p>
            <a:pPr marL="0" indent="0" algn="just">
              <a:buNone/>
            </a:pP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3. The incident rate ration (IRR) for </a:t>
            </a:r>
            <a:r>
              <a:rPr lang="en-GB" dirty="0" err="1">
                <a:latin typeface="Century Schoolbook" charset="0"/>
                <a:ea typeface="Century Schoolbook" charset="0"/>
                <a:cs typeface="Century Schoolbook" charset="0"/>
              </a:rPr>
              <a:t>diarrhia</a:t>
            </a:r>
            <a:r>
              <a:rPr lang="en-GB" dirty="0">
                <a:latin typeface="Century Schoolbook" charset="0"/>
                <a:ea typeface="Century Schoolbook" charset="0"/>
                <a:cs typeface="Century Schoolbook" charset="0"/>
              </a:rPr>
              <a:t> was 0.91 (95% confidence interval [CL]: 0.21–3.22) for treatment with drug A, 0.90 (95 CI: 0.63–1.11) for drug b, and 2.85 (95% CI: 0.65-8.35) for drug 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Learning Outcomes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Differentiate between editing and proofreading</a:t>
            </a:r>
          </a:p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R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ules and confusions of proofreading</a:t>
            </a:r>
          </a:p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S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ymbols and abbreviations used in proofreading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77"/>
            <a:ext cx="12192000" cy="6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36" y="325463"/>
            <a:ext cx="11298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 charset="0"/>
                <a:ea typeface="Times New Roman" charset="0"/>
                <a:cs typeface="Times New Roman" charset="0"/>
              </a:rPr>
              <a:t>ANSWERS:</a:t>
            </a: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Exercise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1: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The errors are underlined.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1. These results indicate that Drug X is more effective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then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 placebo in reducing symptoms in patients with diabetes.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2. We showed that this method is more </a:t>
            </a:r>
            <a:r>
              <a:rPr lang="en-GB" sz="2400" u="sng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percise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 than the current standard diagnostic tools.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3. Tools are available for physicians to assist them in the management of the patient and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they’re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disease.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Exercise 2: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The errors are underlined.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1. More than </a:t>
            </a:r>
            <a:r>
              <a:rPr lang="en-GB" sz="2400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≥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50% of patients </a:t>
            </a:r>
            <a:r>
              <a:rPr lang="en-GB" sz="2400" u="sng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expereinced</a:t>
            </a:r>
            <a:r>
              <a:rPr lang="en-GB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treatment-emergent adverse events, the most common of which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was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 headaches, nausea and dizziness.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2. Healthy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males</a:t>
            </a:r>
            <a:r>
              <a:rPr lang="en-GB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and women aged between 18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or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 35 years with </a:t>
            </a:r>
            <a:r>
              <a:rPr lang="en-GB" sz="2400" dirty="0" smtClean="0">
                <a:latin typeface="Times New Roman" charset="0"/>
                <a:ea typeface="Times New Roman" charset="0"/>
                <a:cs typeface="Times New Roman" charset="0"/>
              </a:rPr>
              <a:t>total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body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wait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 of 50kg</a:t>
            </a:r>
            <a:r>
              <a:rPr lang="en-GB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were </a:t>
            </a:r>
            <a:r>
              <a:rPr lang="en-GB" sz="2400" u="sng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enroled</a:t>
            </a:r>
            <a:r>
              <a:rPr lang="en-GB" sz="2400" dirty="0">
                <a:latin typeface="Times New Roman" charset="0"/>
                <a:ea typeface="Times New Roman" charset="0"/>
                <a:cs typeface="Times New Roman" charset="0"/>
              </a:rPr>
              <a:t> in the study. </a:t>
            </a:r>
            <a:endParaRPr lang="en-GB" sz="24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sz="2400" dirty="0">
                <a:latin typeface="Times New Roman" charset="0"/>
                <a:ea typeface="Times New Roman" charset="0"/>
              </a:rPr>
              <a:t>3. The incident rate ration (IRR) for </a:t>
            </a:r>
            <a:r>
              <a:rPr lang="en-GB" sz="2400" u="sng" dirty="0" err="1">
                <a:solidFill>
                  <a:srgbClr val="C00000"/>
                </a:solidFill>
                <a:latin typeface="Times New Roman" charset="0"/>
                <a:ea typeface="Times New Roman" charset="0"/>
              </a:rPr>
              <a:t>diarrhia</a:t>
            </a:r>
            <a:r>
              <a:rPr lang="en-GB" sz="2400" dirty="0">
                <a:latin typeface="Times New Roman" charset="0"/>
                <a:ea typeface="Times New Roman" charset="0"/>
              </a:rPr>
              <a:t> was 0.91 (95% confidence interval [C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</a:rPr>
              <a:t>L</a:t>
            </a:r>
            <a:r>
              <a:rPr lang="en-GB" sz="2400" dirty="0">
                <a:latin typeface="Times New Roman" charset="0"/>
                <a:ea typeface="Times New Roman" charset="0"/>
              </a:rPr>
              <a:t>]: 0.21–3.22) for treatment with drug A, 0.90 (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</a:rPr>
              <a:t>95</a:t>
            </a:r>
            <a:r>
              <a:rPr lang="en-GB" sz="2400" dirty="0">
                <a:latin typeface="Times New Roman" charset="0"/>
                <a:ea typeface="Times New Roman" charset="0"/>
              </a:rPr>
              <a:t> CI: 0.63–1.11) for drug 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</a:rPr>
              <a:t>b</a:t>
            </a:r>
            <a:r>
              <a:rPr lang="en-GB" sz="2400" dirty="0">
                <a:latin typeface="Times New Roman" charset="0"/>
                <a:ea typeface="Times New Roman" charset="0"/>
              </a:rPr>
              <a:t>, and 2.85 (95% CI: 0.65</a:t>
            </a:r>
            <a:r>
              <a:rPr lang="en-GB" sz="2400" u="sng" dirty="0">
                <a:solidFill>
                  <a:srgbClr val="C00000"/>
                </a:solidFill>
                <a:latin typeface="Times New Roman" charset="0"/>
                <a:ea typeface="Times New Roman" charset="0"/>
              </a:rPr>
              <a:t>-</a:t>
            </a:r>
            <a:r>
              <a:rPr lang="en-GB" sz="2400" dirty="0">
                <a:latin typeface="Times New Roman" charset="0"/>
                <a:ea typeface="Times New Roman" charset="0"/>
              </a:rPr>
              <a:t>8.35) for drug C</a:t>
            </a:r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2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Proofreading 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is the process of reviewing the final draft of a piece of writing to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ensure: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	Accuracy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Spelling, grammar, punctuation, etc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	Impression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Tense, tone, intent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	Professionalism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Overall appearance, clarity, conciseness</a:t>
            </a:r>
          </a:p>
          <a:p>
            <a:pPr>
              <a:lnSpc>
                <a:spcPct val="150000"/>
              </a:lnSpc>
            </a:pPr>
            <a:endParaRPr lang="en-US" i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2"/>
          <a:stretch/>
        </p:blipFill>
        <p:spPr>
          <a:xfrm>
            <a:off x="8109790" y="3105414"/>
            <a:ext cx="3233277" cy="24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Schoolbook" charset="0"/>
                <a:ea typeface="Century Schoolbook" charset="0"/>
                <a:cs typeface="Century Schoolbook" charset="0"/>
              </a:rPr>
              <a:t>Difference between Revising, Editing and Proofreading</a:t>
            </a: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020094"/>
            <a:ext cx="9448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Revising</a:t>
            </a:r>
            <a:b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</a:br>
            <a:endParaRPr lang="en-US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867"/>
            <a:ext cx="10515600" cy="5354108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Revising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is done throughout the writing process, with special emphasis on the first few </a:t>
            </a: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drafts by the author.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Focus = big issues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Audience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Organization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Content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Evidence</a:t>
            </a:r>
          </a:p>
          <a:p>
            <a:pPr lvl="1" fontAlgn="base"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Conclusion</a:t>
            </a:r>
          </a:p>
          <a:p>
            <a:pPr lvl="1" fontAlgn="base"/>
            <a:endParaRPr lang="en-US" dirty="0"/>
          </a:p>
          <a:p>
            <a:pPr marL="457200" lvl="1" indent="0" fontAlgn="base">
              <a:buNone/>
            </a:pPr>
            <a:endParaRPr lang="en-US" dirty="0"/>
          </a:p>
        </p:txBody>
      </p:sp>
      <p:pic>
        <p:nvPicPr>
          <p:cNvPr id="7" name="Content Placeholder 6" descr="arly stages of renovation project inside a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274925"/>
            <a:ext cx="4555067" cy="30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Editing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/>
            </a:r>
            <a:b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</a:b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867"/>
            <a:ext cx="10515600" cy="5283200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en-US" dirty="0" smtClean="0">
                <a:latin typeface="Century Schoolbook" charset="0"/>
                <a:ea typeface="Century Schoolbook" charset="0"/>
                <a:cs typeface="Century Schoolbook" charset="0"/>
              </a:rPr>
              <a:t>Editing 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is done throughout the writing process, with special emphasis on the middle and final drafts.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Focus = technical issues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Flow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Word choice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Grammar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Transitions</a:t>
            </a:r>
          </a:p>
          <a:p>
            <a:pPr lvl="1"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Textual inconsistencies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ome renovation project in the middle stag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958043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Schoolbook" charset="0"/>
                <a:ea typeface="Century Schoolbook" charset="0"/>
                <a:cs typeface="Century Schoolbook" charset="0"/>
              </a:rPr>
              <a:t>Proofreading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Proofreading is reserved for the final draft.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Focus = mechanics and presentation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Spelling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Punctuation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Format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Typographical errors (“typos”)</a:t>
            </a:r>
          </a:p>
          <a:p>
            <a:endParaRPr lang="en-US" dirty="0"/>
          </a:p>
        </p:txBody>
      </p:sp>
      <p:pic>
        <p:nvPicPr>
          <p:cNvPr id="4100" name="Picture 4" descr="anging a plant in a 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58" y="3183468"/>
            <a:ext cx="4080205" cy="27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1423" r="4111" b="10014"/>
          <a:stretch>
            <a:fillRect/>
          </a:stretch>
        </p:blipFill>
        <p:spPr bwMode="auto">
          <a:xfrm>
            <a:off x="-14900" y="0"/>
            <a:ext cx="12269905" cy="68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857</Words>
  <Application>Microsoft Macintosh PowerPoint</Application>
  <PresentationFormat>Widescreen</PresentationFormat>
  <Paragraphs>172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Apple Chancery</vt:lpstr>
      <vt:lpstr>Calibri</vt:lpstr>
      <vt:lpstr>Calibri Light</vt:lpstr>
      <vt:lpstr>Century Schoolbook</vt:lpstr>
      <vt:lpstr>Times New Roman</vt:lpstr>
      <vt:lpstr>Arial</vt:lpstr>
      <vt:lpstr>Office Theme</vt:lpstr>
      <vt:lpstr>PowerPoint Presentation</vt:lpstr>
      <vt:lpstr>Proofreading</vt:lpstr>
      <vt:lpstr>Learning Outcomes</vt:lpstr>
      <vt:lpstr>PowerPoint Presentation</vt:lpstr>
      <vt:lpstr>Difference between Revising, Editing and Proofreading</vt:lpstr>
      <vt:lpstr>Revising </vt:lpstr>
      <vt:lpstr>Editing </vt:lpstr>
      <vt:lpstr>Proofreading </vt:lpstr>
      <vt:lpstr>PowerPoint Presentation</vt:lpstr>
      <vt:lpstr>Requirements for a proofreader</vt:lpstr>
      <vt:lpstr>Strategies of proofreading</vt:lpstr>
      <vt:lpstr>Rules</vt:lpstr>
      <vt:lpstr>Word choice</vt:lpstr>
      <vt:lpstr>Punctuation </vt:lpstr>
      <vt:lpstr>Tense of the sentences</vt:lpstr>
      <vt:lpstr>Confusions </vt:lpstr>
      <vt:lpstr>Spelling and word choice confusions</vt:lpstr>
      <vt:lpstr>Misplaced punctuation</vt:lpstr>
      <vt:lpstr>Stylistic inconsistency</vt:lpstr>
      <vt:lpstr>Formatting issues</vt:lpstr>
      <vt:lpstr>The Proofreader’s Tools </vt:lpstr>
      <vt:lpstr>PowerPoint Presentation</vt:lpstr>
      <vt:lpstr>Common Proofreading Symbols</vt:lpstr>
      <vt:lpstr>Common Proofreading Abbreviations</vt:lpstr>
      <vt:lpstr>Edit on the Computer and Track Changes </vt:lpstr>
      <vt:lpstr>Tips and Tricks </vt:lpstr>
      <vt:lpstr>PowerPoint Presentation</vt:lpstr>
      <vt:lpstr>Exercise 1: Find the error in each sentence </vt:lpstr>
      <vt:lpstr>Exercise 2: Find the errors in each sentence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Shehla Shaukat</dc:creator>
  <cp:lastModifiedBy>Shehla Shaukat</cp:lastModifiedBy>
  <cp:revision>68</cp:revision>
  <dcterms:created xsi:type="dcterms:W3CDTF">2021-03-31T12:48:51Z</dcterms:created>
  <dcterms:modified xsi:type="dcterms:W3CDTF">2021-05-28T15:09:05Z</dcterms:modified>
</cp:coreProperties>
</file>