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8" r:id="rId3"/>
    <p:sldId id="257" r:id="rId4"/>
    <p:sldId id="260" r:id="rId5"/>
    <p:sldId id="259" r:id="rId6"/>
    <p:sldId id="262" r:id="rId7"/>
    <p:sldId id="264" r:id="rId8"/>
    <p:sldId id="270" r:id="rId9"/>
    <p:sldId id="271" r:id="rId10"/>
    <p:sldId id="266" r:id="rId11"/>
    <p:sldId id="268" r:id="rId12"/>
    <p:sldId id="276" r:id="rId13"/>
    <p:sldId id="267" r:id="rId14"/>
    <p:sldId id="272" r:id="rId15"/>
    <p:sldId id="261" r:id="rId16"/>
    <p:sldId id="273" r:id="rId17"/>
    <p:sldId id="274" r:id="rId18"/>
    <p:sldId id="278" r:id="rId19"/>
    <p:sldId id="279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bletmag.com/jewish-news-and-politics/107779/jonah-lehrers-deception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192-020-03373-0" TargetMode="External"/><Relationship Id="rId2" Type="http://schemas.openxmlformats.org/officeDocument/2006/relationships/hyperlink" Target="https://doi.org/10.1016/j.ijwd.2018.10.00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590B1C-2C05-47F7-B034-DE006FCF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684767"/>
            <a:ext cx="11029617" cy="51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3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1A64-7991-4A00-A1BF-6C1814B8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Identification of self 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F58D-9C94-444B-BDE8-579EA2DA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Inappropriate self citation</a:t>
            </a:r>
          </a:p>
          <a:p>
            <a:r>
              <a:rPr lang="en-US" sz="2800" dirty="0"/>
              <a:t>Consecutive reproduction</a:t>
            </a:r>
          </a:p>
          <a:p>
            <a:r>
              <a:rPr lang="en-US" sz="2800" dirty="0"/>
              <a:t>Foreign language</a:t>
            </a:r>
          </a:p>
          <a:p>
            <a:r>
              <a:rPr lang="en-US" sz="2800" dirty="0"/>
              <a:t>Detection by soft-wares</a:t>
            </a:r>
            <a:r>
              <a:rPr lang="en-US" sz="2800" baseline="30000" dirty="0"/>
              <a:t>3,4</a:t>
            </a:r>
          </a:p>
        </p:txBody>
      </p:sp>
    </p:spTree>
    <p:extLst>
      <p:ext uri="{BB962C8B-B14F-4D97-AF65-F5344CB8AC3E}">
        <p14:creationId xmlns:p14="http://schemas.microsoft.com/office/powerpoint/2010/main" val="74703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6125-D576-473D-AE9F-1B47F38F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SOFT WARES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3FB3-7309-434D-ADB6-47A0642897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Déjà vu</a:t>
            </a:r>
          </a:p>
          <a:p>
            <a:r>
              <a:rPr lang="en-US" sz="2800" dirty="0"/>
              <a:t>eTBLAST</a:t>
            </a:r>
          </a:p>
          <a:p>
            <a:r>
              <a:rPr lang="en-US" sz="2800" dirty="0"/>
              <a:t>CrossCheck</a:t>
            </a:r>
          </a:p>
          <a:p>
            <a:r>
              <a:rPr lang="en-US" sz="2800" dirty="0"/>
              <a:t>WCopyfinal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9F135-EED6-4E1C-BB76-54B3B9D12B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SPlaT</a:t>
            </a:r>
          </a:p>
          <a:p>
            <a:r>
              <a:rPr lang="en-US" sz="2800" dirty="0"/>
              <a:t>Turnitin</a:t>
            </a:r>
          </a:p>
          <a:p>
            <a:r>
              <a:rPr lang="en-US" sz="2800" dirty="0"/>
              <a:t>iThenticate</a:t>
            </a:r>
          </a:p>
          <a:p>
            <a:r>
              <a:rPr lang="en-US" sz="2800" dirty="0"/>
              <a:t>Visual mapping software (VOS)</a:t>
            </a:r>
          </a:p>
        </p:txBody>
      </p:sp>
    </p:spTree>
    <p:extLst>
      <p:ext uri="{BB962C8B-B14F-4D97-AF65-F5344CB8AC3E}">
        <p14:creationId xmlns:p14="http://schemas.microsoft.com/office/powerpoint/2010/main" val="4553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2D10-0407-4998-BDBF-AB2EDE3B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videoplayback_Trim_Trim1">
            <a:hlinkClick r:id="" action="ppaction://media"/>
            <a:extLst>
              <a:ext uri="{FF2B5EF4-FFF2-40B4-BE49-F238E27FC236}">
                <a16:creationId xmlns:a16="http://schemas.microsoft.com/office/drawing/2014/main" id="{17E27F00-B93E-4365-99AE-942D7DC817C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7338" y="2181225"/>
            <a:ext cx="6538912" cy="3678238"/>
          </a:xfrm>
        </p:spPr>
      </p:pic>
    </p:spTree>
    <p:extLst>
      <p:ext uri="{BB962C8B-B14F-4D97-AF65-F5344CB8AC3E}">
        <p14:creationId xmlns:p14="http://schemas.microsoft.com/office/powerpoint/2010/main" val="21127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8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1937-7068-4A38-B6C5-6CE1A245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EADD1-395F-4DE2-BAEA-1DA6AE699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Educate about research misconduct</a:t>
            </a:r>
          </a:p>
          <a:p>
            <a:r>
              <a:rPr lang="en-US" sz="2800" dirty="0"/>
              <a:t>Self cite</a:t>
            </a:r>
          </a:p>
          <a:p>
            <a:r>
              <a:rPr lang="en-US" sz="2800" dirty="0"/>
              <a:t>Follow COPE guidelines</a:t>
            </a:r>
          </a:p>
          <a:p>
            <a:r>
              <a:rPr lang="en-US" sz="2800" dirty="0"/>
              <a:t>Copyright guidelines</a:t>
            </a:r>
            <a:r>
              <a:rPr lang="en-US" sz="2800" baseline="30000" dirty="0"/>
              <a:t>3,4</a:t>
            </a:r>
          </a:p>
        </p:txBody>
      </p:sp>
    </p:spTree>
    <p:extLst>
      <p:ext uri="{BB962C8B-B14F-4D97-AF65-F5344CB8AC3E}">
        <p14:creationId xmlns:p14="http://schemas.microsoft.com/office/powerpoint/2010/main" val="37586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1937-7068-4A38-B6C5-6CE1A245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EADD1-395F-4DE2-BAEA-1DA6AE699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“Quotation marks if more than 6 words are copied”</a:t>
            </a:r>
          </a:p>
          <a:p>
            <a:r>
              <a:rPr lang="en-US" sz="2800" dirty="0"/>
              <a:t> Justified when longitudinal study over many years, republishing abstract, doctoral thesis related publications (http://publicationethics.org/case/previous-publication)</a:t>
            </a:r>
            <a:r>
              <a:rPr lang="en-US" sz="2800" baseline="30000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07674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D01D5-DB2E-4D7F-A9AB-14A7F08C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“Once you have transferred copyright to a journal (in order to publish) you can’t ethically use the words that you have written in another journal article; you no longer own those words.”</a:t>
            </a:r>
            <a:r>
              <a:rPr lang="en-US" sz="2800" baseline="30000" dirty="0"/>
              <a:t>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FDC62-6B51-4E49-A532-868A35362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GENNARO 2012 p 109 </a:t>
            </a:r>
          </a:p>
        </p:txBody>
      </p:sp>
    </p:spTree>
    <p:extLst>
      <p:ext uri="{BB962C8B-B14F-4D97-AF65-F5344CB8AC3E}">
        <p14:creationId xmlns:p14="http://schemas.microsoft.com/office/powerpoint/2010/main" val="92813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2720-3B6D-4CBA-8DD0-D0EF4CCA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09D9-8F36-4C10-B1DD-D971E38B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Copyright violation</a:t>
            </a:r>
          </a:p>
          <a:p>
            <a:r>
              <a:rPr lang="en-US" sz="2800" dirty="0"/>
              <a:t>Legal action</a:t>
            </a:r>
          </a:p>
          <a:p>
            <a:r>
              <a:rPr lang="en-US" sz="2800" dirty="0"/>
              <a:t>Defamation and academic fraud</a:t>
            </a:r>
          </a:p>
          <a:p>
            <a:r>
              <a:rPr lang="en-US" sz="2800" dirty="0"/>
              <a:t>Undue editorial load, peer process</a:t>
            </a:r>
            <a:r>
              <a:rPr lang="en-US" sz="2800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850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2720-3B6D-4CBA-8DD0-D0EF4CCA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09D9-8F36-4C10-B1DD-D971E38B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Revise manuscript</a:t>
            </a:r>
          </a:p>
          <a:p>
            <a:r>
              <a:rPr lang="en-US" sz="2800" dirty="0"/>
              <a:t>Withdraw the manuscript</a:t>
            </a:r>
          </a:p>
          <a:p>
            <a:r>
              <a:rPr lang="en-US" sz="2800" dirty="0"/>
              <a:t>Retract the manuscript</a:t>
            </a:r>
          </a:p>
          <a:p>
            <a:r>
              <a:rPr lang="en-US" sz="2800" dirty="0"/>
              <a:t>Rejection</a:t>
            </a:r>
            <a:r>
              <a:rPr lang="en-US" sz="28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130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1D2D-5A3C-4125-8929-B23CFA77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REAL LIFE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B74B9-831F-49A6-B704-87BFD432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u="none" strike="noStrike" dirty="0">
                <a:solidFill>
                  <a:srgbClr val="009161"/>
                </a:solidFill>
                <a:effectLst/>
                <a:hlinkClick r:id="rId2"/>
              </a:rPr>
              <a:t>JONAH LEHRER</a:t>
            </a:r>
            <a:endParaRPr lang="en-US" sz="2800" b="0" i="0" u="none" strike="noStrike" dirty="0">
              <a:solidFill>
                <a:srgbClr val="009161"/>
              </a:solidFill>
              <a:effectLst/>
            </a:endParaRPr>
          </a:p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Jonah Lehrer recently resigned as a writer for the New Yorker after he was caught self-plagiarizing on a number of occasions and fabricating quotes for a book.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11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94B3-4A6E-4408-A00F-2BF3B827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EDITORS’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7CF4-80B4-4F59-8444-0753C3AA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Since 1990-2015: 57 editorials in Scopus/ </a:t>
            </a:r>
            <a:r>
              <a:rPr lang="en-US" sz="2800" dirty="0" err="1"/>
              <a:t>WoS</a:t>
            </a:r>
            <a:r>
              <a:rPr lang="en-US" sz="2800" dirty="0"/>
              <a:t> and 75 reports in COPE</a:t>
            </a:r>
          </a:p>
          <a:p>
            <a:r>
              <a:rPr lang="en-US" sz="2800" dirty="0" err="1"/>
              <a:t>ICMJE</a:t>
            </a:r>
            <a:r>
              <a:rPr lang="en-US" sz="2800" dirty="0"/>
              <a:t> duplicate submission/publication, acceptable secondary publication, manuscript based on same data set</a:t>
            </a:r>
          </a:p>
          <a:p>
            <a:r>
              <a:rPr lang="en-US" sz="2800" dirty="0"/>
              <a:t>Is self plagiarism a failure to self cite only?</a:t>
            </a:r>
          </a:p>
          <a:p>
            <a:r>
              <a:rPr lang="en-US" sz="2800" dirty="0"/>
              <a:t>Is rehashing work in various linguistic contexts self plagiarism?</a:t>
            </a:r>
          </a:p>
          <a:p>
            <a:r>
              <a:rPr lang="en-US" sz="2800" dirty="0"/>
              <a:t>Is redundant publication/ salami slicing a form of self plagiarism?</a:t>
            </a:r>
            <a:r>
              <a:rPr lang="en-US" sz="2800" baseline="30000" dirty="0"/>
              <a:t>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16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D69A-35BF-4F0D-8625-471A5995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2316584"/>
            <a:ext cx="11029615" cy="1299816"/>
          </a:xfrm>
        </p:spPr>
        <p:txBody>
          <a:bodyPr>
            <a:normAutofit/>
          </a:bodyPr>
          <a:lstStyle/>
          <a:p>
            <a:r>
              <a:rPr lang="en-US" sz="6600" dirty="0"/>
              <a:t>SELF PLAGIARISM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044F6-6352-43BB-B6CB-7EF2250ED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3616400"/>
            <a:ext cx="11029615" cy="1525574"/>
          </a:xfrm>
        </p:spPr>
        <p:txBody>
          <a:bodyPr>
            <a:noAutofit/>
          </a:bodyPr>
          <a:lstStyle/>
          <a:p>
            <a:r>
              <a:rPr lang="en-US" sz="2800" dirty="0"/>
              <a:t>DR FATIMA NAUMERI </a:t>
            </a:r>
          </a:p>
          <a:p>
            <a:r>
              <a:rPr lang="en-US" sz="2800" dirty="0"/>
              <a:t>ASSOCIATE PROFESSOR PEDIATRIC SURGERY DEPARTMENT, </a:t>
            </a:r>
            <a:r>
              <a:rPr lang="en-US" sz="2800" dirty="0" err="1"/>
              <a:t>KEMU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3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1EE1-23D7-4723-AA62-137944E2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D4EA5-1AB6-41F7-AD22-6A65500B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38525"/>
            <a:ext cx="11029615" cy="4186105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Burdine LK, de Castro </a:t>
            </a:r>
            <a:r>
              <a:rPr lang="en-US" sz="2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Maymone</a:t>
            </a: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MB, Vashi NA. Text recycling: Self-plagiarism in scientific writing. Int J Women’s Dermatology [Internet]. 2019;5(2):134–6. Available from: </a:t>
            </a:r>
            <a:r>
              <a:rPr lang="en-US" sz="29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https://doi.org/10.1016/j.ijwd.2018.10.002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Bruton S V. Self-Plagiarism and Textual Recycling: Legitimate Forms of Research Misconduct. Account Res. 2014;21(3):176–97.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Lin </a:t>
            </a:r>
            <a:r>
              <a:rPr lang="en-US" sz="2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WYC</a:t>
            </a: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Self-plagiarism in academic journal articles: from the perspectives of international editors-in-chief in editorial and COPE case. </a:t>
            </a:r>
            <a:r>
              <a:rPr lang="en-US" sz="2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Scientometrics</a:t>
            </a: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[Internet]. 2020;123(1):299–319. Available from: </a:t>
            </a:r>
            <a:r>
              <a:rPr lang="en-US" sz="29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https://doi.org/10.1007/s11192-020-03373-0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Arumugam A, </a:t>
            </a:r>
            <a:r>
              <a:rPr lang="en-US" sz="2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Aldhafiri</a:t>
            </a: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FK. A researcher’s ethical dilemma: Is self-plagiarism a condemnable practice or not? </a:t>
            </a:r>
            <a:r>
              <a:rPr lang="en-US" sz="2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Physiother</a:t>
            </a: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Theory </a:t>
            </a:r>
            <a:r>
              <a:rPr lang="en-US" sz="2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Pract</a:t>
            </a: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2016;32(6):427–9. 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Callahan JL. The retrospective (</a:t>
            </a:r>
            <a:r>
              <a:rPr lang="en-US" sz="29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)moralization of self-plagiarism: Power interests in the social construction of new norms for publishing. Organization. 2018;25(3):305–19. 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5188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71D1-D268-4F81-8BCA-B9BE37EF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3F7-BA60-4D8B-9466-EB282ADF0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Any Questions?                                                     Case test answer (4)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9AC0E3-0493-4147-B80F-B08E73CE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2" y="676220"/>
            <a:ext cx="1032898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2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6661-129D-4E6E-9E05-FBA8E08A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03DE-0517-4234-9331-28DD28E29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327229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8234-C259-4605-B002-ABBFEECC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D4D80-A907-47F3-9F2F-607B5D14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DR Z is an expert in congenital diaphragmatic hernia and has published 3 papers on the topic. She plans to write a review article and uses some text from her previous publications. She should: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Keep her text verbatim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Paraphrase her original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Change a few words and cite her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 her text within quotes and cite her text</a:t>
            </a:r>
            <a:r>
              <a:rPr lang="en-US" sz="28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162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25A2-ED44-45BF-BBDE-DA65A770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A6E6B-22C8-45B9-8F55-737666672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At the end of lecture, the participants would be able to </a:t>
            </a:r>
          </a:p>
          <a:p>
            <a:r>
              <a:rPr lang="en-US" sz="2800" dirty="0"/>
              <a:t>Define self plagiarism</a:t>
            </a:r>
          </a:p>
          <a:p>
            <a:r>
              <a:rPr lang="en-US" sz="2800" dirty="0"/>
              <a:t>Identify self plagiarism and it’s types</a:t>
            </a:r>
          </a:p>
          <a:p>
            <a:r>
              <a:rPr lang="en-US" sz="2800" dirty="0"/>
              <a:t>Enlist the norm (prevention) and remedy for self plagiarism</a:t>
            </a:r>
          </a:p>
          <a:p>
            <a:r>
              <a:rPr lang="en-US" sz="2800" dirty="0"/>
              <a:t>Know editors’ perspectives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7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E3F6-33B4-4537-B135-DDCC631D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DBFF-BC1B-4C12-90A5-B4FDDFF40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PLAGIARIUS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US" sz="2800" dirty="0"/>
              <a:t>Latin word “</a:t>
            </a:r>
            <a:r>
              <a:rPr lang="en-US" sz="2800" dirty="0">
                <a:solidFill>
                  <a:srgbClr val="FF0000"/>
                </a:solidFill>
              </a:rPr>
              <a:t>kidnapper</a:t>
            </a:r>
            <a:r>
              <a:rPr lang="en-US" sz="2800" dirty="0"/>
              <a:t> or kidnapping, </a:t>
            </a:r>
            <a:r>
              <a:rPr lang="en-US" sz="2800" dirty="0">
                <a:solidFill>
                  <a:srgbClr val="FF0000"/>
                </a:solidFill>
              </a:rPr>
              <a:t>theft</a:t>
            </a:r>
            <a:r>
              <a:rPr lang="en-US" sz="2800" dirty="0"/>
              <a:t> or a thief of ideas” (McArthur 1992:784)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chemeClr val="tx1"/>
                </a:solidFill>
              </a:rPr>
              <a:t>PLAGIARISM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US" sz="2800" dirty="0"/>
              <a:t>“ The </a:t>
            </a:r>
            <a:r>
              <a:rPr lang="en-US" sz="2800" dirty="0">
                <a:solidFill>
                  <a:srgbClr val="FF0000"/>
                </a:solidFill>
              </a:rPr>
              <a:t>appropriation of another person’s</a:t>
            </a:r>
            <a:r>
              <a:rPr lang="en-US" sz="2800" dirty="0"/>
              <a:t> ideas, processes, results, or words </a:t>
            </a:r>
            <a:r>
              <a:rPr lang="en-US" sz="2800" dirty="0">
                <a:solidFill>
                  <a:srgbClr val="FF0000"/>
                </a:solidFill>
              </a:rPr>
              <a:t>without giving</a:t>
            </a:r>
            <a:r>
              <a:rPr lang="en-US" sz="2800" dirty="0"/>
              <a:t> appropriate credit” (</a:t>
            </a:r>
            <a:r>
              <a:rPr lang="en-US" sz="2800" dirty="0" err="1"/>
              <a:t>OSTP</a:t>
            </a:r>
            <a:r>
              <a:rPr lang="en-US" sz="2800" dirty="0"/>
              <a:t> 2000)</a:t>
            </a:r>
            <a:r>
              <a:rPr lang="en-US" sz="28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56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A4A6-5A7F-441F-A1BA-6D679B72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F77ED-A3D6-413A-BCEC-B8A623B2F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64360"/>
            <a:ext cx="11029615" cy="3694440"/>
          </a:xfrm>
        </p:spPr>
        <p:txBody>
          <a:bodyPr>
            <a:normAutofit fontScale="25000" lnSpcReduction="20000"/>
          </a:bodyPr>
          <a:lstStyle/>
          <a:p>
            <a:endParaRPr lang="en-US" sz="7000" dirty="0">
              <a:solidFill>
                <a:schemeClr val="tx1"/>
              </a:solidFill>
            </a:endParaRPr>
          </a:p>
          <a:p>
            <a:r>
              <a:rPr lang="en-US" sz="11200" dirty="0">
                <a:solidFill>
                  <a:schemeClr val="tx1"/>
                </a:solidFill>
              </a:rPr>
              <a:t>SELF PLAGIARISM</a:t>
            </a:r>
            <a:r>
              <a:rPr lang="en-US" sz="11200" dirty="0"/>
              <a:t>: </a:t>
            </a:r>
          </a:p>
          <a:p>
            <a:pPr marL="0" indent="0">
              <a:buNone/>
            </a:pPr>
            <a:r>
              <a:rPr lang="en-US" sz="11200" dirty="0"/>
              <a:t>“</a:t>
            </a:r>
            <a:r>
              <a:rPr lang="en-US" sz="11200" dirty="0">
                <a:solidFill>
                  <a:srgbClr val="FF0000"/>
                </a:solidFill>
              </a:rPr>
              <a:t>Republishing</a:t>
            </a:r>
            <a:r>
              <a:rPr lang="en-US" sz="11200" dirty="0"/>
              <a:t> substantive parts of </a:t>
            </a:r>
            <a:r>
              <a:rPr lang="en-US" sz="11200" dirty="0">
                <a:solidFill>
                  <a:srgbClr val="FF0000"/>
                </a:solidFill>
              </a:rPr>
              <a:t>one’s own</a:t>
            </a:r>
            <a:r>
              <a:rPr lang="en-US" sz="11200" dirty="0"/>
              <a:t> earlier publications, including translations, without duly acknowledging or citing the original.” </a:t>
            </a:r>
          </a:p>
          <a:p>
            <a:pPr marL="0" indent="0">
              <a:buNone/>
            </a:pPr>
            <a:r>
              <a:rPr lang="en-US" sz="11200" dirty="0"/>
              <a:t>(European Science Foundation 2017)</a:t>
            </a:r>
            <a:r>
              <a:rPr lang="en-US" sz="11200" baseline="30000" dirty="0"/>
              <a:t>3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Linguistic plagiarism </a:t>
            </a:r>
          </a:p>
          <a:p>
            <a:r>
              <a:rPr lang="en-US" sz="11200" dirty="0"/>
              <a:t>Text recycling</a:t>
            </a:r>
          </a:p>
          <a:p>
            <a:r>
              <a:rPr lang="en-US" sz="11200" dirty="0"/>
              <a:t>“</a:t>
            </a:r>
            <a:r>
              <a:rPr lang="en-US" sz="11200" dirty="0" err="1"/>
              <a:t>Cryptomnesia</a:t>
            </a:r>
            <a:r>
              <a:rPr lang="en-US" sz="11200"/>
              <a:t>” </a:t>
            </a:r>
            <a:endParaRPr lang="en-US" sz="11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95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09E6-038E-4960-B726-586E0B36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TYPES OF SELF 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14BF-4FBF-44D2-9A8A-B8DD86ECBA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Dual/ Duplicate </a:t>
            </a:r>
            <a:r>
              <a:rPr lang="en-US" sz="2800" dirty="0"/>
              <a:t>publications</a:t>
            </a:r>
          </a:p>
          <a:p>
            <a:pPr marL="0" indent="0">
              <a:buNone/>
            </a:pPr>
            <a:r>
              <a:rPr lang="en-US" sz="2800" dirty="0"/>
              <a:t>New publication with little addition to previous one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Redundant</a:t>
            </a:r>
            <a:r>
              <a:rPr lang="en-US" sz="2800" dirty="0"/>
              <a:t> publications</a:t>
            </a:r>
          </a:p>
          <a:p>
            <a:pPr marL="0" indent="0">
              <a:buNone/>
            </a:pPr>
            <a:r>
              <a:rPr lang="en-US" sz="2800" dirty="0"/>
              <a:t>Reanalysis of previous published data set</a:t>
            </a:r>
            <a:r>
              <a:rPr lang="en-US" sz="2800" baseline="30000" dirty="0"/>
              <a:t>2-4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8D554D-D3DF-4414-BB68-26E3B433A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4616" y="2227263"/>
            <a:ext cx="5049818" cy="3633787"/>
          </a:xfrm>
        </p:spPr>
      </p:pic>
    </p:spTree>
    <p:extLst>
      <p:ext uri="{BB962C8B-B14F-4D97-AF65-F5344CB8AC3E}">
        <p14:creationId xmlns:p14="http://schemas.microsoft.com/office/powerpoint/2010/main" val="40776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09E6-038E-4960-B726-586E0B36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TYPES OF SELF 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14BF-4FBF-44D2-9A8A-B8DD86ECBA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Segmented </a:t>
            </a:r>
            <a:r>
              <a:rPr lang="en-US" sz="2800" dirty="0"/>
              <a:t>publications</a:t>
            </a:r>
          </a:p>
          <a:p>
            <a:pPr marL="0" indent="0">
              <a:buNone/>
            </a:pPr>
            <a:r>
              <a:rPr lang="en-US" sz="2800" dirty="0"/>
              <a:t>Salami slicing of data set for different publications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Text recycling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Cloning without proper reference</a:t>
            </a:r>
            <a:r>
              <a:rPr lang="en-US" sz="2800" baseline="30000" dirty="0"/>
              <a:t>2-4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B43FFBE-E9F0-4B9E-BC98-3812CAB22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1137" y="2228004"/>
            <a:ext cx="4676775" cy="3287766"/>
          </a:xfrm>
        </p:spPr>
      </p:pic>
    </p:spTree>
    <p:extLst>
      <p:ext uri="{BB962C8B-B14F-4D97-AF65-F5344CB8AC3E}">
        <p14:creationId xmlns:p14="http://schemas.microsoft.com/office/powerpoint/2010/main" val="14941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330</TotalTime>
  <Words>642</Words>
  <Application>Microsoft Office PowerPoint</Application>
  <PresentationFormat>Widescreen</PresentationFormat>
  <Paragraphs>98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Gill Sans MT</vt:lpstr>
      <vt:lpstr>Times New Roman</vt:lpstr>
      <vt:lpstr>Wingdings 2</vt:lpstr>
      <vt:lpstr>Dividend</vt:lpstr>
      <vt:lpstr>PowerPoint Presentation</vt:lpstr>
      <vt:lpstr>SELF PLAGIARISM</vt:lpstr>
      <vt:lpstr>DISCLOSURE</vt:lpstr>
      <vt:lpstr>TEST CASE</vt:lpstr>
      <vt:lpstr>LEARNING OUTCOMES</vt:lpstr>
      <vt:lpstr>definition</vt:lpstr>
      <vt:lpstr>DEFINITION</vt:lpstr>
      <vt:lpstr>TYPES OF SELF PLAGIARISM</vt:lpstr>
      <vt:lpstr>TYPES OF SELF PLAGIARISM</vt:lpstr>
      <vt:lpstr>Identification of self plagiarism</vt:lpstr>
      <vt:lpstr>SOFT WARES</vt:lpstr>
      <vt:lpstr>PowerPoint Presentation</vt:lpstr>
      <vt:lpstr>PREVENTION</vt:lpstr>
      <vt:lpstr>NORM</vt:lpstr>
      <vt:lpstr>PowerPoint Presentation</vt:lpstr>
      <vt:lpstr>IMPLICATIONS</vt:lpstr>
      <vt:lpstr>REMEDY</vt:lpstr>
      <vt:lpstr>REAL LIFE EXAMPLE</vt:lpstr>
      <vt:lpstr>EDITORS’ PERSPECTIVE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Naumeri</dc:creator>
  <cp:lastModifiedBy>IamTech</cp:lastModifiedBy>
  <cp:revision>62</cp:revision>
  <dcterms:created xsi:type="dcterms:W3CDTF">2021-04-01T05:51:06Z</dcterms:created>
  <dcterms:modified xsi:type="dcterms:W3CDTF">2021-06-03T06:28:23Z</dcterms:modified>
</cp:coreProperties>
</file>