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3" r:id="rId3"/>
    <p:sldId id="257" r:id="rId4"/>
    <p:sldId id="275" r:id="rId5"/>
    <p:sldId id="258" r:id="rId6"/>
    <p:sldId id="259" r:id="rId7"/>
    <p:sldId id="272" r:id="rId8"/>
    <p:sldId id="260" r:id="rId9"/>
    <p:sldId id="262" r:id="rId10"/>
    <p:sldId id="261" r:id="rId11"/>
    <p:sldId id="263" r:id="rId12"/>
    <p:sldId id="265" r:id="rId13"/>
    <p:sldId id="266" r:id="rId14"/>
    <p:sldId id="267" r:id="rId15"/>
    <p:sldId id="268" r:id="rId16"/>
    <p:sldId id="264" r:id="rId17"/>
    <p:sldId id="269" r:id="rId18"/>
    <p:sldId id="270" r:id="rId19"/>
    <p:sldId id="274" r:id="rId20"/>
    <p:sldId id="271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3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tableStyles" Target="tableStyle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theme" Target="theme/theme1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viewProps" Target="viewProps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B5608-AEFD-4622-A57A-19FD180A1B76}" type="datetimeFigureOut">
              <a:rPr lang="en-US" smtClean="0"/>
              <a:t>5/29/2021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BFB6D-88BC-424B-91FD-AB21BA858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834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B5608-AEFD-4622-A57A-19FD180A1B76}" type="datetimeFigureOut">
              <a:rPr lang="en-US" smtClean="0"/>
              <a:t>5/29/2021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BFB6D-88BC-424B-91FD-AB21BA858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106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B5608-AEFD-4622-A57A-19FD180A1B76}" type="datetimeFigureOut">
              <a:rPr lang="en-US" smtClean="0"/>
              <a:t>5/29/2021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BFB6D-88BC-424B-91FD-AB21BA858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411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B5608-AEFD-4622-A57A-19FD180A1B76}" type="datetimeFigureOut">
              <a:rPr lang="en-US" smtClean="0"/>
              <a:t>5/29/2021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BFB6D-88BC-424B-91FD-AB21BA858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192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B5608-AEFD-4622-A57A-19FD180A1B76}" type="datetimeFigureOut">
              <a:rPr lang="en-US" smtClean="0"/>
              <a:t>5/29/2021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BFB6D-88BC-424B-91FD-AB21BA858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985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B5608-AEFD-4622-A57A-19FD180A1B76}" type="datetimeFigureOut">
              <a:rPr lang="en-US" smtClean="0"/>
              <a:t>5/29/2021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BFB6D-88BC-424B-91FD-AB21BA858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144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B5608-AEFD-4622-A57A-19FD180A1B76}" type="datetimeFigureOut">
              <a:rPr lang="en-US" smtClean="0"/>
              <a:t>5/29/2021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BFB6D-88BC-424B-91FD-AB21BA858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633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B5608-AEFD-4622-A57A-19FD180A1B76}" type="datetimeFigureOut">
              <a:rPr lang="en-US" smtClean="0"/>
              <a:t>5/29/2021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BFB6D-88BC-424B-91FD-AB21BA858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305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B5608-AEFD-4622-A57A-19FD180A1B76}" type="datetimeFigureOut">
              <a:rPr lang="en-US" smtClean="0"/>
              <a:t>5/29/2021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BFB6D-88BC-424B-91FD-AB21BA858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566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B5608-AEFD-4622-A57A-19FD180A1B76}" type="datetimeFigureOut">
              <a:rPr lang="en-US" smtClean="0"/>
              <a:t>5/29/2021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BFB6D-88BC-424B-91FD-AB21BA858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981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B5608-AEFD-4622-A57A-19FD180A1B76}" type="datetimeFigureOut">
              <a:rPr lang="en-US" smtClean="0"/>
              <a:t>5/29/2021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BFB6D-88BC-424B-91FD-AB21BA858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844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B5608-AEFD-4622-A57A-19FD180A1B76}" type="datetimeFigureOut">
              <a:rPr lang="en-US" smtClean="0"/>
              <a:t>5/29/2021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BFB6D-88BC-424B-91FD-AB21BA858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971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publicationethics.org/resources/guidelines-new/text-recycling-guidelines-editors-0" TargetMode="External" /><Relationship Id="rId2" Type="http://schemas.openxmlformats.org/officeDocument/2006/relationships/hyperlink" Target="https://publicationethics.org/resources/flowcharts/plagiarism-published-article" TargetMode="External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COPE GUIDELINES </a:t>
            </a:r>
            <a:br>
              <a:rPr lang="en-US" dirty="0"/>
            </a:br>
            <a:r>
              <a:rPr lang="en-US" dirty="0"/>
              <a:t>on </a:t>
            </a:r>
            <a:br>
              <a:rPr lang="en-US" dirty="0"/>
            </a:br>
            <a:r>
              <a:rPr lang="en-US" b="1" dirty="0"/>
              <a:t>PLAGIARISM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5224"/>
            <a:ext cx="9144000" cy="126257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Dr. </a:t>
            </a:r>
            <a:r>
              <a:rPr lang="en-US" dirty="0" err="1"/>
              <a:t>Romaisa</a:t>
            </a:r>
            <a:r>
              <a:rPr lang="en-US" dirty="0"/>
              <a:t> </a:t>
            </a:r>
            <a:r>
              <a:rPr lang="en-US" dirty="0" err="1"/>
              <a:t>Shamim</a:t>
            </a:r>
            <a:r>
              <a:rPr lang="en-US" dirty="0"/>
              <a:t> Khan</a:t>
            </a:r>
          </a:p>
          <a:p>
            <a:r>
              <a:rPr lang="en-US" dirty="0"/>
              <a:t>Assistant professor</a:t>
            </a:r>
          </a:p>
          <a:p>
            <a:r>
              <a:rPr lang="en-US" dirty="0"/>
              <a:t>Plastic Surgery </a:t>
            </a:r>
          </a:p>
        </p:txBody>
      </p:sp>
    </p:spTree>
    <p:extLst>
      <p:ext uri="{BB962C8B-B14F-4D97-AF65-F5344CB8AC3E}">
        <p14:creationId xmlns:p14="http://schemas.microsoft.com/office/powerpoint/2010/main" val="32623423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Text recycling - guidelines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Text recycling, or self-plagiarism occurs when sections of the same text appear (usually unattributed) in more than one of an authors own publications.</a:t>
            </a:r>
          </a:p>
          <a:p>
            <a:endParaRPr lang="en-US" dirty="0"/>
          </a:p>
          <a:p>
            <a:r>
              <a:rPr lang="en-US" dirty="0"/>
              <a:t>Not to be confused with REDUNDANT or DUPLICATE publication, a more serious problem of repeated publication of ideas or data, often with one common author</a:t>
            </a:r>
          </a:p>
          <a:p>
            <a:endParaRPr lang="en-US" dirty="0"/>
          </a:p>
          <a:p>
            <a:r>
              <a:rPr lang="en-US" dirty="0"/>
              <a:t>Text recycling can occur in</a:t>
            </a:r>
          </a:p>
          <a:p>
            <a:pPr lvl="1"/>
            <a:r>
              <a:rPr lang="en-US" dirty="0"/>
              <a:t>submitted manuscripts</a:t>
            </a:r>
          </a:p>
          <a:p>
            <a:pPr lvl="1"/>
            <a:r>
              <a:rPr lang="en-US" dirty="0"/>
              <a:t>published articles</a:t>
            </a:r>
          </a:p>
        </p:txBody>
      </p:sp>
    </p:spTree>
    <p:extLst>
      <p:ext uri="{BB962C8B-B14F-4D97-AF65-F5344CB8AC3E}">
        <p14:creationId xmlns:p14="http://schemas.microsoft.com/office/powerpoint/2010/main" val="27059402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How can editors deal with text recycling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each case on an individual basis</a:t>
            </a:r>
          </a:p>
          <a:p>
            <a:endParaRPr lang="en-US" dirty="0"/>
          </a:p>
          <a:p>
            <a:r>
              <a:rPr lang="en-US" dirty="0"/>
              <a:t>Determine the ‘significance’ of overlap based on the following factors</a:t>
            </a:r>
          </a:p>
          <a:p>
            <a:pPr lvl="1"/>
            <a:r>
              <a:rPr lang="en-US" dirty="0"/>
              <a:t>How much text is recycled?</a:t>
            </a:r>
          </a:p>
          <a:p>
            <a:pPr lvl="1"/>
            <a:r>
              <a:rPr lang="en-US" dirty="0"/>
              <a:t>Where in the article the text recycling occurs?</a:t>
            </a:r>
          </a:p>
          <a:p>
            <a:pPr lvl="1"/>
            <a:r>
              <a:rPr lang="en-US" dirty="0"/>
              <a:t>Whether the article is a research or non-research article</a:t>
            </a:r>
          </a:p>
          <a:p>
            <a:pPr lvl="1"/>
            <a:r>
              <a:rPr lang="en-US" dirty="0"/>
              <a:t>Whether the source of the recycled text has been acknowledged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3922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1"/>
            <a:ext cx="10353761" cy="572086"/>
          </a:xfrm>
        </p:spPr>
        <p:txBody>
          <a:bodyPr>
            <a:noAutofit/>
          </a:bodyPr>
          <a:lstStyle/>
          <a:p>
            <a:r>
              <a:rPr lang="en-US" sz="3600" b="1" dirty="0"/>
              <a:t>For research articles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392702"/>
            <a:ext cx="10353762" cy="5120640"/>
          </a:xfrm>
        </p:spPr>
        <p:txBody>
          <a:bodyPr>
            <a:normAutofit fontScale="92500"/>
          </a:bodyPr>
          <a:lstStyle/>
          <a:p>
            <a:r>
              <a:rPr lang="en-US" dirty="0"/>
              <a:t>Introduction/background</a:t>
            </a:r>
          </a:p>
          <a:p>
            <a:pPr lvl="1"/>
            <a:r>
              <a:rPr lang="en-US" dirty="0"/>
              <a:t>Some degree of recycling is unavoidable, especially if an article is one of several on a related topic</a:t>
            </a:r>
          </a:p>
          <a:p>
            <a:pPr lvl="1"/>
            <a:r>
              <a:rPr lang="en-US" dirty="0"/>
              <a:t>overlap in background ideas less significant than overlap in hypothesis</a:t>
            </a:r>
          </a:p>
          <a:p>
            <a:pPr lvl="1"/>
            <a:r>
              <a:rPr lang="en-US" dirty="0"/>
              <a:t>Editors should determine if the original source is cited</a:t>
            </a:r>
          </a:p>
          <a:p>
            <a:endParaRPr lang="en-US" dirty="0"/>
          </a:p>
          <a:p>
            <a:r>
              <a:rPr lang="en-US" dirty="0"/>
              <a:t>Methods</a:t>
            </a:r>
          </a:p>
          <a:p>
            <a:pPr lvl="1"/>
            <a:r>
              <a:rPr lang="en-US" dirty="0"/>
              <a:t>Use of similar phrases in methods may be unavoidable when using a technique that the author has described before.  It may actually be of value when the technique in question is common to a number of papers</a:t>
            </a:r>
          </a:p>
          <a:p>
            <a:pPr lvl="1"/>
            <a:r>
              <a:rPr lang="en-US" dirty="0"/>
              <a:t>Editors should use their knowledge of the field when deciding how much text overlap is acceptable</a:t>
            </a:r>
          </a:p>
          <a:p>
            <a:pPr lvl="1"/>
            <a:r>
              <a:rPr lang="en-US" dirty="0"/>
              <a:t>An important factor to consider is whether the authors have been transparent, stating that the methods have already been described elsewhere</a:t>
            </a:r>
          </a:p>
        </p:txBody>
      </p:sp>
    </p:spTree>
    <p:extLst>
      <p:ext uri="{BB962C8B-B14F-4D97-AF65-F5344CB8AC3E}">
        <p14:creationId xmlns:p14="http://schemas.microsoft.com/office/powerpoint/2010/main" val="41325808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393895"/>
            <a:ext cx="10353762" cy="6102439"/>
          </a:xfrm>
        </p:spPr>
        <p:txBody>
          <a:bodyPr>
            <a:normAutofit/>
          </a:bodyPr>
          <a:lstStyle/>
          <a:p>
            <a:r>
              <a:rPr lang="en-US" dirty="0"/>
              <a:t>Results </a:t>
            </a:r>
          </a:p>
          <a:p>
            <a:pPr lvl="1"/>
            <a:r>
              <a:rPr lang="en-US" dirty="0"/>
              <a:t>almost always unacceptable</a:t>
            </a:r>
          </a:p>
          <a:p>
            <a:pPr lvl="1"/>
            <a:r>
              <a:rPr lang="en-US" dirty="0"/>
              <a:t>consider whether this is a redundant publication</a:t>
            </a:r>
          </a:p>
          <a:p>
            <a:pPr lvl="2"/>
            <a:r>
              <a:rPr lang="en-US" dirty="0"/>
              <a:t>Deal according to COPE guidelines for redundant publication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Occasionally, authors may have legitimate reasons to include their previously published data </a:t>
            </a:r>
            <a:r>
              <a:rPr lang="en-US" dirty="0" err="1"/>
              <a:t>e.g</a:t>
            </a:r>
            <a:r>
              <a:rPr lang="en-US" dirty="0"/>
              <a:t>, reporting an extension of previous research</a:t>
            </a:r>
          </a:p>
          <a:p>
            <a:pPr lvl="2"/>
            <a:r>
              <a:rPr lang="en-US" dirty="0"/>
              <a:t>In such cases, this duplication must always be reported transparently and </a:t>
            </a:r>
            <a:r>
              <a:rPr lang="en-US" dirty="0" err="1"/>
              <a:t>becompliant</a:t>
            </a:r>
            <a:r>
              <a:rPr lang="en-US" dirty="0"/>
              <a:t> with copyright requirements</a:t>
            </a:r>
          </a:p>
          <a:p>
            <a:endParaRPr lang="en-US" dirty="0"/>
          </a:p>
          <a:p>
            <a:r>
              <a:rPr lang="en-US" dirty="0"/>
              <a:t>Discussion</a:t>
            </a:r>
          </a:p>
          <a:p>
            <a:pPr lvl="1"/>
            <a:r>
              <a:rPr lang="en-US" dirty="0"/>
              <a:t>Some degree of text recycling may be acceptable</a:t>
            </a:r>
          </a:p>
          <a:p>
            <a:pPr lvl="1"/>
            <a:r>
              <a:rPr lang="en-US" dirty="0"/>
              <a:t>Large amounts: NOT acceptable </a:t>
            </a:r>
          </a:p>
          <a:p>
            <a:pPr lvl="2"/>
            <a:r>
              <a:rPr lang="en-US" dirty="0"/>
              <a:t>Majority of the discussion should focus on putting the results of the current study in context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5909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4" y="1272760"/>
            <a:ext cx="10353762" cy="369513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Conclusion</a:t>
            </a:r>
          </a:p>
          <a:p>
            <a:pPr lvl="1"/>
            <a:r>
              <a:rPr lang="en-US" dirty="0"/>
              <a:t>Text recycling is unlikely to be acceptable</a:t>
            </a:r>
          </a:p>
          <a:p>
            <a:pPr lvl="1"/>
            <a:r>
              <a:rPr lang="en-US" dirty="0"/>
              <a:t> Editors should consider whether the content of the article is novel. </a:t>
            </a:r>
          </a:p>
          <a:p>
            <a:endParaRPr lang="en-US" dirty="0"/>
          </a:p>
          <a:p>
            <a:r>
              <a:rPr lang="en-US" dirty="0"/>
              <a:t>Figures and tables</a:t>
            </a:r>
          </a:p>
          <a:p>
            <a:pPr lvl="1"/>
            <a:r>
              <a:rPr lang="en-US" dirty="0"/>
              <a:t>Reproduction of previously published figures or tables may represent data duplication </a:t>
            </a:r>
          </a:p>
          <a:p>
            <a:pPr lvl="1"/>
            <a:r>
              <a:rPr lang="en-US" dirty="0"/>
              <a:t>if the authors do not provide a justification and, if reproduced without permission, may result in copyright infringement. </a:t>
            </a:r>
          </a:p>
        </p:txBody>
      </p:sp>
    </p:spTree>
    <p:extLst>
      <p:ext uri="{BB962C8B-B14F-4D97-AF65-F5344CB8AC3E}">
        <p14:creationId xmlns:p14="http://schemas.microsoft.com/office/powerpoint/2010/main" val="31935519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NON-research articles</a:t>
            </a:r>
            <a:br>
              <a:rPr lang="en-US" sz="4000" b="1" dirty="0"/>
            </a:b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762397" cy="4351338"/>
          </a:xfrm>
        </p:spPr>
        <p:txBody>
          <a:bodyPr>
            <a:normAutofit/>
          </a:bodyPr>
          <a:lstStyle/>
          <a:p>
            <a:r>
              <a:rPr lang="en-US" dirty="0"/>
              <a:t>Opinion, review and commentary articles</a:t>
            </a:r>
          </a:p>
          <a:p>
            <a:r>
              <a:rPr lang="en-US" dirty="0"/>
              <a:t>Should, in principle, adhere to the same guidelines as research articles</a:t>
            </a:r>
          </a:p>
          <a:p>
            <a:endParaRPr lang="en-US" dirty="0"/>
          </a:p>
          <a:p>
            <a:r>
              <a:rPr lang="en-US" dirty="0"/>
              <a:t>Due to opinion-based nature of some non-research article types, editors should consider asking for an explanation and/or taking action </a:t>
            </a:r>
          </a:p>
          <a:p>
            <a:pPr lvl="1"/>
            <a:r>
              <a:rPr lang="en-US" dirty="0"/>
              <a:t>when text is recycled from an earlier publication without any further novel development of previously published opinions or ideas</a:t>
            </a:r>
          </a:p>
          <a:p>
            <a:pPr lvl="1"/>
            <a:r>
              <a:rPr lang="en-US" dirty="0"/>
              <a:t>when they are presented as novel without any reference to previous publication</a:t>
            </a:r>
          </a:p>
        </p:txBody>
      </p:sp>
    </p:spTree>
    <p:extLst>
      <p:ext uri="{BB962C8B-B14F-4D97-AF65-F5344CB8AC3E}">
        <p14:creationId xmlns:p14="http://schemas.microsoft.com/office/powerpoint/2010/main" val="40763247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614289"/>
          </a:xfrm>
        </p:spPr>
        <p:txBody>
          <a:bodyPr>
            <a:normAutofit/>
          </a:bodyPr>
          <a:lstStyle/>
          <a:p>
            <a:r>
              <a:rPr lang="en-US" sz="3200" b="1" dirty="0"/>
              <a:t>When should action be considered for TEXT-RECYCLING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336431"/>
            <a:ext cx="10353762" cy="4454769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When significant overlap is identified between two or more articles, editors should consider asking for clarification and/or taking action</a:t>
            </a:r>
          </a:p>
        </p:txBody>
      </p:sp>
    </p:spTree>
    <p:extLst>
      <p:ext uri="{BB962C8B-B14F-4D97-AF65-F5344CB8AC3E}">
        <p14:creationId xmlns:p14="http://schemas.microsoft.com/office/powerpoint/2010/main" val="6593604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What action should be taken if text recycling is discovered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Text recycling in submitted manuscript</a:t>
            </a:r>
          </a:p>
          <a:p>
            <a:pPr lvl="1"/>
            <a:r>
              <a:rPr lang="en-US" dirty="0"/>
              <a:t>Minor</a:t>
            </a:r>
          </a:p>
          <a:p>
            <a:pPr lvl="2"/>
            <a:r>
              <a:rPr lang="en-US" dirty="0"/>
              <a:t>ask authors to rewrite sections</a:t>
            </a:r>
          </a:p>
          <a:p>
            <a:pPr lvl="1"/>
            <a:r>
              <a:rPr lang="en-US" dirty="0"/>
              <a:t>Major</a:t>
            </a:r>
          </a:p>
          <a:p>
            <a:pPr lvl="2"/>
            <a:r>
              <a:rPr lang="en-US" dirty="0"/>
              <a:t>May result in rejection of manuscript</a:t>
            </a:r>
          </a:p>
          <a:p>
            <a:pPr lvl="1"/>
            <a:r>
              <a:rPr lang="en-US" dirty="0"/>
              <a:t>Overlap in data/results</a:t>
            </a:r>
          </a:p>
          <a:p>
            <a:pPr lvl="2"/>
            <a:r>
              <a:rPr lang="en-US" dirty="0" err="1"/>
              <a:t>Constitues</a:t>
            </a:r>
            <a:r>
              <a:rPr lang="en-US" dirty="0"/>
              <a:t> redundant publication</a:t>
            </a:r>
          </a:p>
          <a:p>
            <a:pPr lvl="2"/>
            <a:r>
              <a:rPr lang="en-US" dirty="0"/>
              <a:t>deal according to COPE flowchart for redundant publication in submitted manuscript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5741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548639"/>
            <a:ext cx="10353762" cy="5974991"/>
          </a:xfrm>
        </p:spPr>
        <p:txBody>
          <a:bodyPr>
            <a:normAutofit/>
          </a:bodyPr>
          <a:lstStyle/>
          <a:p>
            <a:r>
              <a:rPr lang="en-US" dirty="0"/>
              <a:t>Text recycling in published paper</a:t>
            </a:r>
          </a:p>
          <a:p>
            <a:pPr lvl="1"/>
            <a:r>
              <a:rPr lang="en-US" dirty="0"/>
              <a:t>Correction</a:t>
            </a:r>
          </a:p>
          <a:p>
            <a:pPr lvl="2"/>
            <a:r>
              <a:rPr lang="en-US" dirty="0"/>
              <a:t>Sections of the text are near identical to a previous publication by the same author(s) but</a:t>
            </a:r>
          </a:p>
          <a:p>
            <a:pPr lvl="2"/>
            <a:r>
              <a:rPr lang="en-US" dirty="0"/>
              <a:t>There is sufficient new material to justify its publication</a:t>
            </a:r>
          </a:p>
          <a:p>
            <a:pPr lvl="2"/>
            <a:r>
              <a:rPr lang="en-US" dirty="0"/>
              <a:t>The correction should amend the literature by adding any missing citation and clarifying what/where the overlap was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Retraction</a:t>
            </a:r>
          </a:p>
          <a:p>
            <a:pPr lvl="2"/>
            <a:r>
              <a:rPr lang="en-US" dirty="0"/>
              <a:t>There is significant overlap in the text, in multiple sections, without addition of new material</a:t>
            </a:r>
          </a:p>
          <a:p>
            <a:pPr marL="914400" lvl="2" indent="0">
              <a:buNone/>
            </a:pPr>
            <a:endParaRPr lang="en-US" dirty="0"/>
          </a:p>
          <a:p>
            <a:pPr lvl="2"/>
            <a:r>
              <a:rPr lang="en-US" dirty="0"/>
              <a:t>The recycled text reports previously published data, i.e. redundant publication</a:t>
            </a:r>
          </a:p>
          <a:p>
            <a:pPr lvl="3"/>
            <a:r>
              <a:rPr lang="en-US" dirty="0"/>
              <a:t> deal according to COPE flowchart for suspected redundant publication in a published article</a:t>
            </a:r>
          </a:p>
          <a:p>
            <a:pPr lvl="2"/>
            <a:endParaRPr lang="en-US" dirty="0"/>
          </a:p>
          <a:p>
            <a:pPr lvl="2"/>
            <a:r>
              <a:rPr lang="en-US" dirty="0"/>
              <a:t>The overlap breaches copyright. If this is the case then legal advice is needed</a:t>
            </a:r>
          </a:p>
          <a:p>
            <a:pPr lvl="2"/>
            <a:r>
              <a:rPr lang="en-US" dirty="0"/>
              <a:t>Retraction should follow COPE retraction guidelines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9161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Editors should be familiar with the available COPE guidelines on plagiarism </a:t>
            </a:r>
          </a:p>
          <a:p>
            <a:r>
              <a:rPr lang="en-US" dirty="0"/>
              <a:t>Should be able to use the guidelines and flowcharts to make correct decisions when faced with such scenarios</a:t>
            </a:r>
          </a:p>
          <a:p>
            <a:endParaRPr lang="en-US" dirty="0"/>
          </a:p>
          <a:p>
            <a:r>
              <a:rPr lang="en-US" dirty="0"/>
              <a:t>Responsibility on the editors, especially where major plagiarism/breach of confidentiality is detected</a:t>
            </a:r>
          </a:p>
        </p:txBody>
      </p:sp>
    </p:spTree>
    <p:extLst>
      <p:ext uri="{BB962C8B-B14F-4D97-AF65-F5344CB8AC3E}">
        <p14:creationId xmlns:p14="http://schemas.microsoft.com/office/powerpoint/2010/main" val="2334422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AIM</a:t>
            </a:r>
          </a:p>
          <a:p>
            <a:pPr lvl="1"/>
            <a:r>
              <a:rPr lang="en-US" dirty="0"/>
              <a:t>To be able to implement the COPE guidelines correctly on various scenarios of plagiarism</a:t>
            </a:r>
          </a:p>
          <a:p>
            <a:endParaRPr lang="en-US" dirty="0"/>
          </a:p>
          <a:p>
            <a:r>
              <a:rPr lang="en-US" dirty="0"/>
              <a:t>To meet this aim</a:t>
            </a:r>
          </a:p>
          <a:p>
            <a:pPr lvl="1"/>
            <a:r>
              <a:rPr lang="en-US" dirty="0"/>
              <a:t>Define plagiarism</a:t>
            </a:r>
          </a:p>
          <a:p>
            <a:pPr lvl="1"/>
            <a:r>
              <a:rPr lang="en-US" dirty="0"/>
              <a:t>Know the existing COPE guidelines that relating to plagiarism</a:t>
            </a:r>
          </a:p>
          <a:p>
            <a:pPr lvl="1"/>
            <a:r>
              <a:rPr lang="en-US" dirty="0"/>
              <a:t>Have an understanding of COPE’s recommendations on different scenarios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3937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Suspected plagiarism in a submitted manuscript | COPE: Committee on Publication Ethics</a:t>
            </a:r>
          </a:p>
          <a:p>
            <a:r>
              <a:rPr lang="en-US" dirty="0">
                <a:hlinkClick r:id="rId2"/>
              </a:rPr>
              <a:t>Plagiarism in a published article | COPE: Committee on Publication Ethics</a:t>
            </a:r>
            <a:endParaRPr lang="en-US" dirty="0"/>
          </a:p>
          <a:p>
            <a:r>
              <a:rPr lang="en-US" dirty="0">
                <a:hlinkClick r:id="rId3"/>
              </a:rPr>
              <a:t>Text recycling guidelines for editors | COPE: Committee on Publication Ethics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509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248" y="436728"/>
            <a:ext cx="10353761" cy="132632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418" y="1904995"/>
            <a:ext cx="9212845" cy="4318384"/>
          </a:xfrm>
        </p:spPr>
        <p:txBody>
          <a:bodyPr>
            <a:normAutofit/>
          </a:bodyPr>
          <a:lstStyle/>
          <a:p>
            <a:r>
              <a:rPr lang="en-US" dirty="0">
                <a:cs typeface="Arial" panose="020B0604020202020204" pitchFamily="34" charset="0"/>
              </a:rPr>
              <a:t>Definition of plagiarism</a:t>
            </a:r>
          </a:p>
          <a:p>
            <a:pPr lvl="1"/>
            <a:r>
              <a:rPr lang="en-US" dirty="0">
                <a:effectLst/>
                <a:cs typeface="Arial" panose="020B0604020202020204" pitchFamily="34" charset="0"/>
              </a:rPr>
              <a:t>presenting someone else's work or ideas as </a:t>
            </a:r>
            <a:r>
              <a:rPr lang="en-US" b="1" dirty="0">
                <a:effectLst/>
                <a:cs typeface="Arial" panose="020B0604020202020204" pitchFamily="34" charset="0"/>
              </a:rPr>
              <a:t>your own</a:t>
            </a:r>
            <a:r>
              <a:rPr lang="en-US" dirty="0">
                <a:effectLst/>
                <a:cs typeface="Arial" panose="020B0604020202020204" pitchFamily="34" charset="0"/>
              </a:rPr>
              <a:t>, with or without their consent, by incorporating it into your work without full acknowledgement</a:t>
            </a:r>
            <a:endParaRPr lang="en-US" dirty="0">
              <a:cs typeface="Arial" panose="020B0604020202020204" pitchFamily="34" charset="0"/>
            </a:endParaRPr>
          </a:p>
          <a:p>
            <a:pPr lvl="1"/>
            <a:endParaRPr lang="en-US" dirty="0"/>
          </a:p>
          <a:p>
            <a:r>
              <a:rPr lang="en-US" dirty="0"/>
              <a:t>Committee on publication ethics (COPE) recommends that instructions to authors must include</a:t>
            </a:r>
          </a:p>
          <a:p>
            <a:pPr lvl="1"/>
            <a:r>
              <a:rPr lang="en-US" dirty="0"/>
              <a:t>A definition of plagiarism</a:t>
            </a:r>
          </a:p>
          <a:p>
            <a:pPr lvl="1"/>
            <a:r>
              <a:rPr lang="en-US" dirty="0"/>
              <a:t>Journal’s policy on plagiarism  </a:t>
            </a:r>
          </a:p>
        </p:txBody>
      </p:sp>
      <p:pic>
        <p:nvPicPr>
          <p:cNvPr id="1028" name="Picture 4" descr="See the source 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3057" y="4517409"/>
            <a:ext cx="2938818" cy="2204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1791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171" y="1446663"/>
            <a:ext cx="11425987" cy="509802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51128" y="245660"/>
            <a:ext cx="71241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COPE guidelines - overview</a:t>
            </a:r>
          </a:p>
        </p:txBody>
      </p:sp>
    </p:spTree>
    <p:extLst>
      <p:ext uri="{BB962C8B-B14F-4D97-AF65-F5344CB8AC3E}">
        <p14:creationId xmlns:p14="http://schemas.microsoft.com/office/powerpoint/2010/main" val="2026351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Cope guidelines -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COPE provides guidance for 3 different scenarios on plagiarism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Suspected plagiarism in a submitted manuscript</a:t>
            </a:r>
          </a:p>
          <a:p>
            <a:pPr lvl="1"/>
            <a:r>
              <a:rPr lang="en-US" dirty="0"/>
              <a:t>Plagiarism in a published article</a:t>
            </a:r>
          </a:p>
          <a:p>
            <a:pPr lvl="1"/>
            <a:r>
              <a:rPr lang="en-US" dirty="0"/>
              <a:t>Text recycling guidelines (Self-plagiarism)</a:t>
            </a:r>
          </a:p>
        </p:txBody>
      </p:sp>
    </p:spTree>
    <p:extLst>
      <p:ext uri="{BB962C8B-B14F-4D97-AF65-F5344CB8AC3E}">
        <p14:creationId xmlns:p14="http://schemas.microsoft.com/office/powerpoint/2010/main" val="3079828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-27296"/>
            <a:ext cx="10353761" cy="1326321"/>
          </a:xfrm>
        </p:spPr>
        <p:txBody>
          <a:bodyPr>
            <a:normAutofit/>
          </a:bodyPr>
          <a:lstStyle/>
          <a:p>
            <a:r>
              <a:rPr lang="en-US" sz="2400" dirty="0"/>
              <a:t>Suspected plagiarism in submitted manuscript</a:t>
            </a:r>
            <a:br>
              <a:rPr lang="en-US" sz="2400" dirty="0"/>
            </a:br>
            <a:r>
              <a:rPr lang="en-US" sz="2400" dirty="0"/>
              <a:t>(flowchart)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3135" y="955344"/>
            <a:ext cx="9291395" cy="5807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4752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856747"/>
          </a:xfrm>
        </p:spPr>
        <p:txBody>
          <a:bodyPr>
            <a:noAutofit/>
          </a:bodyPr>
          <a:lstStyle/>
          <a:p>
            <a:pPr algn="l"/>
            <a:r>
              <a:rPr lang="en-US" sz="2000" cap="none" dirty="0"/>
              <a:t>(flowchart continued)</a:t>
            </a:r>
            <a:br>
              <a:rPr lang="en-US" sz="2000" cap="none" dirty="0"/>
            </a:br>
            <a:r>
              <a:rPr lang="en-US" sz="2800" cap="none" dirty="0"/>
              <a:t>After contacting author: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92575" y="1466347"/>
            <a:ext cx="6307706" cy="5211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9869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211015"/>
            <a:ext cx="10353761" cy="956604"/>
          </a:xfrm>
        </p:spPr>
        <p:txBody>
          <a:bodyPr>
            <a:normAutofit/>
          </a:bodyPr>
          <a:lstStyle/>
          <a:p>
            <a:r>
              <a:rPr lang="en-US" sz="2800" dirty="0"/>
              <a:t>Plagiarism in published article</a:t>
            </a:r>
            <a:br>
              <a:rPr lang="en-US" sz="2800" dirty="0"/>
            </a:br>
            <a:r>
              <a:rPr lang="en-US" sz="2800" dirty="0"/>
              <a:t>(flowchart)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43" y="1364566"/>
            <a:ext cx="3630362" cy="5392136"/>
          </a:xfrm>
        </p:spPr>
        <p:txBody>
          <a:bodyPr/>
          <a:lstStyle/>
          <a:p>
            <a:r>
              <a:rPr lang="en-US" dirty="0"/>
              <a:t>reader will get in touch with the editorial team regarding plagiarism in published article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3083" y="1181267"/>
            <a:ext cx="6344295" cy="5589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3933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44" y="281354"/>
            <a:ext cx="3378113" cy="3545058"/>
          </a:xfrm>
        </p:spPr>
        <p:txBody>
          <a:bodyPr>
            <a:normAutofit/>
          </a:bodyPr>
          <a:lstStyle/>
          <a:p>
            <a:r>
              <a:rPr lang="en-US" dirty="0"/>
              <a:t>Flow chart continued for ‘clear plagiarism’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2332" y="141096"/>
            <a:ext cx="6231988" cy="6549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79735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1995</TotalTime>
  <Words>856</Words>
  <Application>Microsoft Office PowerPoint</Application>
  <PresentationFormat>Widescreen</PresentationFormat>
  <Paragraphs>117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COPE GUIDELINES  on  PLAGIARISM</vt:lpstr>
      <vt:lpstr>PowerPoint Presentation</vt:lpstr>
      <vt:lpstr>PowerPoint Presentation</vt:lpstr>
      <vt:lpstr>PowerPoint Presentation</vt:lpstr>
      <vt:lpstr>Cope guidelines - overview</vt:lpstr>
      <vt:lpstr>Suspected plagiarism in submitted manuscript (flowchart)</vt:lpstr>
      <vt:lpstr>(flowchart continued) After contacting author:</vt:lpstr>
      <vt:lpstr>Plagiarism in published article (flowchart)</vt:lpstr>
      <vt:lpstr>PowerPoint Presentation</vt:lpstr>
      <vt:lpstr>Text recycling - guidelines</vt:lpstr>
      <vt:lpstr>How can editors deal with text recycling</vt:lpstr>
      <vt:lpstr>For research articles</vt:lpstr>
      <vt:lpstr>PowerPoint Presentation</vt:lpstr>
      <vt:lpstr>PowerPoint Presentation</vt:lpstr>
      <vt:lpstr>NON-research articles </vt:lpstr>
      <vt:lpstr>When should action be considered for TEXT-RECYCLING</vt:lpstr>
      <vt:lpstr>What action should be taken if text recycling is discovered</vt:lpstr>
      <vt:lpstr>PowerPoint Presentation</vt:lpstr>
      <vt:lpstr>Conclusion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COPE GUIDELINES on plagiarism</dc:title>
  <dc:creator>Microsoft account</dc:creator>
  <cp:lastModifiedBy>Unknown User</cp:lastModifiedBy>
  <cp:revision>49</cp:revision>
  <dcterms:created xsi:type="dcterms:W3CDTF">2021-04-12T14:21:48Z</dcterms:created>
  <dcterms:modified xsi:type="dcterms:W3CDTF">2021-05-29T05:15:47Z</dcterms:modified>
</cp:coreProperties>
</file>