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38"/>
  </p:notesMasterIdLst>
  <p:sldIdLst>
    <p:sldId id="256" r:id="rId2"/>
    <p:sldId id="288" r:id="rId3"/>
    <p:sldId id="285" r:id="rId4"/>
    <p:sldId id="275" r:id="rId5"/>
    <p:sldId id="257" r:id="rId6"/>
    <p:sldId id="265" r:id="rId7"/>
    <p:sldId id="261" r:id="rId8"/>
    <p:sldId id="297" r:id="rId9"/>
    <p:sldId id="296" r:id="rId10"/>
    <p:sldId id="299" r:id="rId11"/>
    <p:sldId id="289" r:id="rId12"/>
    <p:sldId id="262" r:id="rId13"/>
    <p:sldId id="263" r:id="rId14"/>
    <p:sldId id="264" r:id="rId15"/>
    <p:sldId id="267" r:id="rId16"/>
    <p:sldId id="300" r:id="rId17"/>
    <p:sldId id="269" r:id="rId18"/>
    <p:sldId id="298" r:id="rId19"/>
    <p:sldId id="270" r:id="rId20"/>
    <p:sldId id="271" r:id="rId21"/>
    <p:sldId id="278" r:id="rId22"/>
    <p:sldId id="279" r:id="rId23"/>
    <p:sldId id="280" r:id="rId24"/>
    <p:sldId id="281" r:id="rId25"/>
    <p:sldId id="282" r:id="rId26"/>
    <p:sldId id="272" r:id="rId27"/>
    <p:sldId id="274" r:id="rId28"/>
    <p:sldId id="276" r:id="rId29"/>
    <p:sldId id="277" r:id="rId30"/>
    <p:sldId id="286" r:id="rId31"/>
    <p:sldId id="295" r:id="rId32"/>
    <p:sldId id="291" r:id="rId33"/>
    <p:sldId id="290" r:id="rId34"/>
    <p:sldId id="292" r:id="rId35"/>
    <p:sldId id="294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87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29D6-7D1A-48FE-9DD5-61518BCF701F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DF46-32B3-4690-9211-DD8F0288D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9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1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4FE00B1-CA69-435F-9EBE-9006503C445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9FBCA07-6C74-436E-B21F-E34B99F154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183" y="325795"/>
            <a:ext cx="6815669" cy="1515533"/>
          </a:xfrm>
        </p:spPr>
        <p:txBody>
          <a:bodyPr>
            <a:normAutofit/>
          </a:bodyPr>
          <a:lstStyle/>
          <a:p>
            <a:r>
              <a:rPr lang="en-US" sz="5400" dirty="0"/>
              <a:t>copy Editing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500" y="4895614"/>
            <a:ext cx="7766936" cy="1096899"/>
          </a:xfrm>
        </p:spPr>
        <p:txBody>
          <a:bodyPr>
            <a:normAutofit fontScale="55000" lnSpcReduction="2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sz="3200" b="1" dirty="0"/>
              <a:t>    </a:t>
            </a:r>
            <a:r>
              <a:rPr lang="en-US" sz="3200" b="1" dirty="0">
                <a:solidFill>
                  <a:srgbClr val="FF0000"/>
                </a:solidFill>
              </a:rPr>
              <a:t>DR. WAJIEHA SAEED</a:t>
            </a:r>
          </a:p>
          <a:p>
            <a:pPr algn="r"/>
            <a:r>
              <a:rPr lang="en-US" sz="3200" b="1" dirty="0">
                <a:solidFill>
                  <a:srgbClr val="FF0000"/>
                </a:solidFill>
              </a:rPr>
              <a:t>Assistant Professor Dermatology</a:t>
            </a:r>
          </a:p>
          <a:p>
            <a:pPr algn="r"/>
            <a:r>
              <a:rPr lang="en-US" sz="3200" b="1" dirty="0">
                <a:solidFill>
                  <a:srgbClr val="FF0000"/>
                </a:solidFill>
              </a:rPr>
              <a:t>KEMU/ Mayo Hospital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86" y="2088216"/>
            <a:ext cx="5180387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938" y="1166813"/>
            <a:ext cx="7858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4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981" y="1041738"/>
            <a:ext cx="8868792" cy="679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2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052" y="749807"/>
            <a:ext cx="9562028" cy="53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COPY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Line Editing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Fact-Checking</a:t>
            </a:r>
          </a:p>
          <a:p>
            <a:r>
              <a:rPr lang="en-US" dirty="0">
                <a:solidFill>
                  <a:srgbClr val="7030A0"/>
                </a:solidFill>
              </a:rPr>
              <a:t>Rewriting</a:t>
            </a:r>
          </a:p>
          <a:p>
            <a:r>
              <a:rPr lang="en-US" dirty="0">
                <a:solidFill>
                  <a:srgbClr val="FFC000"/>
                </a:solidFill>
              </a:rPr>
              <a:t>SEO Copy Editing</a:t>
            </a:r>
          </a:p>
          <a:p>
            <a:r>
              <a:rPr lang="en-US" dirty="0">
                <a:solidFill>
                  <a:srgbClr val="00B050"/>
                </a:solidFill>
              </a:rPr>
              <a:t>Proofreading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>
                <a:solidFill>
                  <a:srgbClr val="00B0F0"/>
                </a:solidFill>
              </a:rPr>
              <a:t>Content Refreshing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851" y="1775533"/>
            <a:ext cx="4164664" cy="375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6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4145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Line Editing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742814"/>
            <a:ext cx="9720071" cy="16892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Process of assessing the piece of work as a whole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Considering it’s clarity, accuracy, tone, consistency, and</a:t>
            </a:r>
          </a:p>
          <a:p>
            <a:pPr marL="0" indent="0">
              <a:buNone/>
            </a:pPr>
            <a:r>
              <a:rPr lang="en-US" sz="2800" dirty="0"/>
              <a:t>	overall effectiveness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4127" y="3548193"/>
            <a:ext cx="9720072" cy="93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Fact-Checking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7" y="4601518"/>
            <a:ext cx="9823544" cy="1795112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More straightforward type of copy editing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It involves ensuring all facts are accurately and appropriately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/>
              <a:t>	attributed according to the publisher’s style requirements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142" y="2757916"/>
            <a:ext cx="4065972" cy="18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6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75590"/>
            <a:ext cx="9720072" cy="118583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761422"/>
            <a:ext cx="9720071" cy="9769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Involves reconstructing a portion or all of a written piece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4128" y="2373347"/>
            <a:ext cx="9720072" cy="114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SEO Copy Editing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8" y="3521161"/>
            <a:ext cx="10526188" cy="256513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	For </a:t>
            </a:r>
            <a:r>
              <a:rPr lang="en-US" sz="2800" i="1">
                <a:solidFill>
                  <a:srgbClr val="00B0F0"/>
                </a:solidFill>
              </a:rPr>
              <a:t>search engine optimization SEO</a:t>
            </a:r>
            <a:r>
              <a:rPr lang="en-US" sz="28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	Creating useful, compelling, and valuable content that targets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/>
              <a:t>	specific keywords so that other people will gladly promote it on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/>
              <a:t>	social media platforms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31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450" y="771525"/>
            <a:ext cx="80391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Proofreading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Process of checking grammatical accuracy of written content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Ensuring correct spelling, capitalization, punctuation,</a:t>
            </a:r>
          </a:p>
          <a:p>
            <a:pPr marL="0" indent="0">
              <a:buNone/>
            </a:pPr>
            <a:r>
              <a:rPr lang="en-US" sz="2800" dirty="0"/>
              <a:t>	formatting, noun-pronoun agreement, verb usage and</a:t>
            </a:r>
          </a:p>
          <a:p>
            <a:pPr marL="0" indent="0">
              <a:buNone/>
            </a:pPr>
            <a:r>
              <a:rPr lang="en-US" sz="2800" dirty="0"/>
              <a:t>	sentence structure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Just one or two errors might cause a reader to question the</a:t>
            </a:r>
          </a:p>
          <a:p>
            <a:pPr marL="0" indent="0">
              <a:buNone/>
            </a:pPr>
            <a:r>
              <a:rPr lang="en-US" sz="2800" dirty="0"/>
              <a:t>	credibility and validity of your work</a:t>
            </a:r>
          </a:p>
        </p:txBody>
      </p:sp>
    </p:spTree>
    <p:extLst>
      <p:ext uri="{BB962C8B-B14F-4D97-AF65-F5344CB8AC3E}">
        <p14:creationId xmlns:p14="http://schemas.microsoft.com/office/powerpoint/2010/main" val="337730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8" y="1192213"/>
            <a:ext cx="4767262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32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Content Refreshing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48395"/>
            <a:ext cx="9720071" cy="41609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Involves a simple content review to check for a stale or</a:t>
            </a:r>
          </a:p>
          <a:p>
            <a:pPr marL="0" indent="0">
              <a:buNone/>
            </a:pPr>
            <a:r>
              <a:rPr lang="en-US" sz="2800" dirty="0"/>
              <a:t>	outdated tone of voice, inaccurate or changed information,</a:t>
            </a:r>
          </a:p>
          <a:p>
            <a:pPr marL="0" indent="0">
              <a:buNone/>
            </a:pPr>
            <a:r>
              <a:rPr lang="en-US" sz="2800" dirty="0"/>
              <a:t>	and other out-of-date copy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	Refreshing digital content also help improve SEO results</a:t>
            </a:r>
          </a:p>
        </p:txBody>
      </p:sp>
    </p:spTree>
    <p:extLst>
      <p:ext uri="{BB962C8B-B14F-4D97-AF65-F5344CB8AC3E}">
        <p14:creationId xmlns:p14="http://schemas.microsoft.com/office/powerpoint/2010/main" val="352198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84584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Can a paper get rejected in the copyediting phase?</a:t>
            </a:r>
          </a:p>
        </p:txBody>
      </p:sp>
    </p:spTree>
    <p:extLst>
      <p:ext uri="{BB962C8B-B14F-4D97-AF65-F5344CB8AC3E}">
        <p14:creationId xmlns:p14="http://schemas.microsoft.com/office/powerpoint/2010/main" val="41069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88" y="58521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Who does Copyediting?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838425"/>
            <a:ext cx="9954927" cy="46490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i="1" dirty="0"/>
              <a:t>	Good </a:t>
            </a:r>
            <a:r>
              <a:rPr lang="en-US" sz="2400" b="1" i="1" dirty="0"/>
              <a:t>command</a:t>
            </a:r>
            <a:r>
              <a:rPr lang="en-US" b="1" i="1" dirty="0"/>
              <a:t> on the language of paper and familiarity with the journal style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	Budget constraints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	Support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	Volunteer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	External companies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	Editorial board members/ editor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	Always worth trying to secure funding for </a:t>
            </a:r>
          </a:p>
          <a:p>
            <a:pPr marL="0" indent="0">
              <a:buNone/>
            </a:pPr>
            <a:r>
              <a:rPr lang="en-US" dirty="0"/>
              <a:t>            this type of editor, whether in-house</a:t>
            </a:r>
          </a:p>
          <a:p>
            <a:pPr marL="0" indent="0">
              <a:buNone/>
            </a:pPr>
            <a:r>
              <a:rPr lang="en-US" dirty="0"/>
              <a:t>	or freelance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420" y="2641917"/>
            <a:ext cx="4774271" cy="317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7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Overlap between the 3 roles</a:t>
            </a:r>
            <a:r>
              <a:rPr lang="en-US" sz="2800" dirty="0"/>
              <a:t>: Technical, Language &amp; Copy 	editors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Many journals employ on one person to undertake all 3 or  	rely on volunteers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Technical, language and copy editors are frequently not</a:t>
            </a:r>
          </a:p>
          <a:p>
            <a:pPr marL="0" indent="0">
              <a:buNone/>
            </a:pPr>
            <a:r>
              <a:rPr lang="en-US" sz="2800" dirty="0"/>
              <a:t>	specialists in the journal discipline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735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</a:t>
            </a:r>
            <a:r>
              <a:rPr lang="en-US" sz="2400" i="1" dirty="0">
                <a:solidFill>
                  <a:srgbClr val="FF0000"/>
                </a:solidFill>
              </a:rPr>
              <a:t>to be continued</a:t>
            </a:r>
            <a:br>
              <a:rPr lang="en-US" sz="2400" i="1" dirty="0">
                <a:solidFill>
                  <a:srgbClr val="FF0000"/>
                </a:solidFill>
              </a:rPr>
            </a:b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00B0F0"/>
                </a:solidFill>
              </a:rPr>
              <a:t>Copy, Language and Technical editors </a:t>
            </a:r>
            <a:r>
              <a:rPr lang="en-US" sz="2800" dirty="0"/>
              <a:t>are expected 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that the correct structure for the corresponding section</a:t>
            </a:r>
          </a:p>
          <a:p>
            <a:pPr marL="0" indent="0">
              <a:buNone/>
            </a:pPr>
            <a:r>
              <a:rPr lang="en-US" sz="2800" dirty="0"/>
              <a:t>	of the journal has been followed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Improve the presentation and wording so that the text is easy</a:t>
            </a:r>
          </a:p>
          <a:p>
            <a:pPr marL="0" indent="0">
              <a:buNone/>
            </a:pPr>
            <a:r>
              <a:rPr lang="en-US" sz="2800" dirty="0"/>
              <a:t>	to read and understand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Develop and maintain a style sheet concerning spelling,	hyphenation, format, etc.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82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                                                                                                         To be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98929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correctness and consistency in the use of terms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Eliminate unnecessary and repeated material, simplify long and</a:t>
            </a:r>
          </a:p>
          <a:p>
            <a:pPr marL="0" indent="0">
              <a:buNone/>
            </a:pPr>
            <a:r>
              <a:rPr lang="en-US" sz="2800" dirty="0"/>
              <a:t>	complicated sentences, eliminate unnecessary words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that tables and figures are correctly cited in the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Advise on the selection and effective use of tables and</a:t>
            </a:r>
          </a:p>
          <a:p>
            <a:pPr marL="0" indent="0">
              <a:buNone/>
            </a:pPr>
            <a:r>
              <a:rPr lang="en-US" sz="2800" dirty="0"/>
              <a:t>	illustrations</a:t>
            </a:r>
          </a:p>
        </p:txBody>
      </p:sp>
    </p:spTree>
    <p:extLst>
      <p:ext uri="{BB962C8B-B14F-4D97-AF65-F5344CB8AC3E}">
        <p14:creationId xmlns:p14="http://schemas.microsoft.com/office/powerpoint/2010/main" val="127884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                                                                                                         To be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Edit tables and figures so that they prove their point and</a:t>
            </a:r>
          </a:p>
          <a:p>
            <a:pPr marL="0" indent="0">
              <a:buNone/>
            </a:pPr>
            <a:r>
              <a:rPr lang="en-US" sz="2800" dirty="0"/>
              <a:t>	their information ties with the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all totals and percentages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that all cross-references are correct and that all </a:t>
            </a:r>
          </a:p>
          <a:p>
            <a:pPr marL="0" indent="0">
              <a:buNone/>
            </a:pPr>
            <a:r>
              <a:rPr lang="en-US" sz="2800" dirty="0"/>
              <a:t>	bibliographic citations match the reference list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that the references used are not grossly or</a:t>
            </a:r>
          </a:p>
          <a:p>
            <a:pPr marL="0" indent="0">
              <a:buNone/>
            </a:pPr>
            <a:r>
              <a:rPr lang="en-US" sz="2800" dirty="0"/>
              <a:t>	overwhelmingly outdated</a:t>
            </a:r>
          </a:p>
        </p:txBody>
      </p:sp>
    </p:spTree>
    <p:extLst>
      <p:ext uri="{BB962C8B-B14F-4D97-AF65-F5344CB8AC3E}">
        <p14:creationId xmlns:p14="http://schemas.microsoft.com/office/powerpoint/2010/main" val="234293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                                                                                                               To be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that the article is complete – that it has the author</a:t>
            </a:r>
          </a:p>
          <a:p>
            <a:pPr marL="0" indent="0">
              <a:buNone/>
            </a:pPr>
            <a:r>
              <a:rPr lang="en-US" sz="2800" dirty="0"/>
              <a:t>	addresses, email contact numbers,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Mark up the manuscript or proof with all necessary</a:t>
            </a:r>
          </a:p>
          <a:p>
            <a:pPr marL="0" indent="0">
              <a:buNone/>
            </a:pPr>
            <a:r>
              <a:rPr lang="en-US" sz="2800" dirty="0"/>
              <a:t>	instructions for composition or printing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6427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837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6926"/>
            <a:ext cx="9720071" cy="44324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the format of headings and paragraphs is correct and</a:t>
            </a:r>
          </a:p>
          <a:p>
            <a:pPr marL="0" indent="0">
              <a:buNone/>
            </a:pPr>
            <a:r>
              <a:rPr lang="en-US" sz="2800" dirty="0"/>
              <a:t>	appropriate.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the grammar, spellings and punctuation are correct</a:t>
            </a:r>
          </a:p>
          <a:p>
            <a:pPr marL="0" indent="0">
              <a:buNone/>
            </a:pPr>
            <a:r>
              <a:rPr lang="en-US" sz="2800" dirty="0"/>
              <a:t>	and consistent with house style.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	Check the abbreviations included are appropriate and are</a:t>
            </a:r>
          </a:p>
          <a:p>
            <a:pPr marL="0" indent="0">
              <a:buNone/>
            </a:pPr>
            <a:r>
              <a:rPr lang="en-US" sz="2800" dirty="0"/>
              <a:t>	spelled out the first time they are used.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the use of italics, bold and quotes is appropriate and</a:t>
            </a:r>
          </a:p>
          <a:p>
            <a:pPr marL="0" indent="0">
              <a:buNone/>
            </a:pPr>
            <a:r>
              <a:rPr lang="en-US" sz="2800" dirty="0"/>
              <a:t>	not excessive.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63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20792"/>
            <a:ext cx="9720071" cy="497626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units are included where necessary and used correctly</a:t>
            </a:r>
          </a:p>
          <a:p>
            <a:pPr marL="0" indent="0">
              <a:buNone/>
            </a:pPr>
            <a:r>
              <a:rPr lang="en-US" sz="2800" dirty="0"/>
              <a:t>	(e.g. SI units).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figures and tables referred to in the text are in correct</a:t>
            </a:r>
          </a:p>
          <a:p>
            <a:pPr marL="0" indent="0">
              <a:buNone/>
            </a:pPr>
            <a:r>
              <a:rPr lang="en-US" sz="2800" dirty="0"/>
              <a:t>	numerical order.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that the number of tables/figures is not excessive and</a:t>
            </a:r>
          </a:p>
          <a:p>
            <a:pPr marL="0" indent="0">
              <a:buNone/>
            </a:pPr>
            <a:r>
              <a:rPr lang="en-US" sz="2800" dirty="0"/>
              <a:t>	comparable to the length of the paper.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that tables have clear titles and column headings.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746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91916"/>
            <a:ext cx="10035299" cy="42639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that all abbreviations in tables are explained in the </a:t>
            </a:r>
          </a:p>
          <a:p>
            <a:pPr marL="0" indent="0">
              <a:buNone/>
            </a:pPr>
            <a:r>
              <a:rPr lang="en-US" sz="2800" dirty="0"/>
              <a:t>	legend.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that drawings and photographs are clear and of good</a:t>
            </a:r>
          </a:p>
          <a:p>
            <a:pPr marL="0" indent="0">
              <a:buNone/>
            </a:pPr>
            <a:r>
              <a:rPr lang="en-US" sz="2800" dirty="0"/>
              <a:t>	quality and the caption agrees with what the figure shows.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Check that all references in the text are also included in the</a:t>
            </a:r>
          </a:p>
          <a:p>
            <a:pPr marL="0" indent="0">
              <a:buNone/>
            </a:pPr>
            <a:r>
              <a:rPr lang="en-US" sz="2800" dirty="0"/>
              <a:t>	reference list in the correct order, and all those in the reference</a:t>
            </a:r>
          </a:p>
          <a:p>
            <a:pPr marL="0" indent="0">
              <a:buNone/>
            </a:pPr>
            <a:r>
              <a:rPr lang="en-US" sz="2800" dirty="0"/>
              <a:t>	list are mentioned in the text.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07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91916"/>
            <a:ext cx="10035299" cy="49570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Ensure that all references are in the correct format in line with</a:t>
            </a:r>
          </a:p>
          <a:p>
            <a:pPr marL="0" indent="0">
              <a:buNone/>
            </a:pPr>
            <a:r>
              <a:rPr lang="en-US" sz="2800" dirty="0"/>
              <a:t>	journal style.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Mark up the text ready for layout (indicate where figures,</a:t>
            </a:r>
          </a:p>
          <a:p>
            <a:pPr marL="0" indent="0">
              <a:buNone/>
            </a:pPr>
            <a:r>
              <a:rPr lang="en-US" sz="2800" dirty="0"/>
              <a:t>	tables, etc., are to appear in the text, add journal information</a:t>
            </a:r>
          </a:p>
          <a:p>
            <a:pPr marL="0" indent="0">
              <a:buNone/>
            </a:pPr>
            <a:r>
              <a:rPr lang="en-US" sz="2800" dirty="0"/>
              <a:t>	as required).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03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LEARNING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06" y="2428043"/>
            <a:ext cx="9720071" cy="24369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400" dirty="0"/>
              <a:t>What is copy editing</a:t>
            </a:r>
            <a:r>
              <a:rPr lang="en-US" sz="2400" dirty="0">
                <a:latin typeface="Algerian" pitchFamily="8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Algerian" pitchFamily="82" charset="0"/>
              </a:rPr>
              <a:t> </a:t>
            </a:r>
            <a:r>
              <a:rPr lang="en-US" sz="2400" dirty="0"/>
              <a:t>What is the importance of it</a:t>
            </a:r>
            <a:r>
              <a:rPr lang="en-US" sz="2400" dirty="0">
                <a:latin typeface="Algerian" pitchFamily="82" charset="0"/>
              </a:rPr>
              <a:t>?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What are the different types of copy editing</a:t>
            </a:r>
            <a:r>
              <a:rPr lang="en-US" sz="2400" dirty="0">
                <a:latin typeface="Algerian" pitchFamily="82" charset="0"/>
              </a:rPr>
              <a:t>?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Who does copy editing</a:t>
            </a:r>
            <a:r>
              <a:rPr lang="en-US" sz="2400" dirty="0">
                <a:latin typeface="Algerian" pitchFamily="82" charset="0"/>
              </a:rPr>
              <a:t>?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What are the responsibilities of copy editor</a:t>
            </a:r>
            <a:r>
              <a:rPr lang="en-US" sz="2400" dirty="0">
                <a:latin typeface="Algerian" pitchFamily="82" charset="0"/>
              </a:rPr>
              <a:t>?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709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8613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5" y="1531398"/>
            <a:ext cx="11230252" cy="40233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800" dirty="0"/>
              <a:t>Copy editing is the thorough examination of the mechanics of manuscript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It may question the credibility and validity of your journal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Copy editor doesn't need to be subject specialist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Checklist needs to be followed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092" y="3161977"/>
            <a:ext cx="47529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0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55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715" y="609414"/>
            <a:ext cx="4162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941" y="1615736"/>
            <a:ext cx="3844031" cy="384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517" y="3060207"/>
            <a:ext cx="4419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8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1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409" y="848142"/>
            <a:ext cx="42862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173" y="1224379"/>
            <a:ext cx="4013030" cy="401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981" y="1399713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269" y="1094558"/>
            <a:ext cx="317023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1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131" y="832586"/>
            <a:ext cx="9720071" cy="3537284"/>
          </a:xfrm>
        </p:spPr>
        <p:txBody>
          <a:bodyPr>
            <a:normAutofit/>
          </a:bodyPr>
          <a:lstStyle/>
          <a:p>
            <a:pPr algn="ctr"/>
            <a:endParaRPr lang="en-US" sz="6600" b="1" i="1" dirty="0">
              <a:solidFill>
                <a:srgbClr val="FF0000"/>
              </a:solidFill>
            </a:endParaRPr>
          </a:p>
          <a:p>
            <a:pPr algn="ctr"/>
            <a:endParaRPr lang="en-US" sz="66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717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280160"/>
            <a:ext cx="10552176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Success of a journal depends on timely response to manuscript</a:t>
            </a:r>
          </a:p>
          <a:p>
            <a:pPr marL="0" indent="0">
              <a:buNone/>
            </a:pPr>
            <a:r>
              <a:rPr lang="en-US" sz="2800" dirty="0"/>
              <a:t>	submission, to acceptance, to editing, to publication of high quality</a:t>
            </a:r>
          </a:p>
          <a:p>
            <a:pPr marL="0" indent="0">
              <a:buNone/>
            </a:pPr>
            <a:r>
              <a:rPr lang="en-US" sz="2800" dirty="0"/>
              <a:t>	material.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FF0000"/>
                </a:solidFill>
              </a:rPr>
              <a:t>Editing</a:t>
            </a:r>
            <a:r>
              <a:rPr lang="en-US" sz="2800" dirty="0"/>
              <a:t> is to ensure that all material for publication is presented to</a:t>
            </a:r>
          </a:p>
          <a:p>
            <a:pPr marL="0" indent="0">
              <a:buNone/>
            </a:pPr>
            <a:r>
              <a:rPr lang="en-US" sz="2800" dirty="0"/>
              <a:t>	the highest standard and conforms with the house style</a:t>
            </a:r>
          </a:p>
          <a:p>
            <a:pPr marL="0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13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" y="366188"/>
            <a:ext cx="11939745" cy="52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32" y="668386"/>
            <a:ext cx="10817351" cy="5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070458"/>
            <a:ext cx="10256680" cy="3238901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r>
              <a:rPr lang="en-US" sz="2800" dirty="0"/>
              <a:t>	Process of revising written material to improve readability,</a:t>
            </a:r>
          </a:p>
          <a:p>
            <a:pPr marL="128016" lvl="1" indent="0">
              <a:buNone/>
            </a:pPr>
            <a:r>
              <a:rPr lang="en-US" sz="2800" dirty="0"/>
              <a:t>	consistency, as well as ensuring the text is free of grammatical</a:t>
            </a:r>
          </a:p>
          <a:p>
            <a:pPr marL="128016" lvl="1" indent="0">
              <a:buNone/>
            </a:pPr>
            <a:r>
              <a:rPr lang="en-US" sz="2800" dirty="0"/>
              <a:t>	and factual errors.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FF0000"/>
                </a:solidFill>
              </a:rPr>
              <a:t>	Editing</a:t>
            </a:r>
            <a:r>
              <a:rPr lang="en-US" sz="2800" b="1" i="1" dirty="0"/>
              <a:t> </a:t>
            </a:r>
            <a:r>
              <a:rPr lang="en-US" sz="2800" dirty="0"/>
              <a:t>focuses on the meaning of written content</a:t>
            </a:r>
          </a:p>
          <a:p>
            <a:pPr marL="128016" lvl="1" indent="0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	Copyediting</a:t>
            </a:r>
            <a:r>
              <a:rPr lang="en-US" sz="2800" b="1" i="1" dirty="0"/>
              <a:t> </a:t>
            </a:r>
            <a:r>
              <a:rPr lang="en-US" sz="2800" dirty="0"/>
              <a:t>focuses on its technical quality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663" y="265659"/>
            <a:ext cx="5313145" cy="27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038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EXAMPLES OF COPYEDITING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644" y="1882067"/>
            <a:ext cx="7174189" cy="418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3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348" y="603682"/>
            <a:ext cx="9117367" cy="55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38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572</TotalTime>
  <Words>995</Words>
  <Application>Microsoft Office PowerPoint</Application>
  <PresentationFormat>Widescreen</PresentationFormat>
  <Paragraphs>143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Algerian</vt:lpstr>
      <vt:lpstr>Calibri</vt:lpstr>
      <vt:lpstr>Tw Cen MT</vt:lpstr>
      <vt:lpstr>Tw Cen MT Condensed</vt:lpstr>
      <vt:lpstr>Wingdings</vt:lpstr>
      <vt:lpstr>Wingdings 3</vt:lpstr>
      <vt:lpstr>Integral</vt:lpstr>
      <vt:lpstr>copy Editing</vt:lpstr>
      <vt:lpstr>Can a paper get rejected in the copyediting phase?</vt:lpstr>
      <vt:lpstr>LEARNING OUTLINES</vt:lpstr>
      <vt:lpstr>PowerPoint Presentation</vt:lpstr>
      <vt:lpstr>PowerPoint Presentation</vt:lpstr>
      <vt:lpstr>PowerPoint Presentation</vt:lpstr>
      <vt:lpstr>Copy Editing</vt:lpstr>
      <vt:lpstr>EXAMPLES OF COPYEDITING</vt:lpstr>
      <vt:lpstr>PowerPoint Presentation</vt:lpstr>
      <vt:lpstr>PowerPoint Presentation</vt:lpstr>
      <vt:lpstr>PowerPoint Presentation</vt:lpstr>
      <vt:lpstr>PowerPoint Presentation</vt:lpstr>
      <vt:lpstr>TYPES OF COPY EDITING</vt:lpstr>
      <vt:lpstr>Line Editing </vt:lpstr>
      <vt:lpstr>Rewriting</vt:lpstr>
      <vt:lpstr>PowerPoint Presentation</vt:lpstr>
      <vt:lpstr>Proofreading</vt:lpstr>
      <vt:lpstr>PowerPoint Presentation</vt:lpstr>
      <vt:lpstr>Content Refreshing</vt:lpstr>
      <vt:lpstr>Who does Copyediting?</vt:lpstr>
      <vt:lpstr>ROLES &amp; RESPONSIBILITIES</vt:lpstr>
      <vt:lpstr>                                                           to be continued </vt:lpstr>
      <vt:lpstr>                                                                                                                To be continued</vt:lpstr>
      <vt:lpstr>                                                                                                                To be continued</vt:lpstr>
      <vt:lpstr>                                                                                                                To be continued</vt:lpstr>
      <vt:lpstr>Checklist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Editing</dc:title>
  <dc:creator>HP</dc:creator>
  <cp:lastModifiedBy>IamTech</cp:lastModifiedBy>
  <cp:revision>66</cp:revision>
  <dcterms:created xsi:type="dcterms:W3CDTF">2021-04-08T18:11:52Z</dcterms:created>
  <dcterms:modified xsi:type="dcterms:W3CDTF">2021-05-31T07:24:21Z</dcterms:modified>
</cp:coreProperties>
</file>