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80" r:id="rId5"/>
    <p:sldId id="286" r:id="rId6"/>
    <p:sldId id="287" r:id="rId7"/>
    <p:sldId id="288" r:id="rId8"/>
    <p:sldId id="289" r:id="rId9"/>
    <p:sldId id="272" r:id="rId10"/>
    <p:sldId id="279" r:id="rId11"/>
    <p:sldId id="274" r:id="rId12"/>
    <p:sldId id="275" r:id="rId13"/>
    <p:sldId id="264" r:id="rId14"/>
    <p:sldId id="259" r:id="rId15"/>
    <p:sldId id="260" r:id="rId16"/>
    <p:sldId id="261" r:id="rId17"/>
    <p:sldId id="282" r:id="rId18"/>
    <p:sldId id="283" r:id="rId19"/>
    <p:sldId id="284" r:id="rId20"/>
    <p:sldId id="281" r:id="rId21"/>
    <p:sldId id="262" r:id="rId22"/>
    <p:sldId id="263" r:id="rId23"/>
    <p:sldId id="265" r:id="rId24"/>
    <p:sldId id="266" r:id="rId25"/>
    <p:sldId id="267" r:id="rId26"/>
    <p:sldId id="268" r:id="rId27"/>
    <p:sldId id="269" r:id="rId28"/>
    <p:sldId id="270" r:id="rId29"/>
    <p:sldId id="285" r:id="rId30"/>
    <p:sldId id="27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hail Niazi" userId="f8184dc7-cd61-49c6-a2f8-574b3e9889cf" providerId="ADAL" clId="{D8E06373-5280-4580-9E70-0C044408F244}"/>
    <pc:docChg chg="undo custSel addSld modSld">
      <pc:chgData name="Suhail Niazi" userId="f8184dc7-cd61-49c6-a2f8-574b3e9889cf" providerId="ADAL" clId="{D8E06373-5280-4580-9E70-0C044408F244}" dt="2021-08-27T05:28:42.440" v="798" actId="113"/>
      <pc:docMkLst>
        <pc:docMk/>
      </pc:docMkLst>
      <pc:sldChg chg="modSp mod">
        <pc:chgData name="Suhail Niazi" userId="f8184dc7-cd61-49c6-a2f8-574b3e9889cf" providerId="ADAL" clId="{D8E06373-5280-4580-9E70-0C044408F244}" dt="2021-08-26T19:38:18.383" v="134" actId="27636"/>
        <pc:sldMkLst>
          <pc:docMk/>
          <pc:sldMk cId="0" sldId="256"/>
        </pc:sldMkLst>
        <pc:spChg chg="mod">
          <ac:chgData name="Suhail Niazi" userId="f8184dc7-cd61-49c6-a2f8-574b3e9889cf" providerId="ADAL" clId="{D8E06373-5280-4580-9E70-0C044408F244}" dt="2021-08-26T19:38:18.383" v="134" actId="27636"/>
          <ac:spMkLst>
            <pc:docMk/>
            <pc:sldMk cId="0" sldId="256"/>
            <ac:spMk id="3" creationId="{00000000-0000-0000-0000-000000000000}"/>
          </ac:spMkLst>
        </pc:spChg>
      </pc:sldChg>
      <pc:sldChg chg="modSp mod">
        <pc:chgData name="Suhail Niazi" userId="f8184dc7-cd61-49c6-a2f8-574b3e9889cf" providerId="ADAL" clId="{D8E06373-5280-4580-9E70-0C044408F244}" dt="2021-08-27T05:26:15.551" v="795" actId="113"/>
        <pc:sldMkLst>
          <pc:docMk/>
          <pc:sldMk cId="0" sldId="257"/>
        </pc:sldMkLst>
        <pc:spChg chg="mod">
          <ac:chgData name="Suhail Niazi" userId="f8184dc7-cd61-49c6-a2f8-574b3e9889cf" providerId="ADAL" clId="{D8E06373-5280-4580-9E70-0C044408F244}" dt="2021-08-27T05:26:15.551" v="795" actId="113"/>
          <ac:spMkLst>
            <pc:docMk/>
            <pc:sldMk cId="0" sldId="257"/>
            <ac:spMk id="3" creationId="{00000000-0000-0000-0000-000000000000}"/>
          </ac:spMkLst>
        </pc:spChg>
      </pc:sldChg>
      <pc:sldChg chg="modSp mod">
        <pc:chgData name="Suhail Niazi" userId="f8184dc7-cd61-49c6-a2f8-574b3e9889cf" providerId="ADAL" clId="{D8E06373-5280-4580-9E70-0C044408F244}" dt="2021-08-26T19:42:08.047" v="146" actId="113"/>
        <pc:sldMkLst>
          <pc:docMk/>
          <pc:sldMk cId="0" sldId="266"/>
        </pc:sldMkLst>
        <pc:spChg chg="mod">
          <ac:chgData name="Suhail Niazi" userId="f8184dc7-cd61-49c6-a2f8-574b3e9889cf" providerId="ADAL" clId="{D8E06373-5280-4580-9E70-0C044408F244}" dt="2021-08-26T19:42:08.047" v="146" actId="113"/>
          <ac:spMkLst>
            <pc:docMk/>
            <pc:sldMk cId="0" sldId="266"/>
            <ac:spMk id="3" creationId="{00000000-0000-0000-0000-000000000000}"/>
          </ac:spMkLst>
        </pc:spChg>
      </pc:sldChg>
      <pc:sldChg chg="modSp mod">
        <pc:chgData name="Suhail Niazi" userId="f8184dc7-cd61-49c6-a2f8-574b3e9889cf" providerId="ADAL" clId="{D8E06373-5280-4580-9E70-0C044408F244}" dt="2021-08-26T14:23:37.603" v="101" actId="13926"/>
        <pc:sldMkLst>
          <pc:docMk/>
          <pc:sldMk cId="0" sldId="269"/>
        </pc:sldMkLst>
        <pc:spChg chg="mod">
          <ac:chgData name="Suhail Niazi" userId="f8184dc7-cd61-49c6-a2f8-574b3e9889cf" providerId="ADAL" clId="{D8E06373-5280-4580-9E70-0C044408F244}" dt="2021-08-26T14:23:37.603" v="101" actId="13926"/>
          <ac:spMkLst>
            <pc:docMk/>
            <pc:sldMk cId="0" sldId="269"/>
            <ac:spMk id="3" creationId="{00000000-0000-0000-0000-000000000000}"/>
          </ac:spMkLst>
        </pc:spChg>
      </pc:sldChg>
      <pc:sldChg chg="modSp mod">
        <pc:chgData name="Suhail Niazi" userId="f8184dc7-cd61-49c6-a2f8-574b3e9889cf" providerId="ADAL" clId="{D8E06373-5280-4580-9E70-0C044408F244}" dt="2021-08-26T14:22:02.288" v="92" actId="313"/>
        <pc:sldMkLst>
          <pc:docMk/>
          <pc:sldMk cId="0" sldId="270"/>
        </pc:sldMkLst>
        <pc:spChg chg="mod">
          <ac:chgData name="Suhail Niazi" userId="f8184dc7-cd61-49c6-a2f8-574b3e9889cf" providerId="ADAL" clId="{D8E06373-5280-4580-9E70-0C044408F244}" dt="2021-08-26T14:22:02.288" v="92" actId="313"/>
          <ac:spMkLst>
            <pc:docMk/>
            <pc:sldMk cId="0" sldId="270"/>
            <ac:spMk id="3" creationId="{00000000-0000-0000-0000-000000000000}"/>
          </ac:spMkLst>
        </pc:spChg>
      </pc:sldChg>
      <pc:sldChg chg="addSp delSp modSp mod">
        <pc:chgData name="Suhail Niazi" userId="f8184dc7-cd61-49c6-a2f8-574b3e9889cf" providerId="ADAL" clId="{D8E06373-5280-4580-9E70-0C044408F244}" dt="2021-08-26T20:18:30.064" v="660" actId="20577"/>
        <pc:sldMkLst>
          <pc:docMk/>
          <pc:sldMk cId="2969076987" sldId="280"/>
        </pc:sldMkLst>
        <pc:spChg chg="mod">
          <ac:chgData name="Suhail Niazi" userId="f8184dc7-cd61-49c6-a2f8-574b3e9889cf" providerId="ADAL" clId="{D8E06373-5280-4580-9E70-0C044408F244}" dt="2021-08-26T20:18:30.064" v="660" actId="20577"/>
          <ac:spMkLst>
            <pc:docMk/>
            <pc:sldMk cId="2969076987" sldId="280"/>
            <ac:spMk id="3" creationId="{16CDF4B8-BE67-4A11-9405-72E0168BB4A0}"/>
          </ac:spMkLst>
        </pc:spChg>
        <pc:picChg chg="add del">
          <ac:chgData name="Suhail Niazi" userId="f8184dc7-cd61-49c6-a2f8-574b3e9889cf" providerId="ADAL" clId="{D8E06373-5280-4580-9E70-0C044408F244}" dt="2021-08-26T19:39:48.374" v="139" actId="478"/>
          <ac:picMkLst>
            <pc:docMk/>
            <pc:sldMk cId="2969076987" sldId="280"/>
            <ac:picMk id="5" creationId="{03936E84-1D1D-4DF3-BC8B-EE85D8C6886F}"/>
          </ac:picMkLst>
        </pc:picChg>
      </pc:sldChg>
      <pc:sldChg chg="modSp mod">
        <pc:chgData name="Suhail Niazi" userId="f8184dc7-cd61-49c6-a2f8-574b3e9889cf" providerId="ADAL" clId="{D8E06373-5280-4580-9E70-0C044408F244}" dt="2021-08-27T05:28:42.440" v="798" actId="113"/>
        <pc:sldMkLst>
          <pc:docMk/>
          <pc:sldMk cId="3534857768" sldId="284"/>
        </pc:sldMkLst>
        <pc:spChg chg="mod">
          <ac:chgData name="Suhail Niazi" userId="f8184dc7-cd61-49c6-a2f8-574b3e9889cf" providerId="ADAL" clId="{D8E06373-5280-4580-9E70-0C044408F244}" dt="2021-08-27T05:28:42.440" v="798" actId="113"/>
          <ac:spMkLst>
            <pc:docMk/>
            <pc:sldMk cId="3534857768" sldId="284"/>
            <ac:spMk id="3" creationId="{F6F0C889-1898-4BCB-B342-C9D50561369B}"/>
          </ac:spMkLst>
        </pc:spChg>
      </pc:sldChg>
      <pc:sldChg chg="modSp mod">
        <pc:chgData name="Suhail Niazi" userId="f8184dc7-cd61-49c6-a2f8-574b3e9889cf" providerId="ADAL" clId="{D8E06373-5280-4580-9E70-0C044408F244}" dt="2021-08-26T14:21:37.234" v="91" actId="27636"/>
        <pc:sldMkLst>
          <pc:docMk/>
          <pc:sldMk cId="3859714888" sldId="285"/>
        </pc:sldMkLst>
        <pc:spChg chg="mod">
          <ac:chgData name="Suhail Niazi" userId="f8184dc7-cd61-49c6-a2f8-574b3e9889cf" providerId="ADAL" clId="{D8E06373-5280-4580-9E70-0C044408F244}" dt="2021-08-26T14:21:37.234" v="91" actId="27636"/>
          <ac:spMkLst>
            <pc:docMk/>
            <pc:sldMk cId="3859714888" sldId="285"/>
            <ac:spMk id="2" creationId="{238B4993-BDCB-46FD-966C-121F99B76746}"/>
          </ac:spMkLst>
        </pc:spChg>
      </pc:sldChg>
      <pc:sldChg chg="modSp add mod">
        <pc:chgData name="Suhail Niazi" userId="f8184dc7-cd61-49c6-a2f8-574b3e9889cf" providerId="ADAL" clId="{D8E06373-5280-4580-9E70-0C044408F244}" dt="2021-08-26T20:20:55.980" v="724" actId="20577"/>
        <pc:sldMkLst>
          <pc:docMk/>
          <pc:sldMk cId="2545413356" sldId="286"/>
        </pc:sldMkLst>
        <pc:spChg chg="mod">
          <ac:chgData name="Suhail Niazi" userId="f8184dc7-cd61-49c6-a2f8-574b3e9889cf" providerId="ADAL" clId="{D8E06373-5280-4580-9E70-0C044408F244}" dt="2021-08-26T20:20:55.980" v="724" actId="20577"/>
          <ac:spMkLst>
            <pc:docMk/>
            <pc:sldMk cId="2545413356" sldId="286"/>
            <ac:spMk id="3" creationId="{16CDF4B8-BE67-4A11-9405-72E0168BB4A0}"/>
          </ac:spMkLst>
        </pc:spChg>
      </pc:sldChg>
      <pc:sldChg chg="modSp new mod">
        <pc:chgData name="Suhail Niazi" userId="f8184dc7-cd61-49c6-a2f8-574b3e9889cf" providerId="ADAL" clId="{D8E06373-5280-4580-9E70-0C044408F244}" dt="2021-08-26T20:23:42.978" v="768" actId="255"/>
        <pc:sldMkLst>
          <pc:docMk/>
          <pc:sldMk cId="938907007" sldId="287"/>
        </pc:sldMkLst>
        <pc:spChg chg="mod">
          <ac:chgData name="Suhail Niazi" userId="f8184dc7-cd61-49c6-a2f8-574b3e9889cf" providerId="ADAL" clId="{D8E06373-5280-4580-9E70-0C044408F244}" dt="2021-08-26T20:23:42.978" v="768" actId="255"/>
          <ac:spMkLst>
            <pc:docMk/>
            <pc:sldMk cId="938907007" sldId="287"/>
            <ac:spMk id="2" creationId="{7D585485-EA23-4498-97DB-35C1E8F19E44}"/>
          </ac:spMkLst>
        </pc:spChg>
        <pc:spChg chg="mod">
          <ac:chgData name="Suhail Niazi" userId="f8184dc7-cd61-49c6-a2f8-574b3e9889cf" providerId="ADAL" clId="{D8E06373-5280-4580-9E70-0C044408F244}" dt="2021-08-26T20:23:30.317" v="767" actId="115"/>
          <ac:spMkLst>
            <pc:docMk/>
            <pc:sldMk cId="938907007" sldId="287"/>
            <ac:spMk id="3" creationId="{E0963AFA-7621-4A3E-9C39-4646ACF5D1D7}"/>
          </ac:spMkLst>
        </pc:spChg>
      </pc:sldChg>
      <pc:sldChg chg="modSp new mod">
        <pc:chgData name="Suhail Niazi" userId="f8184dc7-cd61-49c6-a2f8-574b3e9889cf" providerId="ADAL" clId="{D8E06373-5280-4580-9E70-0C044408F244}" dt="2021-08-26T20:27:44.767" v="774" actId="20577"/>
        <pc:sldMkLst>
          <pc:docMk/>
          <pc:sldMk cId="3895005924" sldId="288"/>
        </pc:sldMkLst>
        <pc:spChg chg="mod">
          <ac:chgData name="Suhail Niazi" userId="f8184dc7-cd61-49c6-a2f8-574b3e9889cf" providerId="ADAL" clId="{D8E06373-5280-4580-9E70-0C044408F244}" dt="2021-08-26T20:27:44.767" v="774" actId="20577"/>
          <ac:spMkLst>
            <pc:docMk/>
            <pc:sldMk cId="3895005924" sldId="288"/>
            <ac:spMk id="2" creationId="{7BA5CD0A-8C08-4C81-A7B1-55468A81C4F6}"/>
          </ac:spMkLst>
        </pc:spChg>
        <pc:spChg chg="mod">
          <ac:chgData name="Suhail Niazi" userId="f8184dc7-cd61-49c6-a2f8-574b3e9889cf" providerId="ADAL" clId="{D8E06373-5280-4580-9E70-0C044408F244}" dt="2021-08-26T20:27:40.833" v="770"/>
          <ac:spMkLst>
            <pc:docMk/>
            <pc:sldMk cId="3895005924" sldId="288"/>
            <ac:spMk id="3" creationId="{4D95F942-2D3D-4D08-968B-603A061829B1}"/>
          </ac:spMkLst>
        </pc:spChg>
      </pc:sldChg>
      <pc:sldChg chg="modSp new mod">
        <pc:chgData name="Suhail Niazi" userId="f8184dc7-cd61-49c6-a2f8-574b3e9889cf" providerId="ADAL" clId="{D8E06373-5280-4580-9E70-0C044408F244}" dt="2021-08-26T20:28:48.506" v="792" actId="20577"/>
        <pc:sldMkLst>
          <pc:docMk/>
          <pc:sldMk cId="1626718158" sldId="289"/>
        </pc:sldMkLst>
        <pc:spChg chg="mod">
          <ac:chgData name="Suhail Niazi" userId="f8184dc7-cd61-49c6-a2f8-574b3e9889cf" providerId="ADAL" clId="{D8E06373-5280-4580-9E70-0C044408F244}" dt="2021-08-26T20:28:48.506" v="792" actId="20577"/>
          <ac:spMkLst>
            <pc:docMk/>
            <pc:sldMk cId="1626718158" sldId="289"/>
            <ac:spMk id="2" creationId="{55FD28FB-9BA6-4B3A-AEAC-3BE0417F0F9D}"/>
          </ac:spMkLst>
        </pc:spChg>
        <pc:spChg chg="mod">
          <ac:chgData name="Suhail Niazi" userId="f8184dc7-cd61-49c6-a2f8-574b3e9889cf" providerId="ADAL" clId="{D8E06373-5280-4580-9E70-0C044408F244}" dt="2021-08-26T20:28:41.594" v="778" actId="207"/>
          <ac:spMkLst>
            <pc:docMk/>
            <pc:sldMk cId="1626718158" sldId="289"/>
            <ac:spMk id="3" creationId="{2080CD0F-C891-4DE5-B512-D5F6A63C6DB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0E7AB-94C7-4CD6-88A6-0F21B26E1FE3}" type="datetimeFigureOut">
              <a:rPr lang="en-US" smtClean="0"/>
              <a:t>8/27/2021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8C174-C430-4C1E-BD7F-951F59FD221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Copyblogger</a:t>
            </a:r>
            <a:r>
              <a:rPr lang="en-US" dirty="0"/>
              <a:t> is modern site for digital marketing.</a:t>
            </a:r>
            <a:endParaRPr lang="en-PK" dirty="0"/>
          </a:p>
        </p:txBody>
      </p:sp>
      <p:sp>
        <p:nvSpPr>
          <p:cNvPr id="4" name="Slide Number Placeholder 3"/>
          <p:cNvSpPr>
            <a:spLocks noGrp="1"/>
          </p:cNvSpPr>
          <p:nvPr>
            <p:ph type="sldNum" sz="quarter" idx="5"/>
          </p:nvPr>
        </p:nvSpPr>
        <p:spPr/>
        <p:txBody>
          <a:bodyPr/>
          <a:lstStyle/>
          <a:p>
            <a:fld id="{F938C174-C430-4C1E-BD7F-951F59FD2215}" type="slidenum">
              <a:rPr lang="en-US" smtClean="0"/>
              <a:t>4</a:t>
            </a:fld>
            <a:endParaRPr lang="en-US"/>
          </a:p>
        </p:txBody>
      </p:sp>
    </p:spTree>
    <p:extLst>
      <p:ext uri="{BB962C8B-B14F-4D97-AF65-F5344CB8AC3E}">
        <p14:creationId xmlns:p14="http://schemas.microsoft.com/office/powerpoint/2010/main" val="464683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Copyblogger</a:t>
            </a:r>
            <a:r>
              <a:rPr lang="en-US" dirty="0"/>
              <a:t> is modern site for digital marketing.</a:t>
            </a:r>
            <a:endParaRPr lang="en-PK" dirty="0"/>
          </a:p>
        </p:txBody>
      </p:sp>
      <p:sp>
        <p:nvSpPr>
          <p:cNvPr id="4" name="Slide Number Placeholder 3"/>
          <p:cNvSpPr>
            <a:spLocks noGrp="1"/>
          </p:cNvSpPr>
          <p:nvPr>
            <p:ph type="sldNum" sz="quarter" idx="5"/>
          </p:nvPr>
        </p:nvSpPr>
        <p:spPr/>
        <p:txBody>
          <a:bodyPr/>
          <a:lstStyle/>
          <a:p>
            <a:fld id="{F938C174-C430-4C1E-BD7F-951F59FD2215}" type="slidenum">
              <a:rPr lang="en-US" smtClean="0"/>
              <a:t>5</a:t>
            </a:fld>
            <a:endParaRPr lang="en-US"/>
          </a:p>
        </p:txBody>
      </p:sp>
    </p:spTree>
    <p:extLst>
      <p:ext uri="{BB962C8B-B14F-4D97-AF65-F5344CB8AC3E}">
        <p14:creationId xmlns:p14="http://schemas.microsoft.com/office/powerpoint/2010/main" val="531502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r>
              <a:rPr lang="en-US" i="1" dirty="0"/>
              <a:t>double blind (in which both authors and reviewers</a:t>
            </a:r>
          </a:p>
          <a:p>
            <a:pPr>
              <a:buNone/>
            </a:pPr>
            <a:endParaRPr lang="en-US" dirty="0"/>
          </a:p>
          <a:p>
            <a:pPr>
              <a:buNone/>
            </a:pPr>
            <a:r>
              <a:rPr lang="en-US" dirty="0"/>
              <a:t>      are anonymous), </a:t>
            </a:r>
            <a:r>
              <a:rPr lang="en-US" i="1" dirty="0"/>
              <a:t>single blind (in which reviewers are anonymous) or open (in which </a:t>
            </a:r>
            <a:r>
              <a:rPr lang="en-US" i="1" dirty="0" err="1"/>
              <a:t>neither</a:t>
            </a:r>
            <a:r>
              <a:rPr lang="en-US" dirty="0" err="1"/>
              <a:t>authors</a:t>
            </a:r>
            <a:r>
              <a:rPr lang="en-US" dirty="0"/>
              <a:t> nor reviewers are anonymous). </a:t>
            </a:r>
          </a:p>
        </p:txBody>
      </p:sp>
      <p:sp>
        <p:nvSpPr>
          <p:cNvPr id="4" name="Slide Number Placeholder 3"/>
          <p:cNvSpPr>
            <a:spLocks noGrp="1"/>
          </p:cNvSpPr>
          <p:nvPr>
            <p:ph type="sldNum" sz="quarter" idx="10"/>
          </p:nvPr>
        </p:nvSpPr>
        <p:spPr/>
        <p:txBody>
          <a:bodyPr/>
          <a:lstStyle/>
          <a:p>
            <a:fld id="{F938C174-C430-4C1E-BD7F-951F59FD2215}" type="slidenum">
              <a:rPr lang="en-US" smtClean="0"/>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redundant publication defined as the complete copy, partial copy or altered copy of work published by the same author in such a way as to make the work appear different. </a:t>
            </a:r>
          </a:p>
        </p:txBody>
      </p:sp>
      <p:sp>
        <p:nvSpPr>
          <p:cNvPr id="4" name="Slide Number Placeholder 3"/>
          <p:cNvSpPr>
            <a:spLocks noGrp="1"/>
          </p:cNvSpPr>
          <p:nvPr>
            <p:ph type="sldNum" sz="quarter" idx="10"/>
          </p:nvPr>
        </p:nvSpPr>
        <p:spPr/>
        <p:txBody>
          <a:bodyPr/>
          <a:lstStyle/>
          <a:p>
            <a:fld id="{F938C174-C430-4C1E-BD7F-951F59FD2215}" type="slidenum">
              <a:rPr lang="en-US" smtClean="0"/>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801F501-B4D4-47DF-9005-E792989B011B}" type="datetimeFigureOut">
              <a:rPr lang="en-US" smtClean="0"/>
              <a:pPr/>
              <a:t>8/27/2021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BE46A17-8CA1-4598-A7A2-5C6F48EE13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01F501-B4D4-47DF-9005-E792989B011B}"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01F501-B4D4-47DF-9005-E792989B011B}"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9801F501-B4D4-47DF-9005-E792989B011B}"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801F501-B4D4-47DF-9005-E792989B011B}"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A17-8CA1-4598-A7A2-5C6F48EE13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801F501-B4D4-47DF-9005-E792989B011B}"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801F501-B4D4-47DF-9005-E792989B011B}" type="datetimeFigureOut">
              <a:rPr lang="en-US" smtClean="0"/>
              <a:pPr/>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801F501-B4D4-47DF-9005-E792989B011B}" type="datetimeFigureOut">
              <a:rPr lang="en-US" smtClean="0"/>
              <a:pPr/>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1F501-B4D4-47DF-9005-E792989B011B}" type="datetimeFigureOut">
              <a:rPr lang="en-US" smtClean="0"/>
              <a:pPr/>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801F501-B4D4-47DF-9005-E792989B011B}"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801F501-B4D4-47DF-9005-E792989B011B}"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BE46A17-8CA1-4598-A7A2-5C6F48EE13A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01F501-B4D4-47DF-9005-E792989B011B}" type="datetimeFigureOut">
              <a:rPr lang="en-US" smtClean="0"/>
              <a:pPr/>
              <a:t>8/27/2021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E46A17-8CA1-4598-A7A2-5C6F48EE13A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ame.org/recommendations-on-publication-ethics-policies-for-medical-journals#Plagiarism" TargetMode="External"/><Relationship Id="rId3" Type="http://schemas.openxmlformats.org/officeDocument/2006/relationships/hyperlink" Target="http://wame.org/recommendations-on-publication-ethics-policies-for-medical-journals#Study%20Design" TargetMode="External"/><Relationship Id="rId7" Type="http://schemas.openxmlformats.org/officeDocument/2006/relationships/hyperlink" Target="http://wame.org/recommendations-on-publication-ethics-policies-for-medical-journals#Originality" TargetMode="External"/><Relationship Id="rId2" Type="http://schemas.openxmlformats.org/officeDocument/2006/relationships/hyperlink" Target="http://wame.org/page.php?id=19" TargetMode="External"/><Relationship Id="rId1" Type="http://schemas.openxmlformats.org/officeDocument/2006/relationships/slideLayout" Target="../slideLayouts/slideLayout2.xml"/><Relationship Id="rId6" Type="http://schemas.openxmlformats.org/officeDocument/2006/relationships/hyperlink" Target="http://wame.org/recommendations-on-publication-ethics-policies-for-medical-journals#Editorial%20Decisions" TargetMode="External"/><Relationship Id="rId11" Type="http://schemas.openxmlformats.org/officeDocument/2006/relationships/hyperlink" Target="http://wame.org/recommendations-on-publication-ethics-policies-for-medical-journals#Relation%20to%20the%20Journal" TargetMode="External"/><Relationship Id="rId5" Type="http://schemas.openxmlformats.org/officeDocument/2006/relationships/hyperlink" Target="http://wame.org/recommendations-on-publication-ethics-policies-for-medical-journals#Peer%20Review" TargetMode="External"/><Relationship Id="rId10" Type="http://schemas.openxmlformats.org/officeDocument/2006/relationships/hyperlink" Target="http://wame.org/recommendations-on-publication-ethics-policies-for-medical-journals#Responding%20to%20Allegations" TargetMode="External"/><Relationship Id="rId4" Type="http://schemas.openxmlformats.org/officeDocument/2006/relationships/hyperlink" Target="http://wame.org/recommendations-on-publication-ethics-policies-for-medical-journals#Authorship" TargetMode="External"/><Relationship Id="rId9" Type="http://schemas.openxmlformats.org/officeDocument/2006/relationships/hyperlink" Target="http://wame.org/recommendations-on-publication-ethics-policies-for-medical-journals#Advertis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publicationethics.org/intellectualproperty" TargetMode="External"/><Relationship Id="rId3" Type="http://schemas.openxmlformats.org/officeDocument/2006/relationships/hyperlink" Target="https://publicationethics.org/authorship" TargetMode="External"/><Relationship Id="rId7" Type="http://schemas.openxmlformats.org/officeDocument/2006/relationships/hyperlink" Target="https://publicationethics.org/oversight" TargetMode="External"/><Relationship Id="rId2" Type="http://schemas.openxmlformats.org/officeDocument/2006/relationships/hyperlink" Target="https://publicationethics.org/misconduct" TargetMode="External"/><Relationship Id="rId1" Type="http://schemas.openxmlformats.org/officeDocument/2006/relationships/slideLayout" Target="../slideLayouts/slideLayout2.xml"/><Relationship Id="rId6" Type="http://schemas.openxmlformats.org/officeDocument/2006/relationships/hyperlink" Target="https://publicationethics.org/data" TargetMode="External"/><Relationship Id="rId11" Type="http://schemas.openxmlformats.org/officeDocument/2006/relationships/hyperlink" Target="https://publicationethics.org/postpublication" TargetMode="External"/><Relationship Id="rId5" Type="http://schemas.openxmlformats.org/officeDocument/2006/relationships/hyperlink" Target="https://publicationethics.org/competinginterests" TargetMode="External"/><Relationship Id="rId10" Type="http://schemas.openxmlformats.org/officeDocument/2006/relationships/hyperlink" Target="https://publicationethics.org/peerreview" TargetMode="External"/><Relationship Id="rId4" Type="http://schemas.openxmlformats.org/officeDocument/2006/relationships/hyperlink" Target="https://publicationethics.org/appeals" TargetMode="External"/><Relationship Id="rId9" Type="http://schemas.openxmlformats.org/officeDocument/2006/relationships/hyperlink" Target="https://publicationethics.org/management"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8385048" cy="1828800"/>
          </a:xfrm>
        </p:spPr>
        <p:txBody>
          <a:bodyPr>
            <a:noAutofit/>
          </a:bodyPr>
          <a:lstStyle/>
          <a:p>
            <a:r>
              <a:rPr lang="en-US" sz="6000" dirty="0"/>
              <a:t>EDITORIAL STANDARDS &amp; POLICIES</a:t>
            </a:r>
          </a:p>
        </p:txBody>
      </p:sp>
      <p:sp>
        <p:nvSpPr>
          <p:cNvPr id="3" name="Subtitle 2"/>
          <p:cNvSpPr>
            <a:spLocks noGrp="1"/>
          </p:cNvSpPr>
          <p:nvPr>
            <p:ph type="subTitle" idx="1"/>
          </p:nvPr>
        </p:nvSpPr>
        <p:spPr>
          <a:xfrm>
            <a:off x="533400" y="3228536"/>
            <a:ext cx="7854696" cy="2029264"/>
          </a:xfrm>
        </p:spPr>
        <p:txBody>
          <a:bodyPr>
            <a:normAutofit/>
          </a:bodyPr>
          <a:lstStyle/>
          <a:p>
            <a:r>
              <a:rPr lang="en-US" b="1" dirty="0"/>
              <a:t>Dr. Suhail Niaz Khan Niazi</a:t>
            </a:r>
          </a:p>
          <a:p>
            <a:r>
              <a:rPr lang="en-US" dirty="0"/>
              <a:t>Assistant professor </a:t>
            </a:r>
          </a:p>
          <a:p>
            <a:r>
              <a:rPr lang="en-US" dirty="0"/>
              <a:t>(Tr. &amp; Orth)</a:t>
            </a:r>
          </a:p>
          <a:p>
            <a:r>
              <a:rPr lang="en-US" dirty="0"/>
              <a:t>KEMU / Mayo Hospital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57DB1-2CD7-46EA-AC55-AE9607DF14E3}"/>
              </a:ext>
            </a:extLst>
          </p:cNvPr>
          <p:cNvSpPr>
            <a:spLocks noGrp="1"/>
          </p:cNvSpPr>
          <p:nvPr>
            <p:ph type="title"/>
          </p:nvPr>
        </p:nvSpPr>
        <p:spPr>
          <a:xfrm>
            <a:off x="457200" y="763297"/>
            <a:ext cx="8229600" cy="1143000"/>
          </a:xfrm>
        </p:spPr>
        <p:txBody>
          <a:bodyPr>
            <a:normAutofit/>
          </a:bodyPr>
          <a:lstStyle/>
          <a:p>
            <a:r>
              <a:rPr kumimoji="0" lang="en-US" altLang="en-PK" sz="4000" b="1" i="0" u="none" strike="noStrike" cap="none" normalizeH="0" baseline="0" dirty="0">
                <a:ln>
                  <a:noFill/>
                </a:ln>
                <a:solidFill>
                  <a:srgbClr val="11171A"/>
                </a:solidFill>
                <a:effectLst/>
                <a:latin typeface="museo-sans"/>
              </a:rPr>
              <a:t>1) </a:t>
            </a:r>
            <a:r>
              <a:rPr kumimoji="0" lang="en-PK" altLang="en-PK" sz="4000" b="1" i="0" u="none" strike="noStrike" cap="none" normalizeH="0" baseline="0" dirty="0">
                <a:ln>
                  <a:noFill/>
                </a:ln>
                <a:solidFill>
                  <a:srgbClr val="11171A"/>
                </a:solidFill>
                <a:effectLst/>
                <a:latin typeface="museo-sans"/>
              </a:rPr>
              <a:t>Fitness</a:t>
            </a:r>
            <a:endParaRPr lang="en-PK" sz="4000" b="1" dirty="0"/>
          </a:p>
        </p:txBody>
      </p:sp>
      <p:sp>
        <p:nvSpPr>
          <p:cNvPr id="3" name="Content Placeholder 2">
            <a:extLst>
              <a:ext uri="{FF2B5EF4-FFF2-40B4-BE49-F238E27FC236}">
                <a16:creationId xmlns:a16="http://schemas.microsoft.com/office/drawing/2014/main" id="{850E8C13-9574-45AE-B0F4-A62921CD34E3}"/>
              </a:ext>
            </a:extLst>
          </p:cNvPr>
          <p:cNvSpPr>
            <a:spLocks noGrp="1"/>
          </p:cNvSpPr>
          <p:nvPr>
            <p:ph idx="1"/>
          </p:nvPr>
        </p:nvSpPr>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solidFill>
                  <a:srgbClr val="263238"/>
                </a:solidFill>
                <a:effectLst/>
                <a:latin typeface="pt-serif"/>
              </a:rPr>
              <a:t>A simple question </a:t>
            </a:r>
            <a:r>
              <a:rPr kumimoji="0" lang="en-US" altLang="en-PK" sz="2800" b="0" i="0" u="none" strike="noStrike" cap="none" normalizeH="0" baseline="0" dirty="0">
                <a:ln>
                  <a:noFill/>
                </a:ln>
                <a:solidFill>
                  <a:srgbClr val="263238"/>
                </a:solidFill>
                <a:effectLst/>
                <a:latin typeface="pt-serif"/>
              </a:rPr>
              <a:t>is </a:t>
            </a:r>
            <a:r>
              <a:rPr kumimoji="0" lang="en-PK" altLang="en-PK" sz="2800" b="0" i="0" u="none" strike="noStrike" cap="none" normalizeH="0" baseline="0" dirty="0">
                <a:ln>
                  <a:noFill/>
                </a:ln>
                <a:solidFill>
                  <a:srgbClr val="263238"/>
                </a:solidFill>
                <a:effectLst/>
                <a:latin typeface="pt-serif"/>
              </a:rPr>
              <a:t>used to work for a fitness assessment: </a:t>
            </a:r>
            <a:endParaRPr kumimoji="0" lang="en-US" altLang="en-PK" sz="2800" b="0" i="0" u="none" strike="noStrike" cap="none" normalizeH="0" baseline="0" dirty="0">
              <a:ln>
                <a:noFill/>
              </a:ln>
              <a:solidFill>
                <a:srgbClr val="263238"/>
              </a:solidFill>
              <a:effectLst/>
              <a:latin typeface="pt-serif"/>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PK" sz="2800" dirty="0">
              <a:solidFill>
                <a:srgbClr val="263238"/>
              </a:solidFill>
              <a:latin typeface="pt-serif"/>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solidFill>
                  <a:srgbClr val="263238"/>
                </a:solidFill>
                <a:effectLst/>
                <a:latin typeface="pt-serif"/>
              </a:rPr>
              <a:t>“Is this information relevant and useful for the audience?”</a:t>
            </a:r>
            <a:endParaRPr kumimoji="0" lang="en-US" altLang="en-PK" sz="2800" b="0" i="0" u="none" strike="noStrike" cap="none" normalizeH="0" baseline="0" dirty="0">
              <a:ln>
                <a:noFill/>
              </a:ln>
              <a:solidFill>
                <a:srgbClr val="263238"/>
              </a:solidFill>
              <a:effectLst/>
              <a:latin typeface="pt-serif"/>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PK" sz="2800" dirty="0">
              <a:solidFill>
                <a:srgbClr val="263238"/>
              </a:solidFill>
              <a:latin typeface="pt-serif"/>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1" i="0" u="none" strike="noStrike" cap="none" normalizeH="0" baseline="0" dirty="0">
                <a:ln>
                  <a:noFill/>
                </a:ln>
                <a:solidFill>
                  <a:srgbClr val="263238"/>
                </a:solidFill>
                <a:effectLst/>
                <a:latin typeface="pt-serif"/>
              </a:rPr>
              <a:t>When you’ve crafted a relevant, useful presentation </a:t>
            </a:r>
            <a:r>
              <a:rPr kumimoji="0" lang="en-US" altLang="en-PK" sz="2800" b="1" i="0" u="none" strike="noStrike" cap="none" normalizeH="0" baseline="0" dirty="0">
                <a:ln>
                  <a:noFill/>
                </a:ln>
                <a:solidFill>
                  <a:srgbClr val="263238"/>
                </a:solidFill>
                <a:effectLst/>
                <a:latin typeface="pt-serif"/>
              </a:rPr>
              <a:t>–</a:t>
            </a:r>
            <a:r>
              <a:rPr kumimoji="0" lang="en-PK" altLang="en-PK" sz="2800" b="1" i="0" u="none" strike="noStrike" cap="none" normalizeH="0" baseline="0" dirty="0">
                <a:ln>
                  <a:noFill/>
                </a:ln>
                <a:solidFill>
                  <a:srgbClr val="263238"/>
                </a:solidFill>
                <a:effectLst/>
                <a:latin typeface="pt-serif"/>
              </a:rPr>
              <a:t>it</a:t>
            </a:r>
            <a:r>
              <a:rPr kumimoji="0" lang="en-US" altLang="en-PK" sz="2800" b="1" i="0" u="none" strike="noStrike" cap="none" normalizeH="0" baseline="0" dirty="0">
                <a:ln>
                  <a:noFill/>
                </a:ln>
                <a:solidFill>
                  <a:srgbClr val="263238"/>
                </a:solidFill>
                <a:effectLst/>
                <a:latin typeface="pt-serif"/>
              </a:rPr>
              <a:t> </a:t>
            </a:r>
            <a:r>
              <a:rPr kumimoji="0" lang="en-US" altLang="en-PK" sz="2800" b="1" i="0" u="none" strike="noStrike" cap="none" normalizeH="0" baseline="0" dirty="0" err="1">
                <a:ln>
                  <a:noFill/>
                </a:ln>
                <a:solidFill>
                  <a:srgbClr val="263238"/>
                </a:solidFill>
                <a:effectLst/>
                <a:latin typeface="pt-serif"/>
              </a:rPr>
              <a:t>i</a:t>
            </a:r>
            <a:r>
              <a:rPr kumimoji="0" lang="en-PK" altLang="en-PK" sz="2800" b="1" i="0" u="none" strike="noStrike" cap="none" normalizeH="0" baseline="0" dirty="0">
                <a:ln>
                  <a:noFill/>
                </a:ln>
                <a:solidFill>
                  <a:srgbClr val="263238"/>
                </a:solidFill>
                <a:effectLst/>
                <a:latin typeface="pt-serif"/>
              </a:rPr>
              <a:t>s fit to publish.</a:t>
            </a:r>
            <a:endParaRPr kumimoji="0" lang="en-PK" altLang="en-PK" sz="800" b="1" i="0" u="none" strike="noStrike" cap="none" normalizeH="0" baseline="0" dirty="0">
              <a:ln>
                <a:noFill/>
              </a:ln>
              <a:solidFill>
                <a:srgbClr val="11171A"/>
              </a:solidFill>
              <a:effectLst/>
              <a:latin typeface="museo-sans"/>
            </a:endParaRPr>
          </a:p>
          <a:p>
            <a:endParaRPr lang="en-PK" dirty="0"/>
          </a:p>
        </p:txBody>
      </p:sp>
    </p:spTree>
    <p:extLst>
      <p:ext uri="{BB962C8B-B14F-4D97-AF65-F5344CB8AC3E}">
        <p14:creationId xmlns:p14="http://schemas.microsoft.com/office/powerpoint/2010/main" val="775259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B3CDD-BB12-45DE-91F0-C800C487FCE3}"/>
              </a:ext>
            </a:extLst>
          </p:cNvPr>
          <p:cNvSpPr>
            <a:spLocks noGrp="1"/>
          </p:cNvSpPr>
          <p:nvPr>
            <p:ph type="title"/>
          </p:nvPr>
        </p:nvSpPr>
        <p:spPr>
          <a:xfrm>
            <a:off x="457200" y="533400"/>
            <a:ext cx="8229600" cy="1584649"/>
          </a:xfrm>
        </p:spPr>
        <p:txBody>
          <a:bodyPr>
            <a:normAutofit fontScale="90000"/>
          </a:bodyPr>
          <a:lstStyle/>
          <a:p>
            <a:br>
              <a:rPr lang="en-US" altLang="en-PK" sz="4000" b="1" dirty="0">
                <a:solidFill>
                  <a:srgbClr val="11171A"/>
                </a:solidFill>
                <a:latin typeface="museo-sans"/>
              </a:rPr>
            </a:br>
            <a:r>
              <a:rPr kumimoji="0" lang="en-PK" altLang="en-PK" sz="4000" b="1" i="0" u="none" strike="noStrike" cap="none" normalizeH="0" baseline="0" dirty="0">
                <a:ln>
                  <a:noFill/>
                </a:ln>
                <a:solidFill>
                  <a:srgbClr val="11171A"/>
                </a:solidFill>
                <a:effectLst/>
                <a:latin typeface="museo-sans"/>
              </a:rPr>
              <a:t>2. Fact-checking</a:t>
            </a:r>
            <a:br>
              <a:rPr lang="en-US" altLang="en-PK" sz="4000" b="1" dirty="0">
                <a:solidFill>
                  <a:srgbClr val="11171A"/>
                </a:solidFill>
                <a:latin typeface="museo-sans"/>
              </a:rPr>
            </a:br>
            <a:br>
              <a:rPr kumimoji="0" lang="en-PK" altLang="en-PK" sz="4000" b="1" i="0" u="none" strike="noStrike" cap="none" normalizeH="0" baseline="0" dirty="0">
                <a:ln>
                  <a:noFill/>
                </a:ln>
                <a:solidFill>
                  <a:srgbClr val="11171A"/>
                </a:solidFill>
                <a:effectLst/>
                <a:latin typeface="museo-sans"/>
              </a:rPr>
            </a:br>
            <a:endParaRPr lang="en-PK" sz="4000" dirty="0"/>
          </a:p>
        </p:txBody>
      </p:sp>
      <p:sp>
        <p:nvSpPr>
          <p:cNvPr id="3" name="Content Placeholder 2">
            <a:extLst>
              <a:ext uri="{FF2B5EF4-FFF2-40B4-BE49-F238E27FC236}">
                <a16:creationId xmlns:a16="http://schemas.microsoft.com/office/drawing/2014/main" id="{1397A4D4-1B93-439D-ADF7-0243F66D1539}"/>
              </a:ext>
            </a:extLst>
          </p:cNvPr>
          <p:cNvSpPr>
            <a:spLocks noGrp="1"/>
          </p:cNvSpPr>
          <p:nvPr>
            <p:ph idx="1"/>
          </p:nvPr>
        </p:nvSpPr>
        <p:spPr>
          <a:xfrm>
            <a:off x="457200" y="1600200"/>
            <a:ext cx="8610600" cy="5257800"/>
          </a:xfrm>
        </p:spPr>
        <p:txBody>
          <a:bodyPr>
            <a:normAutofit fontScale="77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solidFill>
                  <a:srgbClr val="263238"/>
                </a:solidFill>
                <a:effectLst/>
              </a:rPr>
              <a:t>Fact-checking helps you always share solid information with your audience.</a:t>
            </a:r>
            <a:endParaRPr lang="en-US" altLang="en-PK" sz="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PK" sz="45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PK" sz="4500" b="0" i="0" u="none" strike="noStrike" cap="none" normalizeH="0" baseline="0" dirty="0">
                <a:ln>
                  <a:noFill/>
                </a:ln>
                <a:solidFill>
                  <a:srgbClr val="263238"/>
                </a:solidFill>
                <a:effectLst/>
              </a:rPr>
              <a:t>Important </a:t>
            </a:r>
            <a:r>
              <a:rPr kumimoji="0" lang="en-PK" altLang="en-PK" sz="2800" b="0" i="0" u="none" strike="noStrike" cap="none" normalizeH="0" baseline="0" dirty="0">
                <a:ln>
                  <a:noFill/>
                </a:ln>
                <a:solidFill>
                  <a:srgbClr val="263238"/>
                </a:solidFill>
                <a:effectLst/>
              </a:rPr>
              <a:t>items to fact-check that elevate the quality of work:</a:t>
            </a:r>
            <a:endParaRPr kumimoji="0" lang="en-US"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PK" altLang="en-PK" sz="2800" b="1" i="0" u="none" strike="noStrike" cap="none" normalizeH="0" baseline="0" dirty="0">
                <a:ln>
                  <a:noFill/>
                </a:ln>
                <a:solidFill>
                  <a:srgbClr val="263238"/>
                </a:solidFill>
                <a:effectLst/>
              </a:rPr>
              <a:t>Hyperlinks.</a:t>
            </a:r>
            <a:r>
              <a:rPr kumimoji="0" lang="en-PK" altLang="en-PK" sz="2800" b="0" i="0" u="none" strike="noStrike" cap="none" normalizeH="0" baseline="0" dirty="0">
                <a:ln>
                  <a:noFill/>
                </a:ln>
                <a:solidFill>
                  <a:srgbClr val="263238"/>
                </a:solidFill>
                <a:effectLst/>
              </a:rPr>
              <a:t> Do all hyperlinks go to the correct sites?</a:t>
            </a:r>
            <a:endParaRPr kumimoji="0" lang="en-US"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PK"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PK" altLang="en-PK" sz="2800" b="1" i="0" u="none" strike="noStrike" cap="none" normalizeH="0" baseline="0" dirty="0">
                <a:ln>
                  <a:noFill/>
                </a:ln>
                <a:solidFill>
                  <a:srgbClr val="263238"/>
                </a:solidFill>
                <a:effectLst/>
              </a:rPr>
              <a:t>Spellings.</a:t>
            </a:r>
            <a:r>
              <a:rPr kumimoji="0" lang="en-PK" altLang="en-PK" sz="2800" b="0" i="0" u="none" strike="noStrike" cap="none" normalizeH="0" baseline="0" dirty="0">
                <a:ln>
                  <a:noFill/>
                </a:ln>
                <a:solidFill>
                  <a:srgbClr val="263238"/>
                </a:solidFill>
                <a:effectLst/>
              </a:rPr>
              <a:t> Names of people, businesses, products, locations, and publications should all be double-checked. To add an extra layer of polish, note the style of spellings. </a:t>
            </a:r>
            <a:r>
              <a:rPr kumimoji="0" lang="en-US" altLang="en-PK" sz="2800" b="0" i="0" u="none" strike="noStrike" cap="none" normalizeH="0" baseline="0" dirty="0" err="1">
                <a:ln>
                  <a:noFill/>
                </a:ln>
                <a:solidFill>
                  <a:srgbClr val="263238"/>
                </a:solidFill>
                <a:effectLst/>
              </a:rPr>
              <a:t>Eg</a:t>
            </a:r>
            <a:r>
              <a:rPr kumimoji="0" lang="en-US" altLang="en-PK" sz="2800" b="0" i="0" u="none" strike="noStrike" cap="none" normalizeH="0" baseline="0" dirty="0">
                <a:ln>
                  <a:noFill/>
                </a:ln>
                <a:solidFill>
                  <a:srgbClr val="263238"/>
                </a:solidFill>
                <a:effectLst/>
              </a:rPr>
              <a:t> </a:t>
            </a:r>
            <a:r>
              <a:rPr lang="en-US" altLang="en-PK" sz="2800" dirty="0" err="1">
                <a:solidFill>
                  <a:srgbClr val="263238"/>
                </a:solidFill>
              </a:rPr>
              <a:t>C</a:t>
            </a:r>
            <a:r>
              <a:rPr kumimoji="0" lang="en-US" altLang="en-PK" sz="2800" b="0" i="0" u="none" strike="noStrike" cap="none" normalizeH="0" baseline="0" dirty="0" err="1">
                <a:ln>
                  <a:noFill/>
                </a:ln>
                <a:solidFill>
                  <a:srgbClr val="263238"/>
                </a:solidFill>
                <a:effectLst/>
              </a:rPr>
              <a:t>opyblogger</a:t>
            </a:r>
            <a:r>
              <a:rPr kumimoji="0" lang="en-US" altLang="en-PK" sz="2800" b="0" i="0" u="none" strike="noStrike" cap="none" normalizeH="0" baseline="0" dirty="0">
                <a:ln>
                  <a:noFill/>
                </a:ln>
                <a:solidFill>
                  <a:srgbClr val="263238"/>
                </a:solidFill>
                <a:effectLst/>
              </a:rPr>
              <a:t> not Copy Blogger</a:t>
            </a:r>
          </a:p>
          <a:p>
            <a:pPr marL="0" marR="0" lvl="0" indent="0" algn="l" defTabSz="914400" rtl="0" eaLnBrk="0" fontAlgn="base" latinLnBrk="0" hangingPunct="0">
              <a:lnSpc>
                <a:spcPct val="100000"/>
              </a:lnSpc>
              <a:spcBef>
                <a:spcPct val="0"/>
              </a:spcBef>
              <a:spcAft>
                <a:spcPct val="0"/>
              </a:spcAft>
              <a:buClrTx/>
              <a:buSzTx/>
              <a:buNone/>
              <a:tabLst/>
            </a:pPr>
            <a:endParaRPr kumimoji="0" lang="en-PK"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PK" altLang="en-PK" sz="2800" b="1" i="0" u="none" strike="noStrike" cap="none" normalizeH="0" baseline="0" dirty="0">
                <a:ln>
                  <a:noFill/>
                </a:ln>
                <a:solidFill>
                  <a:srgbClr val="263238"/>
                </a:solidFill>
                <a:effectLst/>
              </a:rPr>
              <a:t>Days and dates.</a:t>
            </a:r>
            <a:r>
              <a:rPr kumimoji="0" lang="en-PK" altLang="en-PK" sz="2800" b="0" i="0" u="none" strike="noStrike" cap="none" normalizeH="0" baseline="0" dirty="0">
                <a:ln>
                  <a:noFill/>
                </a:ln>
                <a:solidFill>
                  <a:srgbClr val="263238"/>
                </a:solidFill>
                <a:effectLst/>
              </a:rPr>
              <a:t> Make sure days of the week correspond with dates mentioned. </a:t>
            </a:r>
            <a:endParaRPr kumimoji="0" lang="en-US"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PK"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PK" altLang="en-PK" sz="2800" b="1" i="0" u="none" strike="noStrike" cap="none" normalizeH="0" baseline="0" dirty="0">
                <a:ln>
                  <a:noFill/>
                </a:ln>
                <a:solidFill>
                  <a:srgbClr val="263238"/>
                </a:solidFill>
                <a:effectLst/>
              </a:rPr>
              <a:t>Start and finish times.</a:t>
            </a:r>
            <a:r>
              <a:rPr kumimoji="0" lang="en-PK" altLang="en-PK" sz="2800" b="0" i="0" u="none" strike="noStrike" cap="none" normalizeH="0" baseline="0" dirty="0">
                <a:ln>
                  <a:noFill/>
                </a:ln>
                <a:solidFill>
                  <a:srgbClr val="263238"/>
                </a:solidFill>
                <a:effectLst/>
              </a:rPr>
              <a:t> If you’re publishing details about an event, check that the start and finish times match the official event information to avoid issuing a correction later.</a:t>
            </a:r>
            <a:endParaRPr kumimoji="0" lang="en-US"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PK" altLang="en-PK" sz="2800" b="0" i="0" u="none" strike="noStrike" cap="none" normalizeH="0" baseline="0" dirty="0">
              <a:ln>
                <a:noFill/>
              </a:ln>
              <a:solidFill>
                <a:srgbClr val="263238"/>
              </a:solidFill>
              <a:effectLst/>
            </a:endParaRPr>
          </a:p>
        </p:txBody>
      </p:sp>
    </p:spTree>
    <p:extLst>
      <p:ext uri="{BB962C8B-B14F-4D97-AF65-F5344CB8AC3E}">
        <p14:creationId xmlns:p14="http://schemas.microsoft.com/office/powerpoint/2010/main" val="962899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BB39-59BF-4E65-8711-B34A7DA2DD8C}"/>
              </a:ext>
            </a:extLst>
          </p:cNvPr>
          <p:cNvSpPr>
            <a:spLocks noGrp="1"/>
          </p:cNvSpPr>
          <p:nvPr>
            <p:ph type="title"/>
          </p:nvPr>
        </p:nvSpPr>
        <p:spPr/>
        <p:txBody>
          <a:bodyPr>
            <a:noAutofit/>
          </a:bodyPr>
          <a:lstStyle/>
          <a:p>
            <a:r>
              <a:rPr kumimoji="0" lang="en-PK" altLang="en-PK" sz="4000" b="1" i="0" u="none" strike="noStrike" cap="none" normalizeH="0" baseline="0" dirty="0">
                <a:ln>
                  <a:noFill/>
                </a:ln>
                <a:solidFill>
                  <a:srgbClr val="11171A"/>
                </a:solidFill>
                <a:effectLst/>
                <a:latin typeface="museo-sans"/>
              </a:rPr>
              <a:t>3. Formatting</a:t>
            </a:r>
            <a:br>
              <a:rPr kumimoji="0" lang="en-PK" altLang="en-PK" sz="4000" b="1" i="0" u="none" strike="noStrike" cap="none" normalizeH="0" baseline="0" dirty="0">
                <a:ln>
                  <a:noFill/>
                </a:ln>
                <a:solidFill>
                  <a:srgbClr val="11171A"/>
                </a:solidFill>
                <a:effectLst/>
                <a:latin typeface="museo-sans"/>
              </a:rPr>
            </a:br>
            <a:endParaRPr lang="en-PK" sz="4000" b="1" dirty="0"/>
          </a:p>
        </p:txBody>
      </p:sp>
      <p:sp>
        <p:nvSpPr>
          <p:cNvPr id="3" name="Content Placeholder 2">
            <a:extLst>
              <a:ext uri="{FF2B5EF4-FFF2-40B4-BE49-F238E27FC236}">
                <a16:creationId xmlns:a16="http://schemas.microsoft.com/office/drawing/2014/main" id="{D269D093-66C8-405A-9677-D91B4B7E4F5C}"/>
              </a:ext>
            </a:extLst>
          </p:cNvPr>
          <p:cNvSpPr>
            <a:spLocks noGrp="1"/>
          </p:cNvSpPr>
          <p:nvPr>
            <p:ph idx="1"/>
          </p:nvPr>
        </p:nvSpPr>
        <p:spPr>
          <a:xfrm>
            <a:off x="457200" y="1935480"/>
            <a:ext cx="8610600" cy="4389120"/>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PK" sz="2800" b="0" strike="noStrike" cap="none" normalizeH="0" baseline="0" dirty="0">
                <a:ln>
                  <a:noFill/>
                </a:ln>
                <a:effectLst/>
              </a:rPr>
              <a:t>I</a:t>
            </a:r>
            <a:r>
              <a:rPr kumimoji="0" lang="en-PK" altLang="en-PK" sz="2800" b="0" i="0" u="none" strike="noStrike" cap="none" normalizeH="0" baseline="0" dirty="0">
                <a:ln>
                  <a:noFill/>
                </a:ln>
                <a:effectLst/>
              </a:rPr>
              <a:t>t</a:t>
            </a:r>
            <a:r>
              <a:rPr kumimoji="0" lang="en-US" altLang="en-PK" sz="2800" b="0" i="0" u="none" strike="noStrike" cap="none" normalizeH="0" baseline="0" dirty="0">
                <a:ln>
                  <a:noFill/>
                </a:ln>
                <a:effectLst/>
              </a:rPr>
              <a:t> </a:t>
            </a:r>
            <a:r>
              <a:rPr kumimoji="0" lang="en-US" altLang="en-PK" sz="2800" b="0" i="0" u="none" strike="noStrike" cap="none" normalizeH="0" baseline="0" dirty="0" err="1">
                <a:ln>
                  <a:noFill/>
                </a:ln>
                <a:effectLst/>
              </a:rPr>
              <a:t>i</a:t>
            </a:r>
            <a:r>
              <a:rPr kumimoji="0" lang="en-PK" altLang="en-PK" sz="2800" b="0" i="0" u="none" strike="noStrike" cap="none" normalizeH="0" baseline="0" dirty="0">
                <a:ln>
                  <a:noFill/>
                </a:ln>
                <a:effectLst/>
              </a:rPr>
              <a:t>s a classic part of</a:t>
            </a:r>
            <a:r>
              <a:rPr kumimoji="0" lang="en-US" altLang="en-PK" sz="2800" b="0" i="0" u="none" strike="noStrike" cap="none" normalizeH="0" baseline="0" dirty="0">
                <a:ln>
                  <a:noFill/>
                </a:ln>
                <a:effectLst/>
              </a:rPr>
              <a:t> </a:t>
            </a:r>
            <a:r>
              <a:rPr kumimoji="0" lang="en-PK" altLang="en-PK" sz="2800" b="0" i="0" u="none" strike="noStrike" cap="none" normalizeH="0" baseline="0" dirty="0">
                <a:ln>
                  <a:noFill/>
                </a:ln>
                <a:effectLst/>
              </a:rPr>
              <a:t>publications.</a:t>
            </a:r>
            <a:endParaRPr kumimoji="0" lang="en-US" altLang="en-PK" sz="28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28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effectLst/>
              </a:rPr>
              <a:t>You’re able to offer a variety of voices through different pieces of content because formatting help</a:t>
            </a:r>
            <a:r>
              <a:rPr kumimoji="0" lang="en-PK" altLang="en-PK" sz="2800" b="0" u="none" strike="noStrike" cap="none" normalizeH="0" baseline="0" dirty="0">
                <a:ln>
                  <a:noFill/>
                </a:ln>
                <a:effectLst/>
              </a:rPr>
              <a:t>s </a:t>
            </a:r>
            <a:r>
              <a:rPr lang="en-PK" altLang="en-PK" sz="2800" dirty="0"/>
              <a:t>each article look like it belongs to the same publication</a:t>
            </a:r>
            <a:r>
              <a:rPr kumimoji="0" lang="en-PK" altLang="en-PK" sz="2800" b="0" i="0" strike="noStrike" cap="none" normalizeH="0" baseline="0" dirty="0">
                <a:ln>
                  <a:noFill/>
                </a:ln>
                <a:solidFill>
                  <a:srgbClr val="263238"/>
                </a:solidFill>
                <a:effectLst/>
              </a:rPr>
              <a:t>.</a:t>
            </a:r>
            <a:endParaRPr kumimoji="0" lang="en-US" altLang="en-PK" sz="2800" b="0" i="0"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2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solidFill>
                  <a:schemeClr val="tx1"/>
                </a:solidFill>
                <a:effectLst/>
              </a:rPr>
              <a:t>It’s a way to tie together perspectives that all serve your target audience.</a:t>
            </a:r>
          </a:p>
          <a:p>
            <a:endParaRPr lang="en-PK" sz="2800" dirty="0"/>
          </a:p>
          <a:p>
            <a:endParaRPr lang="en-PK" sz="2800" dirty="0"/>
          </a:p>
        </p:txBody>
      </p:sp>
    </p:spTree>
    <p:extLst>
      <p:ext uri="{BB962C8B-B14F-4D97-AF65-F5344CB8AC3E}">
        <p14:creationId xmlns:p14="http://schemas.microsoft.com/office/powerpoint/2010/main" val="1899338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534400" cy="3258312"/>
          </a:xfrm>
        </p:spPr>
        <p:txBody>
          <a:bodyPr>
            <a:normAutofit/>
          </a:bodyPr>
          <a:lstStyle/>
          <a:p>
            <a:r>
              <a:rPr lang="en-US" b="1" dirty="0"/>
              <a:t>The following principles should be observed.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Impartiality</a:t>
            </a:r>
          </a:p>
        </p:txBody>
      </p:sp>
      <p:sp>
        <p:nvSpPr>
          <p:cNvPr id="3" name="Content Placeholder 2"/>
          <p:cNvSpPr>
            <a:spLocks noGrp="1"/>
          </p:cNvSpPr>
          <p:nvPr>
            <p:ph idx="1"/>
          </p:nvPr>
        </p:nvSpPr>
        <p:spPr>
          <a:xfrm>
            <a:off x="152400" y="1935480"/>
            <a:ext cx="8686800" cy="4389120"/>
          </a:xfrm>
        </p:spPr>
        <p:txBody>
          <a:bodyPr>
            <a:normAutofit/>
          </a:bodyPr>
          <a:lstStyle/>
          <a:p>
            <a:r>
              <a:rPr lang="en-US" dirty="0"/>
              <a:t>The Editorial Teams must handle all submitted manuscripts in an impartial manner.</a:t>
            </a:r>
          </a:p>
          <a:p>
            <a:pPr>
              <a:buNone/>
            </a:pPr>
            <a:endParaRPr lang="en-US" dirty="0"/>
          </a:p>
          <a:p>
            <a:r>
              <a:rPr lang="en-US" dirty="0"/>
              <a:t>They must respect the intellectual independence of all authors, who must be given the right of reply if they receive a negative review.</a:t>
            </a:r>
          </a:p>
          <a:p>
            <a:pPr>
              <a:buNone/>
            </a:pPr>
            <a:endParaRPr lang="en-US" dirty="0"/>
          </a:p>
          <a:p>
            <a:r>
              <a:rPr lang="en-US" dirty="0"/>
              <a:t>Manuscripts that report negative research results should not be excluded from consideration.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Confidentiality</a:t>
            </a:r>
          </a:p>
        </p:txBody>
      </p:sp>
      <p:sp>
        <p:nvSpPr>
          <p:cNvPr id="3" name="Content Placeholder 2"/>
          <p:cNvSpPr>
            <a:spLocks noGrp="1"/>
          </p:cNvSpPr>
          <p:nvPr>
            <p:ph idx="1"/>
          </p:nvPr>
        </p:nvSpPr>
        <p:spPr>
          <a:xfrm>
            <a:off x="457200" y="2514600"/>
            <a:ext cx="8229600" cy="3810000"/>
          </a:xfrm>
        </p:spPr>
        <p:txBody>
          <a:bodyPr>
            <a:normAutofit/>
          </a:bodyPr>
          <a:lstStyle/>
          <a:p>
            <a:r>
              <a:rPr lang="en-US" dirty="0"/>
              <a:t>Members of the Editorial Teams are required to ensure the confidentiality of all manuscripts until they have been accepted for publication. </a:t>
            </a:r>
          </a:p>
          <a:p>
            <a:pPr>
              <a:buNone/>
            </a:pPr>
            <a:endParaRPr lang="en-US" dirty="0"/>
          </a:p>
          <a:p>
            <a:r>
              <a:rPr lang="en-US" dirty="0"/>
              <a:t>In addition, no member of an Editorial Team may use data, lines of reasoning or interpretations in unpublished manuscripts for his or her own research, except with the authors’ express written consent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lstStyle/>
          <a:p>
            <a:r>
              <a:rPr lang="en-US" b="1" dirty="0"/>
              <a:t>3. Manuscript review</a:t>
            </a:r>
          </a:p>
        </p:txBody>
      </p:sp>
      <p:sp>
        <p:nvSpPr>
          <p:cNvPr id="3" name="Content Placeholder 2"/>
          <p:cNvSpPr>
            <a:spLocks noGrp="1"/>
          </p:cNvSpPr>
          <p:nvPr>
            <p:ph idx="1"/>
          </p:nvPr>
        </p:nvSpPr>
        <p:spPr>
          <a:xfrm>
            <a:off x="152400" y="1752600"/>
            <a:ext cx="8991600" cy="5334000"/>
          </a:xfrm>
        </p:spPr>
        <p:txBody>
          <a:bodyPr>
            <a:normAutofit/>
          </a:bodyPr>
          <a:lstStyle/>
          <a:p>
            <a:r>
              <a:rPr lang="en-US" dirty="0"/>
              <a:t>The Editorial Teams must ensure that all published research articles have been evaluated by </a:t>
            </a:r>
            <a:r>
              <a:rPr lang="en-US" b="1" dirty="0"/>
              <a:t>at least two subject specialists, </a:t>
            </a:r>
            <a:r>
              <a:rPr lang="en-US" dirty="0"/>
              <a:t>and that the review process has been fair and impartial.</a:t>
            </a:r>
          </a:p>
          <a:p>
            <a:pPr>
              <a:buNone/>
            </a:pPr>
            <a:endParaRPr lang="en-US" dirty="0"/>
          </a:p>
          <a:p>
            <a:r>
              <a:rPr lang="en-US" dirty="0"/>
              <a:t>The method of peer review most appropriate for the scientific community that the journal or series is targeted to must be made public: double blind /single blind or open.</a:t>
            </a:r>
          </a:p>
          <a:p>
            <a:pPr marL="0" indent="0">
              <a:buNone/>
            </a:pPr>
            <a:endParaRPr lang="en-US" dirty="0"/>
          </a:p>
          <a:p>
            <a:r>
              <a:rPr lang="en-US" dirty="0"/>
              <a:t> When one of the two reviews is negative, a third review will be requested.</a:t>
            </a:r>
          </a:p>
          <a:p>
            <a:endParaRPr lang="en-US" dirty="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BC30-A047-4DB4-8493-FF58D7538529}"/>
              </a:ext>
            </a:extLst>
          </p:cNvPr>
          <p:cNvSpPr>
            <a:spLocks noGrp="1"/>
          </p:cNvSpPr>
          <p:nvPr>
            <p:ph type="title"/>
          </p:nvPr>
        </p:nvSpPr>
        <p:spPr>
          <a:xfrm>
            <a:off x="228600" y="704088"/>
            <a:ext cx="8839200" cy="1429512"/>
          </a:xfrm>
        </p:spPr>
        <p:txBody>
          <a:bodyPr>
            <a:noAutofit/>
          </a:bodyPr>
          <a:lstStyle/>
          <a:p>
            <a:r>
              <a:rPr lang="en-US" sz="4800" b="1" dirty="0"/>
              <a:t>Plagiarism                                             </a:t>
            </a:r>
            <a:br>
              <a:rPr lang="en-US" sz="4800" b="1" dirty="0"/>
            </a:br>
            <a:r>
              <a:rPr lang="en-US" sz="3200" b="1" dirty="0"/>
              <a:t>(using some one else’s work / ideas as your own):</a:t>
            </a:r>
            <a:endParaRPr lang="en-PK" sz="3200" b="1" dirty="0"/>
          </a:p>
        </p:txBody>
      </p:sp>
      <p:sp>
        <p:nvSpPr>
          <p:cNvPr id="3" name="Content Placeholder 2">
            <a:extLst>
              <a:ext uri="{FF2B5EF4-FFF2-40B4-BE49-F238E27FC236}">
                <a16:creationId xmlns:a16="http://schemas.microsoft.com/office/drawing/2014/main" id="{43B39D72-F3BC-4334-A053-CB7C5FCCE0A8}"/>
              </a:ext>
            </a:extLst>
          </p:cNvPr>
          <p:cNvSpPr>
            <a:spLocks noGrp="1"/>
          </p:cNvSpPr>
          <p:nvPr>
            <p:ph idx="1"/>
          </p:nvPr>
        </p:nvSpPr>
        <p:spPr>
          <a:xfrm>
            <a:off x="457200" y="2514600"/>
            <a:ext cx="8229600" cy="3810000"/>
          </a:xfrm>
        </p:spPr>
        <p:txBody>
          <a:bodyPr/>
          <a:lstStyle/>
          <a:p>
            <a:r>
              <a:rPr lang="en-US" dirty="0"/>
              <a:t>Direct Plagiarism.</a:t>
            </a:r>
          </a:p>
          <a:p>
            <a:pPr marL="0" indent="0">
              <a:buNone/>
            </a:pPr>
            <a:endParaRPr lang="en-US" dirty="0"/>
          </a:p>
          <a:p>
            <a:r>
              <a:rPr lang="en-US" dirty="0"/>
              <a:t>Mosaic Plagiarism.</a:t>
            </a:r>
          </a:p>
          <a:p>
            <a:pPr marL="0" indent="0">
              <a:buNone/>
            </a:pPr>
            <a:endParaRPr lang="en-US" dirty="0"/>
          </a:p>
          <a:p>
            <a:r>
              <a:rPr lang="en-US" dirty="0"/>
              <a:t>Self Plagiarism.</a:t>
            </a:r>
          </a:p>
          <a:p>
            <a:pPr marL="0" indent="0">
              <a:buNone/>
            </a:pPr>
            <a:endParaRPr lang="en-US" dirty="0"/>
          </a:p>
          <a:p>
            <a:r>
              <a:rPr lang="en-US" dirty="0"/>
              <a:t>Accidental plagiarism.</a:t>
            </a:r>
          </a:p>
          <a:p>
            <a:endParaRPr lang="en-PK" dirty="0"/>
          </a:p>
        </p:txBody>
      </p:sp>
    </p:spTree>
    <p:extLst>
      <p:ext uri="{BB962C8B-B14F-4D97-AF65-F5344CB8AC3E}">
        <p14:creationId xmlns:p14="http://schemas.microsoft.com/office/powerpoint/2010/main" val="743888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10308-E8F7-43F0-9552-3E54135B86D4}"/>
              </a:ext>
            </a:extLst>
          </p:cNvPr>
          <p:cNvSpPr>
            <a:spLocks noGrp="1"/>
          </p:cNvSpPr>
          <p:nvPr>
            <p:ph type="title"/>
          </p:nvPr>
        </p:nvSpPr>
        <p:spPr/>
        <p:txBody>
          <a:bodyPr/>
          <a:lstStyle/>
          <a:p>
            <a:r>
              <a:rPr lang="en-US" b="1" dirty="0"/>
              <a:t>Fabrication &amp; Falsification:</a:t>
            </a:r>
            <a:endParaRPr lang="en-PK" b="1" dirty="0"/>
          </a:p>
        </p:txBody>
      </p:sp>
      <p:sp>
        <p:nvSpPr>
          <p:cNvPr id="3" name="Content Placeholder 2">
            <a:extLst>
              <a:ext uri="{FF2B5EF4-FFF2-40B4-BE49-F238E27FC236}">
                <a16:creationId xmlns:a16="http://schemas.microsoft.com/office/drawing/2014/main" id="{7B967516-13AC-491F-8709-687BE196EA77}"/>
              </a:ext>
            </a:extLst>
          </p:cNvPr>
          <p:cNvSpPr>
            <a:spLocks noGrp="1"/>
          </p:cNvSpPr>
          <p:nvPr>
            <p:ph idx="1"/>
          </p:nvPr>
        </p:nvSpPr>
        <p:spPr>
          <a:xfrm>
            <a:off x="457200" y="2743200"/>
            <a:ext cx="8229600" cy="3581400"/>
          </a:xfrm>
        </p:spPr>
        <p:txBody>
          <a:bodyPr/>
          <a:lstStyle/>
          <a:p>
            <a:r>
              <a:rPr lang="en-US" dirty="0"/>
              <a:t>Fabrication is making up data or results.</a:t>
            </a:r>
          </a:p>
          <a:p>
            <a:endParaRPr lang="en-US" dirty="0"/>
          </a:p>
          <a:p>
            <a:r>
              <a:rPr lang="en-US" dirty="0"/>
              <a:t>Falsification is manipulating data, research equipment or results.</a:t>
            </a:r>
            <a:endParaRPr lang="en-PK" dirty="0"/>
          </a:p>
        </p:txBody>
      </p:sp>
    </p:spTree>
    <p:extLst>
      <p:ext uri="{BB962C8B-B14F-4D97-AF65-F5344CB8AC3E}">
        <p14:creationId xmlns:p14="http://schemas.microsoft.com/office/powerpoint/2010/main" val="2113422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940D-E31F-47EC-A62D-2B2D57BEE1EF}"/>
              </a:ext>
            </a:extLst>
          </p:cNvPr>
          <p:cNvSpPr>
            <a:spLocks noGrp="1"/>
          </p:cNvSpPr>
          <p:nvPr>
            <p:ph type="title"/>
          </p:nvPr>
        </p:nvSpPr>
        <p:spPr/>
        <p:txBody>
          <a:bodyPr/>
          <a:lstStyle/>
          <a:p>
            <a:r>
              <a:rPr lang="en-US" b="1" dirty="0"/>
              <a:t>Redundant publication:</a:t>
            </a:r>
            <a:endParaRPr lang="en-PK" b="1" dirty="0"/>
          </a:p>
        </p:txBody>
      </p:sp>
      <p:sp>
        <p:nvSpPr>
          <p:cNvPr id="3" name="Content Placeholder 2">
            <a:extLst>
              <a:ext uri="{FF2B5EF4-FFF2-40B4-BE49-F238E27FC236}">
                <a16:creationId xmlns:a16="http://schemas.microsoft.com/office/drawing/2014/main" id="{F6F0C889-1898-4BCB-B342-C9D50561369B}"/>
              </a:ext>
            </a:extLst>
          </p:cNvPr>
          <p:cNvSpPr>
            <a:spLocks noGrp="1"/>
          </p:cNvSpPr>
          <p:nvPr>
            <p:ph idx="1"/>
          </p:nvPr>
        </p:nvSpPr>
        <p:spPr>
          <a:xfrm>
            <a:off x="228600" y="2286000"/>
            <a:ext cx="8686800" cy="4495800"/>
          </a:xfrm>
        </p:spPr>
        <p:txBody>
          <a:bodyPr>
            <a:normAutofit/>
          </a:bodyPr>
          <a:lstStyle/>
          <a:p>
            <a:r>
              <a:rPr lang="en-US" dirty="0"/>
              <a:t>Publishing </a:t>
            </a:r>
            <a:r>
              <a:rPr lang="en-US" b="1" dirty="0"/>
              <a:t>same intellectual material more than once</a:t>
            </a:r>
            <a:r>
              <a:rPr lang="en-US" dirty="0"/>
              <a:t> in same or other language without adequate acknowledgement of the source &amp; justification. </a:t>
            </a:r>
          </a:p>
          <a:p>
            <a:endParaRPr lang="en-US" dirty="0"/>
          </a:p>
          <a:p>
            <a:r>
              <a:rPr lang="en-US" dirty="0"/>
              <a:t>It refers to the situation when a </a:t>
            </a:r>
            <a:r>
              <a:rPr lang="en-US" b="1" dirty="0"/>
              <a:t>study is split</a:t>
            </a:r>
            <a:r>
              <a:rPr lang="en-US" dirty="0"/>
              <a:t> into several parts for submission to different journals.</a:t>
            </a:r>
          </a:p>
          <a:p>
            <a:endParaRPr lang="en-US" dirty="0"/>
          </a:p>
          <a:p>
            <a:r>
              <a:rPr lang="en-US" dirty="0"/>
              <a:t>It is also borrowing content from </a:t>
            </a:r>
            <a:r>
              <a:rPr lang="en-US" b="1" dirty="0"/>
              <a:t>previous work</a:t>
            </a:r>
            <a:r>
              <a:rPr lang="en-US" dirty="0"/>
              <a:t> without citation.</a:t>
            </a:r>
            <a:endParaRPr lang="en-PK" dirty="0"/>
          </a:p>
        </p:txBody>
      </p:sp>
    </p:spTree>
    <p:extLst>
      <p:ext uri="{BB962C8B-B14F-4D97-AF65-F5344CB8AC3E}">
        <p14:creationId xmlns:p14="http://schemas.microsoft.com/office/powerpoint/2010/main" val="353485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763000" cy="1353312"/>
          </a:xfrm>
        </p:spPr>
        <p:txBody>
          <a:bodyPr>
            <a:normAutofit fontScale="90000"/>
          </a:bodyPr>
          <a:lstStyle/>
          <a:p>
            <a:r>
              <a:rPr lang="en-US" b="1" dirty="0"/>
              <a:t>What are Editorial Standards &amp; Policies?</a:t>
            </a:r>
          </a:p>
        </p:txBody>
      </p:sp>
      <p:sp>
        <p:nvSpPr>
          <p:cNvPr id="3" name="Content Placeholder 2"/>
          <p:cNvSpPr>
            <a:spLocks noGrp="1"/>
          </p:cNvSpPr>
          <p:nvPr>
            <p:ph idx="1"/>
          </p:nvPr>
        </p:nvSpPr>
        <p:spPr>
          <a:xfrm>
            <a:off x="457200" y="2667000"/>
            <a:ext cx="8229600" cy="3657600"/>
          </a:xfrm>
        </p:spPr>
        <p:txBody>
          <a:bodyPr>
            <a:normAutofit/>
          </a:bodyPr>
          <a:lstStyle/>
          <a:p>
            <a:r>
              <a:rPr lang="en-US" dirty="0">
                <a:latin typeface="+mj-lt"/>
              </a:rPr>
              <a:t>The </a:t>
            </a:r>
            <a:r>
              <a:rPr lang="en-US" b="1" dirty="0">
                <a:latin typeface="+mj-lt"/>
              </a:rPr>
              <a:t>essential set of rules</a:t>
            </a:r>
            <a:r>
              <a:rPr lang="en-US" dirty="0">
                <a:latin typeface="+mj-lt"/>
              </a:rPr>
              <a:t> that help to establish and uphold a reputation as a trust worthy resource for the audience.</a:t>
            </a:r>
          </a:p>
          <a:p>
            <a:endParaRPr lang="en-US" dirty="0">
              <a:latin typeface="+mj-lt"/>
            </a:endParaRPr>
          </a:p>
          <a:p>
            <a:pPr marL="0" indent="0">
              <a:buNone/>
            </a:pPr>
            <a:endParaRPr lang="en-US" dirty="0">
              <a:latin typeface="+mj-lt"/>
            </a:endParaRPr>
          </a:p>
          <a:p>
            <a:r>
              <a:rPr lang="en-US" dirty="0">
                <a:latin typeface="+mj-lt"/>
              </a:rPr>
              <a:t>These ethical and editorial </a:t>
            </a:r>
            <a:r>
              <a:rPr lang="en-US" b="1" dirty="0">
                <a:latin typeface="+mj-lt"/>
              </a:rPr>
              <a:t>standards</a:t>
            </a:r>
            <a:r>
              <a:rPr lang="en-US" dirty="0">
                <a:latin typeface="+mj-lt"/>
              </a:rPr>
              <a:t> are helpful to guide content creators to create an extremely trustworthy </a:t>
            </a:r>
            <a:r>
              <a:rPr lang="en-US" b="1" dirty="0">
                <a:latin typeface="+mj-lt"/>
              </a:rPr>
              <a:t>product</a:t>
            </a:r>
            <a:r>
              <a:rPr lang="en-US" dirty="0">
                <a:latin typeface="+mj-lt"/>
              </a:rPr>
              <a:t> for the audience.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5568B-5B80-4352-B0E6-F69290857B7A}"/>
              </a:ext>
            </a:extLst>
          </p:cNvPr>
          <p:cNvSpPr>
            <a:spLocks noGrp="1"/>
          </p:cNvSpPr>
          <p:nvPr>
            <p:ph type="title"/>
          </p:nvPr>
        </p:nvSpPr>
        <p:spPr/>
        <p:txBody>
          <a:bodyPr>
            <a:normAutofit fontScale="90000"/>
          </a:bodyPr>
          <a:lstStyle/>
          <a:p>
            <a:r>
              <a:rPr lang="en-US" b="1" dirty="0"/>
              <a:t>The Editorial Teams must ensure followings:</a:t>
            </a:r>
            <a:endParaRPr lang="en-PK" b="1" dirty="0"/>
          </a:p>
        </p:txBody>
      </p:sp>
      <p:sp>
        <p:nvSpPr>
          <p:cNvPr id="3" name="Content Placeholder 2">
            <a:extLst>
              <a:ext uri="{FF2B5EF4-FFF2-40B4-BE49-F238E27FC236}">
                <a16:creationId xmlns:a16="http://schemas.microsoft.com/office/drawing/2014/main" id="{A5404F75-E819-413E-BAA9-BAB0ACA73C0B}"/>
              </a:ext>
            </a:extLst>
          </p:cNvPr>
          <p:cNvSpPr>
            <a:spLocks noGrp="1"/>
          </p:cNvSpPr>
          <p:nvPr>
            <p:ph idx="1"/>
          </p:nvPr>
        </p:nvSpPr>
        <p:spPr>
          <a:xfrm>
            <a:off x="152400" y="1935480"/>
            <a:ext cx="8915400" cy="4770120"/>
          </a:xfrm>
        </p:spPr>
        <p:txBody>
          <a:bodyPr>
            <a:normAutofit/>
          </a:bodyPr>
          <a:lstStyle/>
          <a:p>
            <a:pPr marL="0" indent="0">
              <a:buNone/>
            </a:pPr>
            <a:r>
              <a:rPr lang="en-US" dirty="0"/>
              <a:t>1.  All submitted manuscripts are original and unpublished.</a:t>
            </a:r>
          </a:p>
          <a:p>
            <a:pPr marL="0" indent="0">
              <a:buNone/>
            </a:pPr>
            <a:endParaRPr lang="en-US" dirty="0"/>
          </a:p>
          <a:p>
            <a:pPr>
              <a:buNone/>
            </a:pPr>
            <a:r>
              <a:rPr lang="en-US" dirty="0"/>
              <a:t>2. Verification of originality and to detect plagiarism, self-plagiarism and redundant publication .</a:t>
            </a:r>
          </a:p>
          <a:p>
            <a:pPr>
              <a:buNone/>
            </a:pPr>
            <a:endParaRPr lang="en-US" dirty="0"/>
          </a:p>
          <a:p>
            <a:pPr>
              <a:buNone/>
            </a:pPr>
            <a:r>
              <a:rPr lang="en-US" dirty="0"/>
              <a:t>3. Measures to detect data falsification or manipulation. </a:t>
            </a:r>
          </a:p>
          <a:p>
            <a:pPr>
              <a:buNone/>
            </a:pPr>
            <a:endParaRPr lang="en-US" dirty="0"/>
          </a:p>
          <a:p>
            <a:pPr>
              <a:buNone/>
            </a:pPr>
            <a:r>
              <a:rPr lang="en-US" dirty="0"/>
              <a:t>4. The Editorial Teams must recognize the value of and acknowledge the input of all those involved in the review of manuscripts submitted to the journal or series. </a:t>
            </a:r>
          </a:p>
          <a:p>
            <a:endParaRPr lang="en-PK" dirty="0"/>
          </a:p>
        </p:txBody>
      </p:sp>
    </p:spTree>
    <p:extLst>
      <p:ext uri="{BB962C8B-B14F-4D97-AF65-F5344CB8AC3E}">
        <p14:creationId xmlns:p14="http://schemas.microsoft.com/office/powerpoint/2010/main" val="2674436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normAutofit/>
          </a:bodyPr>
          <a:lstStyle/>
          <a:p>
            <a:endParaRPr lang="en-US" dirty="0"/>
          </a:p>
          <a:p>
            <a:pPr>
              <a:buNone/>
            </a:pPr>
            <a:r>
              <a:rPr lang="en-US" dirty="0"/>
              <a:t>5. Team members should encourage academic authorities to:</a:t>
            </a:r>
          </a:p>
          <a:p>
            <a:pPr>
              <a:buNone/>
            </a:pPr>
            <a:endParaRPr lang="en-US" dirty="0"/>
          </a:p>
          <a:p>
            <a:r>
              <a:rPr lang="en-US" dirty="0"/>
              <a:t> Acknowledge peer review activities .</a:t>
            </a:r>
          </a:p>
          <a:p>
            <a:pPr marL="0" indent="0">
              <a:buNone/>
            </a:pPr>
            <a:endParaRPr lang="en-US" dirty="0"/>
          </a:p>
          <a:p>
            <a:r>
              <a:rPr lang="en-US" dirty="0"/>
              <a:t>They should decline to use reviewers who submit reports that    are of poor quality, erroneous or disrespectful.</a:t>
            </a:r>
          </a:p>
          <a:p>
            <a:endParaRPr lang="en-US" dirty="0"/>
          </a:p>
          <a:p>
            <a:r>
              <a:rPr lang="en-US" dirty="0"/>
              <a:t>  That are delivered after the agreed deadline.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a:buNone/>
            </a:pPr>
            <a:endParaRPr lang="en-US" dirty="0"/>
          </a:p>
          <a:p>
            <a:pPr>
              <a:buNone/>
            </a:pPr>
            <a:endParaRPr lang="en-US" dirty="0"/>
          </a:p>
          <a:p>
            <a:pPr marL="0" indent="0">
              <a:buNone/>
            </a:pPr>
            <a:r>
              <a:rPr lang="en-US" dirty="0"/>
              <a:t>6. Persons who submit a manuscript for review may suggest the names of up the three specialists as peer reviewers. </a:t>
            </a:r>
          </a:p>
          <a:p>
            <a:pPr marL="0" indent="0">
              <a:buNone/>
            </a:pPr>
            <a:endParaRPr lang="en-US" dirty="0"/>
          </a:p>
          <a:p>
            <a:pPr marL="0" indent="0">
              <a:buNone/>
            </a:pPr>
            <a:r>
              <a:rPr lang="en-US" dirty="0"/>
              <a:t>The Editorial Teams reserve the right to decide whether to accept or decline these suggestions, and is not required to communicate their decision to the authors.</a:t>
            </a:r>
          </a:p>
          <a:p>
            <a:pPr>
              <a:buNone/>
            </a:pPr>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991600" cy="1143000"/>
          </a:xfrm>
        </p:spPr>
        <p:txBody>
          <a:bodyPr>
            <a:normAutofit fontScale="90000"/>
          </a:bodyPr>
          <a:lstStyle/>
          <a:p>
            <a:r>
              <a:rPr lang="en-US" b="1" dirty="0"/>
              <a:t>4. Manuscript acceptance or rejection</a:t>
            </a:r>
          </a:p>
        </p:txBody>
      </p:sp>
      <p:sp>
        <p:nvSpPr>
          <p:cNvPr id="3" name="Content Placeholder 2"/>
          <p:cNvSpPr>
            <a:spLocks noGrp="1"/>
          </p:cNvSpPr>
          <p:nvPr>
            <p:ph idx="1"/>
          </p:nvPr>
        </p:nvSpPr>
        <p:spPr>
          <a:xfrm>
            <a:off x="0" y="1935480"/>
            <a:ext cx="9144000" cy="4617720"/>
          </a:xfrm>
        </p:spPr>
        <p:txBody>
          <a:bodyPr>
            <a:normAutofit/>
          </a:bodyPr>
          <a:lstStyle/>
          <a:p>
            <a:r>
              <a:rPr lang="en-US" dirty="0"/>
              <a:t>Responsibility rests with the Editorial Teams based on their decision on the reports received about the manuscript.</a:t>
            </a:r>
          </a:p>
          <a:p>
            <a:pPr>
              <a:buNone/>
            </a:pPr>
            <a:endParaRPr lang="en-US" dirty="0"/>
          </a:p>
          <a:p>
            <a:r>
              <a:rPr lang="en-US" dirty="0"/>
              <a:t> The reviewers should base their decision on the quality of the manuscript in terms of its </a:t>
            </a:r>
            <a:r>
              <a:rPr lang="en-US" b="1" dirty="0"/>
              <a:t>relevance, novelty and clarity of writing and reporting.</a:t>
            </a:r>
          </a:p>
          <a:p>
            <a:pPr>
              <a:buNone/>
            </a:pPr>
            <a:endParaRPr lang="en-US" b="1" dirty="0"/>
          </a:p>
          <a:p>
            <a:r>
              <a:rPr lang="en-US" dirty="0"/>
              <a:t>The Editorial Teams may reject a submitted manuscript without external review if the members believe it to be unsuitable for the journal.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Journal article retraction and expression of concern</a:t>
            </a:r>
          </a:p>
        </p:txBody>
      </p:sp>
      <p:sp>
        <p:nvSpPr>
          <p:cNvPr id="3" name="Content Placeholder 2"/>
          <p:cNvSpPr>
            <a:spLocks noGrp="1"/>
          </p:cNvSpPr>
          <p:nvPr>
            <p:ph idx="1"/>
          </p:nvPr>
        </p:nvSpPr>
        <p:spPr>
          <a:xfrm>
            <a:off x="152400" y="1935480"/>
            <a:ext cx="8839200" cy="4922520"/>
          </a:xfrm>
        </p:spPr>
        <p:txBody>
          <a:bodyPr>
            <a:normAutofit/>
          </a:bodyPr>
          <a:lstStyle/>
          <a:p>
            <a:r>
              <a:rPr lang="en-US" dirty="0"/>
              <a:t>The Editorial Team reserves the right to retract published articles which are subsequently determined to be unreliable due to </a:t>
            </a:r>
            <a:r>
              <a:rPr lang="en-US" b="1" dirty="0">
                <a:solidFill>
                  <a:srgbClr val="FF0000"/>
                </a:solidFill>
              </a:rPr>
              <a:t>unintentional error</a:t>
            </a:r>
            <a:r>
              <a:rPr lang="en-US" dirty="0">
                <a:solidFill>
                  <a:srgbClr val="FF0000"/>
                </a:solidFill>
              </a:rPr>
              <a:t> </a:t>
            </a:r>
            <a:r>
              <a:rPr lang="en-US" dirty="0"/>
              <a:t>or </a:t>
            </a:r>
            <a:r>
              <a:rPr lang="en-US" b="1" dirty="0">
                <a:solidFill>
                  <a:srgbClr val="FF0000"/>
                </a:solidFill>
              </a:rPr>
              <a:t>scientific fraud </a:t>
            </a:r>
            <a:r>
              <a:rPr lang="en-US" dirty="0"/>
              <a:t>or </a:t>
            </a:r>
            <a:r>
              <a:rPr lang="en-US" b="1" dirty="0">
                <a:solidFill>
                  <a:srgbClr val="FF0000"/>
                </a:solidFill>
              </a:rPr>
              <a:t>misconduct</a:t>
            </a:r>
            <a:r>
              <a:rPr lang="en-US" dirty="0"/>
              <a:t>: data, fabrication, manipulation or appropriation, text plagiarism, self-plagiarism and redundant or duplicate publication, omission of references to sources consulted, use of content without permission or without justification, etc. </a:t>
            </a:r>
          </a:p>
          <a:p>
            <a:endParaRPr lang="en-US" dirty="0"/>
          </a:p>
          <a:p>
            <a:r>
              <a:rPr lang="en-US" dirty="0"/>
              <a:t>The decision to retract is based on the need to correct the scientific record of publication and to ensure its integrity.</a:t>
            </a:r>
          </a:p>
          <a:p>
            <a:pPr>
              <a:buNone/>
            </a:pPr>
            <a:endParaRPr lang="en-US" dirty="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r>
              <a:rPr lang="en-US" dirty="0"/>
              <a:t>In case of a conflict regarding duplicate publication caused by the simultaneous publication of the same article in two different journals, the date the manuscript was received by each journal will be used to decide which of the two versions should be retracted.</a:t>
            </a:r>
          </a:p>
          <a:p>
            <a:endParaRPr lang="en-US" dirty="0"/>
          </a:p>
          <a:p>
            <a:r>
              <a:rPr lang="en-US" dirty="0"/>
              <a:t>If any conflict arises, the journal will ask the author or authors to provide an explanation and relevant evidence for clarification, and will reach a decision based on this information.</a:t>
            </a:r>
          </a:p>
          <a:p>
            <a:pPr>
              <a:buNone/>
            </a:pPr>
            <a:endParaRPr lang="en-US" dirty="0"/>
          </a:p>
          <a:p>
            <a:r>
              <a:rPr lang="en-US" dirty="0"/>
              <a:t>The journal must publish the retraction notice in both its print and electronic editions, and the notice must mention the reasons for the retraction, in order to differentiate between misconduct and unintentional error. </a:t>
            </a:r>
          </a:p>
          <a:p>
            <a:pPr>
              <a:buNone/>
            </a:pP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6019800"/>
          </a:xfrm>
        </p:spPr>
        <p:txBody>
          <a:bodyPr>
            <a:normAutofit/>
          </a:bodyPr>
          <a:lstStyle/>
          <a:p>
            <a:endParaRPr lang="en-US" dirty="0"/>
          </a:p>
          <a:p>
            <a:r>
              <a:rPr lang="en-US" dirty="0"/>
              <a:t>Retracted articles will remain available in the electronic edition of the journal, and will be identified clearly and unambiguously as retracted in order to distinguish retractions from other corrections or commentaries.</a:t>
            </a:r>
          </a:p>
          <a:p>
            <a:pPr>
              <a:buNone/>
            </a:pPr>
            <a:endParaRPr lang="en-US" dirty="0"/>
          </a:p>
          <a:p>
            <a:r>
              <a:rPr lang="en-US" dirty="0"/>
              <a:t>In the print edition, retractions will be reported as promptly as possible as an editorial or note from the editor with the same wording as in the electronic edition.</a:t>
            </a:r>
          </a:p>
          <a:p>
            <a:pPr>
              <a:buNone/>
            </a:pPr>
            <a:endParaRPr lang="en-US" dirty="0"/>
          </a:p>
          <a:p>
            <a:r>
              <a:rPr lang="en-US" dirty="0"/>
              <a:t>Prior to final retraction, the journal may issue an expression of concern in which the necessary information is provided with the same wording as for retraction.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6.Guidelines for authors</a:t>
            </a:r>
          </a:p>
        </p:txBody>
      </p:sp>
      <p:sp>
        <p:nvSpPr>
          <p:cNvPr id="3" name="Content Placeholder 2"/>
          <p:cNvSpPr>
            <a:spLocks noGrp="1"/>
          </p:cNvSpPr>
          <p:nvPr>
            <p:ph idx="1"/>
          </p:nvPr>
        </p:nvSpPr>
        <p:spPr/>
        <p:txBody>
          <a:bodyPr>
            <a:normAutofit/>
          </a:bodyPr>
          <a:lstStyle/>
          <a:p>
            <a:r>
              <a:rPr lang="en-US" dirty="0"/>
              <a:t>The instructions for manuscript preparation for each journal or series (text length, figure preparation, reference formats, etc.) must be publicly available.</a:t>
            </a:r>
            <a:r>
              <a:rPr lang="en-US" b="1" i="1" dirty="0"/>
              <a:t> </a:t>
            </a:r>
          </a:p>
          <a:p>
            <a:pPr>
              <a:buNone/>
            </a:pPr>
            <a:endParaRPr lang="en-US" sz="4000" b="1" dirty="0"/>
          </a:p>
          <a:p>
            <a:pPr>
              <a:buNone/>
            </a:pPr>
            <a:r>
              <a:rPr lang="en-US" sz="4000" b="1" dirty="0">
                <a:solidFill>
                  <a:schemeClr val="accent1">
                    <a:lumMod val="50000"/>
                  </a:schemeClr>
                </a:solidFill>
                <a:latin typeface="+mj-lt"/>
              </a:rPr>
              <a:t>7. </a:t>
            </a:r>
            <a:r>
              <a:rPr lang="en-US" sz="4000" b="1" u="sng" dirty="0">
                <a:solidFill>
                  <a:schemeClr val="accent1">
                    <a:lumMod val="50000"/>
                  </a:schemeClr>
                </a:solidFill>
                <a:latin typeface="+mj-lt"/>
              </a:rPr>
              <a:t>Conflict of interest</a:t>
            </a:r>
          </a:p>
          <a:p>
            <a:r>
              <a:rPr lang="en-US" dirty="0"/>
              <a:t>Should be clearly disclosed.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External reviewers</a:t>
            </a:r>
          </a:p>
        </p:txBody>
      </p:sp>
      <p:sp>
        <p:nvSpPr>
          <p:cNvPr id="3" name="Content Placeholder 2"/>
          <p:cNvSpPr>
            <a:spLocks noGrp="1"/>
          </p:cNvSpPr>
          <p:nvPr>
            <p:ph idx="1"/>
          </p:nvPr>
        </p:nvSpPr>
        <p:spPr/>
        <p:txBody>
          <a:bodyPr/>
          <a:lstStyle/>
          <a:p>
            <a:r>
              <a:rPr lang="en-US" dirty="0"/>
              <a:t>Confidentiality.</a:t>
            </a:r>
          </a:p>
          <a:p>
            <a:pPr marL="0" indent="0">
              <a:buNone/>
            </a:pPr>
            <a:endParaRPr lang="en-US" dirty="0"/>
          </a:p>
          <a:p>
            <a:r>
              <a:rPr lang="en-US" dirty="0"/>
              <a:t>Objectivity.</a:t>
            </a:r>
          </a:p>
          <a:p>
            <a:pPr marL="0" indent="0">
              <a:buNone/>
            </a:pPr>
            <a:endParaRPr lang="en-US" dirty="0"/>
          </a:p>
          <a:p>
            <a:r>
              <a:rPr lang="en-US" dirty="0"/>
              <a:t>Timely response.</a:t>
            </a:r>
          </a:p>
          <a:p>
            <a:pPr marL="0" indent="0">
              <a:buNone/>
            </a:pPr>
            <a:endParaRPr lang="en-US" dirty="0"/>
          </a:p>
          <a:p>
            <a:r>
              <a:rPr lang="en-US" dirty="0"/>
              <a:t>Acknowledgement of sources of information.</a:t>
            </a:r>
          </a:p>
          <a:p>
            <a:pPr marL="0" indent="0">
              <a:buNone/>
            </a:pPr>
            <a:endParaRPr lang="en-US" dirty="0"/>
          </a:p>
          <a:p>
            <a:r>
              <a:rPr lang="en-US" dirty="0"/>
              <a:t>Conflict of interest.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4993-BDCB-46FD-966C-121F99B76746}"/>
              </a:ext>
            </a:extLst>
          </p:cNvPr>
          <p:cNvSpPr>
            <a:spLocks noGrp="1"/>
          </p:cNvSpPr>
          <p:nvPr>
            <p:ph type="title"/>
          </p:nvPr>
        </p:nvSpPr>
        <p:spPr>
          <a:xfrm>
            <a:off x="457200" y="1600200"/>
            <a:ext cx="8077200" cy="4038600"/>
          </a:xfrm>
        </p:spPr>
        <p:txBody>
          <a:bodyPr>
            <a:normAutofit/>
          </a:bodyPr>
          <a:lstStyle/>
          <a:p>
            <a:r>
              <a:rPr lang="en-US" b="1" dirty="0"/>
              <a:t>Take home message</a:t>
            </a:r>
            <a:br>
              <a:rPr lang="en-US" b="1" dirty="0"/>
            </a:br>
            <a:br>
              <a:rPr lang="en-US" b="1" dirty="0"/>
            </a:br>
            <a:r>
              <a:rPr lang="en-US" sz="2400" b="1"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Impartiality</a:t>
            </a:r>
            <a:br>
              <a:rPr lang="en-US" sz="2200" b="1" dirty="0">
                <a:latin typeface="Times New Roman" panose="02020603050405020304" pitchFamily="18" charset="0"/>
                <a:cs typeface="Times New Roman" panose="02020603050405020304" pitchFamily="18" charset="0"/>
              </a:rPr>
            </a:b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Confidentiality</a:t>
            </a:r>
            <a:br>
              <a:rPr lang="en-US" sz="2200" b="1" dirty="0">
                <a:latin typeface="Times New Roman" panose="02020603050405020304" pitchFamily="18" charset="0"/>
                <a:cs typeface="Times New Roman" panose="02020603050405020304" pitchFamily="18" charset="0"/>
              </a:rPr>
            </a:b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 Respect for others</a:t>
            </a:r>
            <a:br>
              <a:rPr lang="en-US" sz="2200" b="1" dirty="0">
                <a:latin typeface="Times New Roman" panose="02020603050405020304" pitchFamily="18" charset="0"/>
                <a:cs typeface="Times New Roman" panose="02020603050405020304" pitchFamily="18" charset="0"/>
              </a:rPr>
            </a:b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 Dedicated / honest work</a:t>
            </a:r>
            <a:endParaRPr lang="en-PK"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714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Editorial standards</a:t>
            </a:r>
          </a:p>
        </p:txBody>
      </p:sp>
      <p:sp>
        <p:nvSpPr>
          <p:cNvPr id="3" name="Content Placeholder 2"/>
          <p:cNvSpPr>
            <a:spLocks noGrp="1"/>
          </p:cNvSpPr>
          <p:nvPr>
            <p:ph idx="1"/>
          </p:nvPr>
        </p:nvSpPr>
        <p:spPr/>
        <p:txBody>
          <a:bodyPr/>
          <a:lstStyle/>
          <a:p>
            <a:r>
              <a:rPr lang="en-US" dirty="0">
                <a:latin typeface="+mj-lt"/>
              </a:rPr>
              <a:t>These Good publication practice guidelines are intended to serve as a code of conduct for :</a:t>
            </a:r>
          </a:p>
          <a:p>
            <a:pPr marL="0" indent="0">
              <a:buNone/>
            </a:pPr>
            <a:endParaRPr lang="en-US" dirty="0">
              <a:latin typeface="+mj-lt"/>
            </a:endParaRPr>
          </a:p>
          <a:p>
            <a:r>
              <a:rPr lang="en-US" dirty="0">
                <a:latin typeface="+mj-lt"/>
              </a:rPr>
              <a:t>all stakeholders in the academic management </a:t>
            </a:r>
          </a:p>
          <a:p>
            <a:pPr marL="0" indent="0">
              <a:buNone/>
            </a:pPr>
            <a:endParaRPr lang="en-US" dirty="0">
              <a:latin typeface="+mj-lt"/>
            </a:endParaRPr>
          </a:p>
          <a:p>
            <a:pPr marL="0" indent="0">
              <a:buNone/>
            </a:pPr>
            <a:r>
              <a:rPr lang="en-US" dirty="0">
                <a:latin typeface="+mj-lt"/>
              </a:rPr>
              <a:t>   and </a:t>
            </a:r>
          </a:p>
          <a:p>
            <a:pPr marL="0" indent="0">
              <a:buNone/>
            </a:pPr>
            <a:endParaRPr lang="en-US" dirty="0">
              <a:latin typeface="+mj-lt"/>
            </a:endParaRPr>
          </a:p>
          <a:p>
            <a:r>
              <a:rPr lang="en-US" dirty="0">
                <a:latin typeface="+mj-lt"/>
              </a:rPr>
              <a:t>publication of research in scientific journals: </a:t>
            </a:r>
          </a:p>
          <a:p>
            <a:pPr marL="0" indent="0">
              <a:buNone/>
            </a:pPr>
            <a:r>
              <a:rPr lang="en-US" dirty="0">
                <a:latin typeface="+mj-lt"/>
              </a:rPr>
              <a:t>    (editorial teams, authors and manuscript reviewers).</a:t>
            </a:r>
          </a:p>
          <a:p>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704088"/>
            <a:ext cx="6324600" cy="3334512"/>
          </a:xfrm>
        </p:spPr>
        <p:txBody>
          <a:bodyPr>
            <a:normAutofit/>
          </a:bodyPr>
          <a:lstStyle/>
          <a:p>
            <a:r>
              <a:rPr lang="en-US" sz="6600" b="1" dirty="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CDF4B8-BE67-4A11-9405-72E0168BB4A0}"/>
              </a:ext>
            </a:extLst>
          </p:cNvPr>
          <p:cNvSpPr>
            <a:spLocks noGrp="1"/>
          </p:cNvSpPr>
          <p:nvPr>
            <p:ph idx="1"/>
          </p:nvPr>
        </p:nvSpPr>
        <p:spPr>
          <a:xfrm>
            <a:off x="304800" y="1371600"/>
            <a:ext cx="8305800" cy="4953000"/>
          </a:xfrm>
        </p:spPr>
        <p:txBody>
          <a:bodyPr/>
          <a:lstStyle/>
          <a:p>
            <a:pPr marL="0" indent="0">
              <a:buNone/>
            </a:pPr>
            <a:r>
              <a:rPr lang="en-US" b="1" dirty="0">
                <a:latin typeface="+mj-lt"/>
              </a:rPr>
              <a:t>WAME</a:t>
            </a:r>
            <a:r>
              <a:rPr lang="en-US" dirty="0">
                <a:latin typeface="+mj-lt"/>
              </a:rPr>
              <a:t> Professionalism Code of Conduct: (2016)</a:t>
            </a:r>
          </a:p>
          <a:p>
            <a:r>
              <a:rPr lang="en-US" dirty="0">
                <a:latin typeface="+mj-lt"/>
              </a:rPr>
              <a:t>Medical Journal Editors are accountable and responsible for what they publish</a:t>
            </a:r>
          </a:p>
          <a:p>
            <a:endParaRPr lang="en-US" dirty="0">
              <a:latin typeface="+mj-lt"/>
            </a:endParaRPr>
          </a:p>
          <a:p>
            <a:r>
              <a:rPr lang="en-US" dirty="0">
                <a:latin typeface="+mj-lt"/>
              </a:rPr>
              <a:t>Rigorous evaluation </a:t>
            </a:r>
          </a:p>
          <a:p>
            <a:r>
              <a:rPr lang="en-US" dirty="0">
                <a:latin typeface="+mj-lt"/>
              </a:rPr>
              <a:t>Peer review</a:t>
            </a:r>
          </a:p>
          <a:p>
            <a:r>
              <a:rPr lang="en-US" dirty="0">
                <a:latin typeface="+mj-lt"/>
              </a:rPr>
              <a:t>Ethical</a:t>
            </a:r>
          </a:p>
          <a:p>
            <a:r>
              <a:rPr lang="en-US" dirty="0">
                <a:latin typeface="+mj-lt"/>
              </a:rPr>
              <a:t>Methodologically conducted</a:t>
            </a:r>
          </a:p>
          <a:p>
            <a:r>
              <a:rPr lang="en-US" dirty="0">
                <a:latin typeface="+mj-lt"/>
              </a:rPr>
              <a:t>Clearly &amp; completely reported</a:t>
            </a:r>
          </a:p>
          <a:p>
            <a:r>
              <a:rPr lang="en-US" dirty="0">
                <a:latin typeface="+mj-lt"/>
              </a:rPr>
              <a:t>Scientific record</a:t>
            </a:r>
          </a:p>
          <a:p>
            <a:endParaRPr lang="en-US" dirty="0">
              <a:latin typeface="+mj-lt"/>
            </a:endParaRPr>
          </a:p>
          <a:p>
            <a:endParaRPr lang="en-US" dirty="0">
              <a:latin typeface="+mj-lt"/>
            </a:endParaRPr>
          </a:p>
          <a:p>
            <a:pPr marL="0" indent="0">
              <a:buNone/>
            </a:pPr>
            <a:endParaRPr lang="en-PK" dirty="0"/>
          </a:p>
        </p:txBody>
      </p:sp>
    </p:spTree>
    <p:extLst>
      <p:ext uri="{BB962C8B-B14F-4D97-AF65-F5344CB8AC3E}">
        <p14:creationId xmlns:p14="http://schemas.microsoft.com/office/powerpoint/2010/main" val="296907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CDF4B8-BE67-4A11-9405-72E0168BB4A0}"/>
              </a:ext>
            </a:extLst>
          </p:cNvPr>
          <p:cNvSpPr>
            <a:spLocks noGrp="1"/>
          </p:cNvSpPr>
          <p:nvPr>
            <p:ph idx="1"/>
          </p:nvPr>
        </p:nvSpPr>
        <p:spPr>
          <a:xfrm>
            <a:off x="304800" y="1371600"/>
            <a:ext cx="8305800" cy="4953000"/>
          </a:xfrm>
        </p:spPr>
        <p:txBody>
          <a:bodyPr/>
          <a:lstStyle/>
          <a:p>
            <a:pPr marL="0" indent="0">
              <a:buNone/>
            </a:pPr>
            <a:r>
              <a:rPr lang="en-US" b="1" dirty="0">
                <a:latin typeface="+mj-lt"/>
              </a:rPr>
              <a:t>WAME</a:t>
            </a:r>
            <a:r>
              <a:rPr lang="en-US" dirty="0">
                <a:latin typeface="+mj-lt"/>
              </a:rPr>
              <a:t> Professionalism Code of Conduct: (2016)</a:t>
            </a:r>
          </a:p>
          <a:p>
            <a:pPr marL="0" indent="0">
              <a:buNone/>
            </a:pPr>
            <a:endParaRPr lang="en-US" dirty="0">
              <a:latin typeface="+mj-lt"/>
            </a:endParaRPr>
          </a:p>
          <a:p>
            <a:r>
              <a:rPr lang="en-US" dirty="0">
                <a:latin typeface="+mj-lt"/>
              </a:rPr>
              <a:t>Establish &amp; disseminate clear and transparent policies</a:t>
            </a:r>
          </a:p>
          <a:p>
            <a:r>
              <a:rPr lang="en-US" dirty="0">
                <a:latin typeface="+mj-lt"/>
              </a:rPr>
              <a:t>Professionalism &amp; integrity</a:t>
            </a:r>
          </a:p>
          <a:p>
            <a:r>
              <a:rPr lang="en-US" dirty="0">
                <a:latin typeface="+mj-lt"/>
              </a:rPr>
              <a:t>Preserve the reputation of their journal</a:t>
            </a:r>
          </a:p>
          <a:p>
            <a:r>
              <a:rPr lang="en-US" dirty="0">
                <a:latin typeface="+mj-lt"/>
              </a:rPr>
              <a:t>Ethical behavior &amp; respect</a:t>
            </a:r>
          </a:p>
          <a:p>
            <a:r>
              <a:rPr lang="en-US" dirty="0">
                <a:latin typeface="+mj-lt"/>
              </a:rPr>
              <a:t>Journal independence</a:t>
            </a:r>
          </a:p>
          <a:p>
            <a:r>
              <a:rPr lang="en-US" dirty="0">
                <a:latin typeface="+mj-lt"/>
              </a:rPr>
              <a:t>Attention to detail</a:t>
            </a:r>
          </a:p>
          <a:p>
            <a:r>
              <a:rPr lang="en-US" dirty="0">
                <a:latin typeface="+mj-lt"/>
              </a:rPr>
              <a:t>Accessible &amp; transparency</a:t>
            </a:r>
          </a:p>
          <a:p>
            <a:r>
              <a:rPr lang="en-US" dirty="0">
                <a:latin typeface="+mj-lt"/>
              </a:rPr>
              <a:t>Pursue life long learning and teaching</a:t>
            </a:r>
          </a:p>
          <a:p>
            <a:endParaRPr lang="en-US" dirty="0">
              <a:latin typeface="+mj-lt"/>
            </a:endParaRPr>
          </a:p>
          <a:p>
            <a:endParaRPr lang="en-US" dirty="0">
              <a:latin typeface="+mj-lt"/>
            </a:endParaRPr>
          </a:p>
          <a:p>
            <a:pPr marL="0" indent="0">
              <a:buNone/>
            </a:pPr>
            <a:endParaRPr lang="en-PK" dirty="0"/>
          </a:p>
        </p:txBody>
      </p:sp>
    </p:spTree>
    <p:extLst>
      <p:ext uri="{BB962C8B-B14F-4D97-AF65-F5344CB8AC3E}">
        <p14:creationId xmlns:p14="http://schemas.microsoft.com/office/powerpoint/2010/main" val="2545413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5485-EA23-4498-97DB-35C1E8F19E44}"/>
              </a:ext>
            </a:extLst>
          </p:cNvPr>
          <p:cNvSpPr>
            <a:spLocks noGrp="1"/>
          </p:cNvSpPr>
          <p:nvPr>
            <p:ph type="title"/>
          </p:nvPr>
        </p:nvSpPr>
        <p:spPr/>
        <p:txBody>
          <a:bodyPr>
            <a:noAutofit/>
          </a:bodyPr>
          <a:lstStyle/>
          <a:p>
            <a:r>
              <a:rPr lang="en-US" sz="4000" dirty="0"/>
              <a:t>WAME Publication Ethics Committee</a:t>
            </a:r>
          </a:p>
        </p:txBody>
      </p:sp>
      <p:sp>
        <p:nvSpPr>
          <p:cNvPr id="3" name="Content Placeholder 2">
            <a:extLst>
              <a:ext uri="{FF2B5EF4-FFF2-40B4-BE49-F238E27FC236}">
                <a16:creationId xmlns:a16="http://schemas.microsoft.com/office/drawing/2014/main" id="{E0963AFA-7621-4A3E-9C39-4646ACF5D1D7}"/>
              </a:ext>
            </a:extLst>
          </p:cNvPr>
          <p:cNvSpPr>
            <a:spLocks noGrp="1"/>
          </p:cNvSpPr>
          <p:nvPr>
            <p:ph idx="1"/>
          </p:nvPr>
        </p:nvSpPr>
        <p:spPr/>
        <p:txBody>
          <a:bodyPr>
            <a:normAutofit fontScale="92500" lnSpcReduction="20000"/>
          </a:bodyPr>
          <a:lstStyle/>
          <a:p>
            <a:pPr marL="0" indent="0" algn="l">
              <a:buNone/>
            </a:pPr>
            <a:r>
              <a:rPr lang="en-US" b="1" i="0" dirty="0">
                <a:solidFill>
                  <a:srgbClr val="333333"/>
                </a:solidFill>
                <a:effectLst/>
                <a:latin typeface="Source Sans Pro" panose="020B0503030403020204" pitchFamily="34" charset="0"/>
              </a:rPr>
              <a:t>Recommendations on...</a:t>
            </a:r>
          </a:p>
          <a:p>
            <a:pPr algn="l"/>
            <a:r>
              <a:rPr lang="en-US" b="0" i="0" u="sng" strike="noStrike" dirty="0">
                <a:solidFill>
                  <a:schemeClr val="accent1"/>
                </a:solidFill>
                <a:effectLst/>
                <a:latin typeface="Source Sans Pro" panose="020B0503030403020204" pitchFamily="34" charset="0"/>
                <a:hlinkClick r:id="rId2">
                  <a:extLst>
                    <a:ext uri="{A12FA001-AC4F-418D-AE19-62706E023703}">
                      <ahyp:hlinkClr xmlns:ahyp="http://schemas.microsoft.com/office/drawing/2018/hyperlinkcolor" val="tx"/>
                    </a:ext>
                  </a:extLst>
                </a:hlinkClick>
              </a:rPr>
              <a:t>Conflict of Interest in Peer-Reviewed Medical Journals</a:t>
            </a:r>
            <a:endParaRPr lang="en-US" b="0" i="0" u="sng" dirty="0">
              <a:solidFill>
                <a:schemeClr val="accent1"/>
              </a:solidFill>
              <a:effectLst/>
              <a:latin typeface="Source Sans Pro" panose="020B0503030403020204" pitchFamily="34" charset="0"/>
            </a:endParaRPr>
          </a:p>
          <a:p>
            <a:pPr algn="l"/>
            <a:r>
              <a:rPr lang="en-US" b="0" i="0" u="sng" strike="noStrike" dirty="0">
                <a:solidFill>
                  <a:schemeClr val="accent1"/>
                </a:solidFill>
                <a:effectLst/>
                <a:latin typeface="Source Sans Pro" panose="020B0503030403020204" pitchFamily="34" charset="0"/>
                <a:hlinkClick r:id="rId3">
                  <a:extLst>
                    <a:ext uri="{A12FA001-AC4F-418D-AE19-62706E023703}">
                      <ahyp:hlinkClr xmlns:ahyp="http://schemas.microsoft.com/office/drawing/2018/hyperlinkcolor" val="tx"/>
                    </a:ext>
                  </a:extLst>
                </a:hlinkClick>
              </a:rPr>
              <a:t>Study Design and Ethics</a:t>
            </a:r>
            <a:endParaRPr lang="en-US" b="0" i="0" u="sng" dirty="0">
              <a:solidFill>
                <a:schemeClr val="accent1"/>
              </a:solidFill>
              <a:effectLst/>
              <a:latin typeface="Source Sans Pro" panose="020B0503030403020204" pitchFamily="34" charset="0"/>
            </a:endParaRPr>
          </a:p>
          <a:p>
            <a:pPr algn="l"/>
            <a:r>
              <a:rPr lang="en-US" b="0" i="0" u="sng" strike="noStrike" dirty="0">
                <a:solidFill>
                  <a:schemeClr val="accent1"/>
                </a:solidFill>
                <a:effectLst/>
                <a:latin typeface="Source Sans Pro" panose="020B0503030403020204" pitchFamily="34" charset="0"/>
                <a:hlinkClick r:id="rId4">
                  <a:extLst>
                    <a:ext uri="{A12FA001-AC4F-418D-AE19-62706E023703}">
                      <ahyp:hlinkClr xmlns:ahyp="http://schemas.microsoft.com/office/drawing/2018/hyperlinkcolor" val="tx"/>
                    </a:ext>
                  </a:extLst>
                </a:hlinkClick>
              </a:rPr>
              <a:t>Authorship</a:t>
            </a:r>
            <a:endParaRPr lang="en-US" b="0" i="0" u="sng" dirty="0">
              <a:solidFill>
                <a:schemeClr val="accent1"/>
              </a:solidFill>
              <a:effectLst/>
              <a:latin typeface="Source Sans Pro" panose="020B0503030403020204" pitchFamily="34" charset="0"/>
            </a:endParaRPr>
          </a:p>
          <a:p>
            <a:pPr algn="l"/>
            <a:r>
              <a:rPr lang="en-US" b="0" i="0" u="sng" strike="noStrike" dirty="0">
                <a:solidFill>
                  <a:schemeClr val="accent1"/>
                </a:solidFill>
                <a:effectLst/>
                <a:latin typeface="Source Sans Pro" panose="020B0503030403020204" pitchFamily="34" charset="0"/>
                <a:hlinkClick r:id="rId5">
                  <a:extLst>
                    <a:ext uri="{A12FA001-AC4F-418D-AE19-62706E023703}">
                      <ahyp:hlinkClr xmlns:ahyp="http://schemas.microsoft.com/office/drawing/2018/hyperlinkcolor" val="tx"/>
                    </a:ext>
                  </a:extLst>
                </a:hlinkClick>
              </a:rPr>
              <a:t>Peer Review</a:t>
            </a:r>
            <a:endParaRPr lang="en-US" b="0" i="0" u="sng" dirty="0">
              <a:solidFill>
                <a:schemeClr val="accent1"/>
              </a:solidFill>
              <a:effectLst/>
              <a:latin typeface="Source Sans Pro" panose="020B0503030403020204" pitchFamily="34" charset="0"/>
            </a:endParaRPr>
          </a:p>
          <a:p>
            <a:pPr algn="l"/>
            <a:r>
              <a:rPr lang="en-US" b="0" i="0" u="sng" strike="noStrike" dirty="0">
                <a:solidFill>
                  <a:schemeClr val="accent1"/>
                </a:solidFill>
                <a:effectLst/>
                <a:latin typeface="Source Sans Pro" panose="020B0503030403020204" pitchFamily="34" charset="0"/>
                <a:hlinkClick r:id="rId6">
                  <a:extLst>
                    <a:ext uri="{A12FA001-AC4F-418D-AE19-62706E023703}">
                      <ahyp:hlinkClr xmlns:ahyp="http://schemas.microsoft.com/office/drawing/2018/hyperlinkcolor" val="tx"/>
                    </a:ext>
                  </a:extLst>
                </a:hlinkClick>
              </a:rPr>
              <a:t>Editorial Decisions</a:t>
            </a:r>
            <a:endParaRPr lang="en-US" b="0" i="0" u="sng" dirty="0">
              <a:solidFill>
                <a:schemeClr val="accent1"/>
              </a:solidFill>
              <a:effectLst/>
              <a:latin typeface="Source Sans Pro" panose="020B0503030403020204" pitchFamily="34" charset="0"/>
            </a:endParaRPr>
          </a:p>
          <a:p>
            <a:pPr algn="l"/>
            <a:r>
              <a:rPr lang="en-US" b="0" i="0" u="sng" strike="noStrike" dirty="0">
                <a:solidFill>
                  <a:schemeClr val="accent1"/>
                </a:solidFill>
                <a:effectLst/>
                <a:latin typeface="Source Sans Pro" panose="020B0503030403020204" pitchFamily="34" charset="0"/>
                <a:hlinkClick r:id="rId7">
                  <a:extLst>
                    <a:ext uri="{A12FA001-AC4F-418D-AE19-62706E023703}">
                      <ahyp:hlinkClr xmlns:ahyp="http://schemas.microsoft.com/office/drawing/2018/hyperlinkcolor" val="tx"/>
                    </a:ext>
                  </a:extLst>
                </a:hlinkClick>
              </a:rPr>
              <a:t>Originality, Prior Publication, and Media Relations</a:t>
            </a:r>
            <a:endParaRPr lang="en-US" b="0" i="0" u="sng" dirty="0">
              <a:solidFill>
                <a:schemeClr val="accent1"/>
              </a:solidFill>
              <a:effectLst/>
              <a:latin typeface="Source Sans Pro" panose="020B0503030403020204" pitchFamily="34" charset="0"/>
            </a:endParaRPr>
          </a:p>
          <a:p>
            <a:pPr algn="l"/>
            <a:r>
              <a:rPr lang="en-US" b="0" i="0" u="sng" strike="noStrike" dirty="0">
                <a:solidFill>
                  <a:schemeClr val="accent1"/>
                </a:solidFill>
                <a:effectLst/>
                <a:latin typeface="Source Sans Pro" panose="020B0503030403020204" pitchFamily="34" charset="0"/>
                <a:hlinkClick r:id="rId8">
                  <a:extLst>
                    <a:ext uri="{A12FA001-AC4F-418D-AE19-62706E023703}">
                      <ahyp:hlinkClr xmlns:ahyp="http://schemas.microsoft.com/office/drawing/2018/hyperlinkcolor" val="tx"/>
                    </a:ext>
                  </a:extLst>
                </a:hlinkClick>
              </a:rPr>
              <a:t>Plagiarism</a:t>
            </a:r>
            <a:endParaRPr lang="en-US" b="0" i="0" u="sng" dirty="0">
              <a:solidFill>
                <a:schemeClr val="accent1"/>
              </a:solidFill>
              <a:effectLst/>
              <a:latin typeface="Source Sans Pro" panose="020B0503030403020204" pitchFamily="34" charset="0"/>
            </a:endParaRPr>
          </a:p>
          <a:p>
            <a:pPr algn="l"/>
            <a:r>
              <a:rPr lang="en-US" b="0" i="0" u="sng" strike="noStrike" dirty="0">
                <a:solidFill>
                  <a:schemeClr val="accent1"/>
                </a:solidFill>
                <a:effectLst/>
                <a:latin typeface="Source Sans Pro" panose="020B0503030403020204" pitchFamily="34" charset="0"/>
                <a:hlinkClick r:id="rId9">
                  <a:extLst>
                    <a:ext uri="{A12FA001-AC4F-418D-AE19-62706E023703}">
                      <ahyp:hlinkClr xmlns:ahyp="http://schemas.microsoft.com/office/drawing/2018/hyperlinkcolor" val="tx"/>
                    </a:ext>
                  </a:extLst>
                </a:hlinkClick>
              </a:rPr>
              <a:t>Advertising</a:t>
            </a:r>
            <a:endParaRPr lang="en-US" b="0" i="0" u="sng" dirty="0">
              <a:solidFill>
                <a:schemeClr val="accent1"/>
              </a:solidFill>
              <a:effectLst/>
              <a:latin typeface="Source Sans Pro" panose="020B0503030403020204" pitchFamily="34" charset="0"/>
            </a:endParaRPr>
          </a:p>
          <a:p>
            <a:pPr algn="l"/>
            <a:r>
              <a:rPr lang="en-US" b="0" i="0" u="sng" strike="noStrike" dirty="0">
                <a:solidFill>
                  <a:schemeClr val="accent1"/>
                </a:solidFill>
                <a:effectLst/>
                <a:latin typeface="Source Sans Pro" panose="020B0503030403020204" pitchFamily="34" charset="0"/>
                <a:hlinkClick r:id="rId10">
                  <a:extLst>
                    <a:ext uri="{A12FA001-AC4F-418D-AE19-62706E023703}">
                      <ahyp:hlinkClr xmlns:ahyp="http://schemas.microsoft.com/office/drawing/2018/hyperlinkcolor" val="tx"/>
                    </a:ext>
                  </a:extLst>
                </a:hlinkClick>
              </a:rPr>
              <a:t>Responding to Allegations of Possible Misconduct</a:t>
            </a:r>
            <a:endParaRPr lang="en-US" b="0" i="0" u="sng" dirty="0">
              <a:solidFill>
                <a:schemeClr val="accent1"/>
              </a:solidFill>
              <a:effectLst/>
              <a:latin typeface="Source Sans Pro" panose="020B0503030403020204" pitchFamily="34" charset="0"/>
            </a:endParaRPr>
          </a:p>
          <a:p>
            <a:pPr algn="l"/>
            <a:r>
              <a:rPr lang="en-US" b="0" i="0" u="sng" strike="noStrike" dirty="0">
                <a:solidFill>
                  <a:schemeClr val="accent1"/>
                </a:solidFill>
                <a:effectLst/>
                <a:latin typeface="Source Sans Pro" panose="020B0503030403020204" pitchFamily="34" charset="0"/>
                <a:hlinkClick r:id="rId11">
                  <a:extLst>
                    <a:ext uri="{A12FA001-AC4F-418D-AE19-62706E023703}">
                      <ahyp:hlinkClr xmlns:ahyp="http://schemas.microsoft.com/office/drawing/2018/hyperlinkcolor" val="tx"/>
                    </a:ext>
                  </a:extLst>
                </a:hlinkClick>
              </a:rPr>
              <a:t>Relation of the Journal to the Sponsoring Society (if applicable)</a:t>
            </a:r>
            <a:endParaRPr lang="en-US" b="0" i="0" u="sng" dirty="0">
              <a:solidFill>
                <a:schemeClr val="accent1"/>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93890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5CD0A-8C08-4C81-A7B1-55468A81C4F6}"/>
              </a:ext>
            </a:extLst>
          </p:cNvPr>
          <p:cNvSpPr>
            <a:spLocks noGrp="1"/>
          </p:cNvSpPr>
          <p:nvPr>
            <p:ph type="title"/>
          </p:nvPr>
        </p:nvSpPr>
        <p:spPr/>
        <p:txBody>
          <a:bodyPr/>
          <a:lstStyle/>
          <a:p>
            <a:r>
              <a:rPr lang="en-US" dirty="0"/>
              <a:t>COPE</a:t>
            </a:r>
          </a:p>
        </p:txBody>
      </p:sp>
      <p:sp>
        <p:nvSpPr>
          <p:cNvPr id="3" name="Content Placeholder 2">
            <a:extLst>
              <a:ext uri="{FF2B5EF4-FFF2-40B4-BE49-F238E27FC236}">
                <a16:creationId xmlns:a16="http://schemas.microsoft.com/office/drawing/2014/main" id="{4D95F942-2D3D-4D08-968B-603A061829B1}"/>
              </a:ext>
            </a:extLst>
          </p:cNvPr>
          <p:cNvSpPr>
            <a:spLocks noGrp="1"/>
          </p:cNvSpPr>
          <p:nvPr>
            <p:ph idx="1"/>
          </p:nvPr>
        </p:nvSpPr>
        <p:spPr/>
        <p:txBody>
          <a:bodyPr/>
          <a:lstStyle/>
          <a:p>
            <a:r>
              <a:rPr lang="en-US" b="0" i="0" dirty="0">
                <a:solidFill>
                  <a:srgbClr val="4A4A4A"/>
                </a:solidFill>
                <a:effectLst/>
                <a:latin typeface="Helvetica Neue"/>
              </a:rPr>
              <a:t>COPE (Committee on Publication Ethics) is committed to educating and supporting editors, publishers and those involved in publication ethics with the aim of moving the culture of publishing towards one where ethical practices become a normal part of the publishing culture. </a:t>
            </a:r>
            <a:endParaRPr lang="en-US" dirty="0"/>
          </a:p>
        </p:txBody>
      </p:sp>
    </p:spTree>
    <p:extLst>
      <p:ext uri="{BB962C8B-B14F-4D97-AF65-F5344CB8AC3E}">
        <p14:creationId xmlns:p14="http://schemas.microsoft.com/office/powerpoint/2010/main" val="389500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D28FB-9BA6-4B3A-AEAC-3BE0417F0F9D}"/>
              </a:ext>
            </a:extLst>
          </p:cNvPr>
          <p:cNvSpPr>
            <a:spLocks noGrp="1"/>
          </p:cNvSpPr>
          <p:nvPr>
            <p:ph type="title"/>
          </p:nvPr>
        </p:nvSpPr>
        <p:spPr/>
        <p:txBody>
          <a:bodyPr/>
          <a:lstStyle/>
          <a:p>
            <a:r>
              <a:rPr lang="en-US" dirty="0"/>
              <a:t>Core practices</a:t>
            </a:r>
          </a:p>
        </p:txBody>
      </p:sp>
      <p:sp>
        <p:nvSpPr>
          <p:cNvPr id="3" name="Content Placeholder 2">
            <a:extLst>
              <a:ext uri="{FF2B5EF4-FFF2-40B4-BE49-F238E27FC236}">
                <a16:creationId xmlns:a16="http://schemas.microsoft.com/office/drawing/2014/main" id="{2080CD0F-C891-4DE5-B512-D5F6A63C6DB7}"/>
              </a:ext>
            </a:extLst>
          </p:cNvPr>
          <p:cNvSpPr>
            <a:spLocks noGrp="1"/>
          </p:cNvSpPr>
          <p:nvPr>
            <p:ph idx="1"/>
          </p:nvPr>
        </p:nvSpPr>
        <p:spPr/>
        <p:txBody>
          <a:bodyPr>
            <a:normAutofit lnSpcReduction="10000"/>
          </a:bodyPr>
          <a:lstStyle/>
          <a:p>
            <a:pPr algn="l" fontAlgn="base">
              <a:buFont typeface="Arial" panose="020B0604020202020204" pitchFamily="34" charset="0"/>
              <a:buChar char="•"/>
            </a:pPr>
            <a:r>
              <a:rPr lang="en-US" b="1" i="0" u="none" strike="noStrike" dirty="0">
                <a:solidFill>
                  <a:schemeClr val="accent1"/>
                </a:solidFill>
                <a:effectLst/>
                <a:latin typeface="inherit"/>
                <a:hlinkClick r:id="rId2">
                  <a:extLst>
                    <a:ext uri="{A12FA001-AC4F-418D-AE19-62706E023703}">
                      <ahyp:hlinkClr xmlns:ahyp="http://schemas.microsoft.com/office/drawing/2018/hyperlinkcolor" val="tx"/>
                    </a:ext>
                  </a:extLst>
                </a:hlinkClick>
              </a:rPr>
              <a:t>Allegations of misconduct</a:t>
            </a:r>
            <a:endParaRPr lang="en-US" b="0" i="0" dirty="0">
              <a:solidFill>
                <a:schemeClr val="accent1"/>
              </a:solidFill>
              <a:effectLst/>
              <a:latin typeface="Helvetica Neue"/>
            </a:endParaRPr>
          </a:p>
          <a:p>
            <a:pPr algn="l" fontAlgn="base">
              <a:buFont typeface="Arial" panose="020B0604020202020204" pitchFamily="34" charset="0"/>
              <a:buChar char="•"/>
            </a:pPr>
            <a:r>
              <a:rPr lang="en-US" b="1" i="0" u="none" strike="noStrike" dirty="0">
                <a:solidFill>
                  <a:srgbClr val="E2D700"/>
                </a:solidFill>
                <a:effectLst/>
                <a:latin typeface="inherit"/>
                <a:hlinkClick r:id="rId3">
                  <a:extLst>
                    <a:ext uri="{A12FA001-AC4F-418D-AE19-62706E023703}">
                      <ahyp:hlinkClr xmlns:ahyp="http://schemas.microsoft.com/office/drawing/2018/hyperlinkcolor" val="tx"/>
                    </a:ext>
                  </a:extLst>
                </a:hlinkClick>
              </a:rPr>
              <a:t>Authorship and </a:t>
            </a:r>
            <a:r>
              <a:rPr lang="en-US" b="1" i="0" u="none" strike="noStrike" dirty="0" err="1">
                <a:solidFill>
                  <a:schemeClr val="accent1"/>
                </a:solidFill>
                <a:effectLst/>
                <a:latin typeface="inherit"/>
                <a:hlinkClick r:id="rId3">
                  <a:extLst>
                    <a:ext uri="{A12FA001-AC4F-418D-AE19-62706E023703}">
                      <ahyp:hlinkClr xmlns:ahyp="http://schemas.microsoft.com/office/drawing/2018/hyperlinkcolor" val="tx"/>
                    </a:ext>
                  </a:extLst>
                </a:hlinkClick>
              </a:rPr>
              <a:t>contributorship</a:t>
            </a:r>
            <a:endParaRPr lang="en-US" b="0" i="0" dirty="0">
              <a:solidFill>
                <a:schemeClr val="accent1"/>
              </a:solidFill>
              <a:effectLst/>
              <a:latin typeface="Helvetica Neue"/>
            </a:endParaRPr>
          </a:p>
          <a:p>
            <a:pPr algn="l" fontAlgn="base">
              <a:buFont typeface="Arial" panose="020B0604020202020204" pitchFamily="34" charset="0"/>
              <a:buChar char="•"/>
            </a:pPr>
            <a:r>
              <a:rPr lang="en-US" b="1" i="0" u="none" strike="noStrike" dirty="0">
                <a:solidFill>
                  <a:schemeClr val="accent1"/>
                </a:solidFill>
                <a:effectLst/>
                <a:latin typeface="inherit"/>
                <a:hlinkClick r:id="rId4">
                  <a:extLst>
                    <a:ext uri="{A12FA001-AC4F-418D-AE19-62706E023703}">
                      <ahyp:hlinkClr xmlns:ahyp="http://schemas.microsoft.com/office/drawing/2018/hyperlinkcolor" val="tx"/>
                    </a:ext>
                  </a:extLst>
                </a:hlinkClick>
              </a:rPr>
              <a:t>Complaints and appeals</a:t>
            </a:r>
            <a:endParaRPr lang="en-US" b="0" i="0" dirty="0">
              <a:solidFill>
                <a:schemeClr val="accent1"/>
              </a:solidFill>
              <a:effectLst/>
              <a:latin typeface="Helvetica Neue"/>
            </a:endParaRPr>
          </a:p>
          <a:p>
            <a:pPr algn="l" fontAlgn="base">
              <a:buFont typeface="Arial" panose="020B0604020202020204" pitchFamily="34" charset="0"/>
              <a:buChar char="•"/>
            </a:pPr>
            <a:r>
              <a:rPr lang="en-US" b="1" i="0" u="none" strike="noStrike" dirty="0">
                <a:solidFill>
                  <a:schemeClr val="accent1"/>
                </a:solidFill>
                <a:effectLst/>
                <a:latin typeface="inherit"/>
                <a:hlinkClick r:id="rId5">
                  <a:extLst>
                    <a:ext uri="{A12FA001-AC4F-418D-AE19-62706E023703}">
                      <ahyp:hlinkClr xmlns:ahyp="http://schemas.microsoft.com/office/drawing/2018/hyperlinkcolor" val="tx"/>
                    </a:ext>
                  </a:extLst>
                </a:hlinkClick>
              </a:rPr>
              <a:t>Conflicts of interest</a:t>
            </a:r>
            <a:endParaRPr lang="en-US" b="0" i="0" dirty="0">
              <a:solidFill>
                <a:schemeClr val="accent1"/>
              </a:solidFill>
              <a:effectLst/>
              <a:latin typeface="Helvetica Neue"/>
            </a:endParaRPr>
          </a:p>
          <a:p>
            <a:pPr algn="l" fontAlgn="base">
              <a:buFont typeface="Arial" panose="020B0604020202020204" pitchFamily="34" charset="0"/>
              <a:buChar char="•"/>
            </a:pPr>
            <a:r>
              <a:rPr lang="en-US" b="1" i="0" u="none" strike="noStrike" dirty="0">
                <a:solidFill>
                  <a:schemeClr val="accent1"/>
                </a:solidFill>
                <a:effectLst/>
                <a:latin typeface="inherit"/>
                <a:hlinkClick r:id="rId6">
                  <a:extLst>
                    <a:ext uri="{A12FA001-AC4F-418D-AE19-62706E023703}">
                      <ahyp:hlinkClr xmlns:ahyp="http://schemas.microsoft.com/office/drawing/2018/hyperlinkcolor" val="tx"/>
                    </a:ext>
                  </a:extLst>
                </a:hlinkClick>
              </a:rPr>
              <a:t>Data and reproducibility</a:t>
            </a:r>
            <a:endParaRPr lang="en-US" b="0" i="0" dirty="0">
              <a:solidFill>
                <a:schemeClr val="accent1"/>
              </a:solidFill>
              <a:effectLst/>
              <a:latin typeface="Helvetica Neue"/>
            </a:endParaRPr>
          </a:p>
          <a:p>
            <a:pPr algn="l" fontAlgn="base">
              <a:buFont typeface="Arial" panose="020B0604020202020204" pitchFamily="34" charset="0"/>
              <a:buChar char="•"/>
            </a:pPr>
            <a:r>
              <a:rPr lang="en-US" b="1" i="0" u="none" strike="noStrike" dirty="0">
                <a:solidFill>
                  <a:schemeClr val="accent1"/>
                </a:solidFill>
                <a:effectLst/>
                <a:latin typeface="inherit"/>
                <a:hlinkClick r:id="rId7">
                  <a:extLst>
                    <a:ext uri="{A12FA001-AC4F-418D-AE19-62706E023703}">
                      <ahyp:hlinkClr xmlns:ahyp="http://schemas.microsoft.com/office/drawing/2018/hyperlinkcolor" val="tx"/>
                    </a:ext>
                  </a:extLst>
                </a:hlinkClick>
              </a:rPr>
              <a:t>Ethical oversight</a:t>
            </a:r>
            <a:endParaRPr lang="en-US" b="0" i="0" dirty="0">
              <a:solidFill>
                <a:schemeClr val="accent1"/>
              </a:solidFill>
              <a:effectLst/>
              <a:latin typeface="Helvetica Neue"/>
            </a:endParaRPr>
          </a:p>
          <a:p>
            <a:pPr algn="l" fontAlgn="base">
              <a:buFont typeface="Arial" panose="020B0604020202020204" pitchFamily="34" charset="0"/>
              <a:buChar char="•"/>
            </a:pPr>
            <a:r>
              <a:rPr lang="en-US" b="1" i="0" u="none" strike="noStrike" dirty="0">
                <a:solidFill>
                  <a:schemeClr val="accent1"/>
                </a:solidFill>
                <a:effectLst/>
                <a:latin typeface="inherit"/>
                <a:hlinkClick r:id="rId8">
                  <a:extLst>
                    <a:ext uri="{A12FA001-AC4F-418D-AE19-62706E023703}">
                      <ahyp:hlinkClr xmlns:ahyp="http://schemas.microsoft.com/office/drawing/2018/hyperlinkcolor" val="tx"/>
                    </a:ext>
                  </a:extLst>
                </a:hlinkClick>
              </a:rPr>
              <a:t>Intellectual property</a:t>
            </a:r>
            <a:endParaRPr lang="en-US" b="0" i="0" dirty="0">
              <a:solidFill>
                <a:schemeClr val="accent1"/>
              </a:solidFill>
              <a:effectLst/>
              <a:latin typeface="Helvetica Neue"/>
            </a:endParaRPr>
          </a:p>
          <a:p>
            <a:pPr algn="l" fontAlgn="base">
              <a:buFont typeface="Arial" panose="020B0604020202020204" pitchFamily="34" charset="0"/>
              <a:buChar char="•"/>
            </a:pPr>
            <a:r>
              <a:rPr lang="en-US" b="1" i="0" u="none" strike="noStrike" dirty="0">
                <a:solidFill>
                  <a:schemeClr val="accent1"/>
                </a:solidFill>
                <a:effectLst/>
                <a:latin typeface="inherit"/>
                <a:hlinkClick r:id="rId9">
                  <a:extLst>
                    <a:ext uri="{A12FA001-AC4F-418D-AE19-62706E023703}">
                      <ahyp:hlinkClr xmlns:ahyp="http://schemas.microsoft.com/office/drawing/2018/hyperlinkcolor" val="tx"/>
                    </a:ext>
                  </a:extLst>
                </a:hlinkClick>
              </a:rPr>
              <a:t>Journal management</a:t>
            </a:r>
            <a:endParaRPr lang="en-US" b="0" i="0" dirty="0">
              <a:solidFill>
                <a:schemeClr val="accent1"/>
              </a:solidFill>
              <a:effectLst/>
              <a:latin typeface="Helvetica Neue"/>
            </a:endParaRPr>
          </a:p>
          <a:p>
            <a:pPr algn="l" fontAlgn="base">
              <a:buFont typeface="Arial" panose="020B0604020202020204" pitchFamily="34" charset="0"/>
              <a:buChar char="•"/>
            </a:pPr>
            <a:r>
              <a:rPr lang="en-US" b="1" i="0" u="none" strike="noStrike" dirty="0">
                <a:solidFill>
                  <a:schemeClr val="accent1"/>
                </a:solidFill>
                <a:effectLst/>
                <a:latin typeface="inherit"/>
                <a:hlinkClick r:id="rId10">
                  <a:extLst>
                    <a:ext uri="{A12FA001-AC4F-418D-AE19-62706E023703}">
                      <ahyp:hlinkClr xmlns:ahyp="http://schemas.microsoft.com/office/drawing/2018/hyperlinkcolor" val="tx"/>
                    </a:ext>
                  </a:extLst>
                </a:hlinkClick>
              </a:rPr>
              <a:t>Peer review processes</a:t>
            </a:r>
            <a:endParaRPr lang="en-US" b="0" i="0" dirty="0">
              <a:solidFill>
                <a:schemeClr val="accent1"/>
              </a:solidFill>
              <a:effectLst/>
              <a:latin typeface="Helvetica Neue"/>
            </a:endParaRPr>
          </a:p>
          <a:p>
            <a:pPr algn="l" fontAlgn="base">
              <a:buFont typeface="Arial" panose="020B0604020202020204" pitchFamily="34" charset="0"/>
              <a:buChar char="•"/>
            </a:pPr>
            <a:r>
              <a:rPr lang="en-US" b="1" i="0" u="none" strike="noStrike" dirty="0">
                <a:solidFill>
                  <a:schemeClr val="accent1"/>
                </a:solidFill>
                <a:effectLst/>
                <a:latin typeface="inherit"/>
                <a:hlinkClick r:id="rId11">
                  <a:extLst>
                    <a:ext uri="{A12FA001-AC4F-418D-AE19-62706E023703}">
                      <ahyp:hlinkClr xmlns:ahyp="http://schemas.microsoft.com/office/drawing/2018/hyperlinkcolor" val="tx"/>
                    </a:ext>
                  </a:extLst>
                </a:hlinkClick>
              </a:rPr>
              <a:t>Post-publication discussions</a:t>
            </a:r>
            <a:endParaRPr lang="en-US" b="0" i="0" dirty="0">
              <a:solidFill>
                <a:schemeClr val="accent1"/>
              </a:solidFill>
              <a:effectLst/>
              <a:latin typeface="Helvetica Neue"/>
            </a:endParaRPr>
          </a:p>
          <a:p>
            <a:endParaRPr lang="en-US" dirty="0"/>
          </a:p>
        </p:txBody>
      </p:sp>
    </p:spTree>
    <p:extLst>
      <p:ext uri="{BB962C8B-B14F-4D97-AF65-F5344CB8AC3E}">
        <p14:creationId xmlns:p14="http://schemas.microsoft.com/office/powerpoint/2010/main" val="1626718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E4052-BF1C-49ED-B210-CFE33FF0FE1E}"/>
              </a:ext>
            </a:extLst>
          </p:cNvPr>
          <p:cNvSpPr>
            <a:spLocks noGrp="1"/>
          </p:cNvSpPr>
          <p:nvPr>
            <p:ph type="title"/>
          </p:nvPr>
        </p:nvSpPr>
        <p:spPr>
          <a:xfrm>
            <a:off x="457200" y="704088"/>
            <a:ext cx="8229600" cy="2191512"/>
          </a:xfrm>
        </p:spPr>
        <p:txBody>
          <a:bodyPr>
            <a:normAutofit/>
          </a:bodyPr>
          <a:lstStyle/>
          <a:p>
            <a:r>
              <a:rPr kumimoji="0" lang="en-PK" altLang="en-PK" sz="4000" b="0" i="0" u="none" strike="noStrike" cap="none" normalizeH="0" baseline="0" dirty="0">
                <a:ln>
                  <a:noFill/>
                </a:ln>
                <a:solidFill>
                  <a:srgbClr val="263238"/>
                </a:solidFill>
                <a:effectLst/>
                <a:latin typeface="Myanmar Text" panose="020B0502040204020203" pitchFamily="34" charset="0"/>
                <a:cs typeface="Myanmar Text" panose="020B0502040204020203" pitchFamily="34" charset="0"/>
              </a:rPr>
              <a:t> </a:t>
            </a:r>
            <a:r>
              <a:rPr kumimoji="0" lang="en-PK" altLang="en-PK" sz="4000" b="1" i="0" u="none" strike="noStrike" cap="none" normalizeH="0" baseline="0" dirty="0">
                <a:ln>
                  <a:noFill/>
                </a:ln>
                <a:solidFill>
                  <a:srgbClr val="263238"/>
                </a:solidFill>
                <a:effectLst/>
                <a:latin typeface="Myanmar Text" panose="020B0502040204020203" pitchFamily="34" charset="0"/>
                <a:cs typeface="Myanmar Text" panose="020B0502040204020203" pitchFamily="34" charset="0"/>
              </a:rPr>
              <a:t>3Fs of editorial standards</a:t>
            </a:r>
            <a:r>
              <a:rPr kumimoji="0" lang="en-US" altLang="en-PK" sz="4000" b="1" i="0" u="none" strike="noStrike" cap="none" normalizeH="0" baseline="0" dirty="0">
                <a:ln>
                  <a:noFill/>
                </a:ln>
                <a:solidFill>
                  <a:srgbClr val="263238"/>
                </a:solidFill>
                <a:effectLst/>
                <a:latin typeface="Myanmar Text" panose="020B0502040204020203" pitchFamily="34" charset="0"/>
                <a:cs typeface="Myanmar Text" panose="020B0502040204020203" pitchFamily="34" charset="0"/>
              </a:rPr>
              <a:t>:</a:t>
            </a:r>
            <a:br>
              <a:rPr kumimoji="0" lang="en-PK" altLang="en-PK" sz="800" b="1" i="0" u="none" strike="noStrike" cap="none" normalizeH="0" baseline="0" dirty="0">
                <a:ln>
                  <a:noFill/>
                </a:ln>
                <a:solidFill>
                  <a:srgbClr val="11171A"/>
                </a:solidFill>
                <a:effectLst/>
                <a:latin typeface="museo-sans"/>
              </a:rPr>
            </a:br>
            <a:endParaRPr lang="en-PK" dirty="0"/>
          </a:p>
        </p:txBody>
      </p:sp>
      <p:sp>
        <p:nvSpPr>
          <p:cNvPr id="3" name="Content Placeholder 2">
            <a:extLst>
              <a:ext uri="{FF2B5EF4-FFF2-40B4-BE49-F238E27FC236}">
                <a16:creationId xmlns:a16="http://schemas.microsoft.com/office/drawing/2014/main" id="{C4A08E16-0A7A-4973-8786-141CF7CF477E}"/>
              </a:ext>
            </a:extLst>
          </p:cNvPr>
          <p:cNvSpPr>
            <a:spLocks noGrp="1"/>
          </p:cNvSpPr>
          <p:nvPr>
            <p:ph idx="1"/>
          </p:nvPr>
        </p:nvSpPr>
        <p:spPr>
          <a:xfrm>
            <a:off x="457200" y="2819400"/>
            <a:ext cx="8229600" cy="3505200"/>
          </a:xfrm>
        </p:spPr>
        <p:txBody>
          <a:bodyPr/>
          <a:lstStyle/>
          <a:p>
            <a:r>
              <a:rPr lang="en-US" dirty="0"/>
              <a:t>Fitness</a:t>
            </a:r>
          </a:p>
          <a:p>
            <a:pPr marL="0" indent="0">
              <a:buNone/>
            </a:pPr>
            <a:endParaRPr lang="en-US" dirty="0"/>
          </a:p>
          <a:p>
            <a:r>
              <a:rPr lang="en-US" dirty="0"/>
              <a:t>Fact checking </a:t>
            </a:r>
          </a:p>
          <a:p>
            <a:pPr marL="0" indent="0">
              <a:buNone/>
            </a:pPr>
            <a:endParaRPr lang="en-US" dirty="0"/>
          </a:p>
          <a:p>
            <a:r>
              <a:rPr lang="en-US" dirty="0"/>
              <a:t>Formatting</a:t>
            </a:r>
          </a:p>
          <a:p>
            <a:pPr marL="0" indent="0">
              <a:buNone/>
            </a:pPr>
            <a:endParaRPr lang="en-US" dirty="0"/>
          </a:p>
          <a:p>
            <a:pPr marL="0" indent="0">
              <a:buNone/>
            </a:pPr>
            <a:endParaRPr lang="en-US" dirty="0"/>
          </a:p>
          <a:p>
            <a:pPr marL="0" indent="0">
              <a:buNone/>
            </a:pPr>
            <a:endParaRPr lang="en-PK" dirty="0"/>
          </a:p>
        </p:txBody>
      </p:sp>
    </p:spTree>
    <p:extLst>
      <p:ext uri="{BB962C8B-B14F-4D97-AF65-F5344CB8AC3E}">
        <p14:creationId xmlns:p14="http://schemas.microsoft.com/office/powerpoint/2010/main" val="290223351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2014</TotalTime>
  <Words>1569</Words>
  <Application>Microsoft Office PowerPoint</Application>
  <PresentationFormat>On-screen Show (4:3)</PresentationFormat>
  <Paragraphs>204</Paragraphs>
  <Slides>30</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Arial</vt:lpstr>
      <vt:lpstr>Calibri</vt:lpstr>
      <vt:lpstr>Helvetica Neue</vt:lpstr>
      <vt:lpstr>inherit</vt:lpstr>
      <vt:lpstr>museo-sans</vt:lpstr>
      <vt:lpstr>Myanmar Text</vt:lpstr>
      <vt:lpstr>pt-serif</vt:lpstr>
      <vt:lpstr>Source Sans Pro</vt:lpstr>
      <vt:lpstr>Times New Roman</vt:lpstr>
      <vt:lpstr>Wingdings 2</vt:lpstr>
      <vt:lpstr>Flow</vt:lpstr>
      <vt:lpstr>EDITORIAL STANDARDS &amp; POLICIES</vt:lpstr>
      <vt:lpstr>What are Editorial Standards &amp; Policies?</vt:lpstr>
      <vt:lpstr>Editorial standards</vt:lpstr>
      <vt:lpstr>PowerPoint Presentation</vt:lpstr>
      <vt:lpstr>PowerPoint Presentation</vt:lpstr>
      <vt:lpstr>WAME Publication Ethics Committee</vt:lpstr>
      <vt:lpstr>COPE</vt:lpstr>
      <vt:lpstr>Core practices</vt:lpstr>
      <vt:lpstr> 3Fs of editorial standards: </vt:lpstr>
      <vt:lpstr>1) Fitness</vt:lpstr>
      <vt:lpstr> 2. Fact-checking  </vt:lpstr>
      <vt:lpstr>3. Formatting </vt:lpstr>
      <vt:lpstr>The following principles should be observed.</vt:lpstr>
      <vt:lpstr>1. Impartiality</vt:lpstr>
      <vt:lpstr>2. Confidentiality</vt:lpstr>
      <vt:lpstr>3. Manuscript review</vt:lpstr>
      <vt:lpstr>Plagiarism                                              (using some one else’s work / ideas as your own):</vt:lpstr>
      <vt:lpstr>Fabrication &amp; Falsification:</vt:lpstr>
      <vt:lpstr>Redundant publication:</vt:lpstr>
      <vt:lpstr>The Editorial Teams must ensure followings:</vt:lpstr>
      <vt:lpstr>PowerPoint Presentation</vt:lpstr>
      <vt:lpstr>PowerPoint Presentation</vt:lpstr>
      <vt:lpstr>4. Manuscript acceptance or rejection</vt:lpstr>
      <vt:lpstr>5. Journal article retraction and expression of concern</vt:lpstr>
      <vt:lpstr>PowerPoint Presentation</vt:lpstr>
      <vt:lpstr>PowerPoint Presentation</vt:lpstr>
      <vt:lpstr>6.Guidelines for authors</vt:lpstr>
      <vt:lpstr>External reviewers</vt:lpstr>
      <vt:lpstr>Take home message  - Impartiality  - Confidentiality  - Respect for others  - Dedicated / honest 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EDITORIAL STANDARDS &amp; POLICIES</dc:title>
  <dc:creator>samar</dc:creator>
  <cp:lastModifiedBy>Suhail Niazi</cp:lastModifiedBy>
  <cp:revision>29</cp:revision>
  <dcterms:created xsi:type="dcterms:W3CDTF">2021-04-14T06:00:42Z</dcterms:created>
  <dcterms:modified xsi:type="dcterms:W3CDTF">2021-08-27T05:28:43Z</dcterms:modified>
</cp:coreProperties>
</file>