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3" r:id="rId2"/>
    <p:sldId id="276" r:id="rId3"/>
    <p:sldId id="277" r:id="rId4"/>
    <p:sldId id="256" r:id="rId5"/>
    <p:sldId id="279" r:id="rId6"/>
    <p:sldId id="282" r:id="rId7"/>
    <p:sldId id="281" r:id="rId8"/>
    <p:sldId id="263" r:id="rId9"/>
    <p:sldId id="257" r:id="rId10"/>
    <p:sldId id="275" r:id="rId11"/>
    <p:sldId id="274" r:id="rId12"/>
    <p:sldId id="261" r:id="rId13"/>
    <p:sldId id="271" r:id="rId14"/>
    <p:sldId id="280" r:id="rId15"/>
    <p:sldId id="264" r:id="rId16"/>
    <p:sldId id="260" r:id="rId17"/>
    <p:sldId id="258" r:id="rId18"/>
    <p:sldId id="265" r:id="rId19"/>
    <p:sldId id="266" r:id="rId20"/>
    <p:sldId id="259" r:id="rId21"/>
    <p:sldId id="283" r:id="rId22"/>
    <p:sldId id="284" r:id="rId23"/>
    <p:sldId id="285" r:id="rId24"/>
    <p:sldId id="286" r:id="rId25"/>
    <p:sldId id="287" r:id="rId26"/>
    <p:sldId id="262" r:id="rId27"/>
    <p:sldId id="278" r:id="rId28"/>
    <p:sldId id="267" r:id="rId29"/>
    <p:sldId id="268" r:id="rId30"/>
    <p:sldId id="269" r:id="rId31"/>
    <p:sldId id="270" r:id="rId32"/>
    <p:sldId id="27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74836-B40B-41B3-99DA-8C46D1C9E07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0D129FB-523A-4E38-860C-380DA084B51E}">
      <dgm:prSet/>
      <dgm:spPr/>
      <dgm:t>
        <a:bodyPr/>
        <a:lstStyle/>
        <a:p>
          <a:pPr rtl="0"/>
          <a:r>
            <a:rPr lang="en-US" baseline="0" dirty="0" smtClean="0"/>
            <a:t>WHO IS AN EDITOR</a:t>
          </a:r>
          <a:endParaRPr lang="en-US" dirty="0"/>
        </a:p>
      </dgm:t>
    </dgm:pt>
    <dgm:pt modelId="{313AC8F3-5764-47AE-8584-1AFBEA9999CF}" type="parTrans" cxnId="{7F84F873-3BD0-46A0-82E0-C02420298C8E}">
      <dgm:prSet/>
      <dgm:spPr/>
      <dgm:t>
        <a:bodyPr/>
        <a:lstStyle/>
        <a:p>
          <a:endParaRPr lang="en-US"/>
        </a:p>
      </dgm:t>
    </dgm:pt>
    <dgm:pt modelId="{0F34D0B6-CA82-4459-AFE9-9A71AACF46E4}" type="sibTrans" cxnId="{7F84F873-3BD0-46A0-82E0-C02420298C8E}">
      <dgm:prSet/>
      <dgm:spPr/>
      <dgm:t>
        <a:bodyPr/>
        <a:lstStyle/>
        <a:p>
          <a:endParaRPr lang="en-US"/>
        </a:p>
      </dgm:t>
    </dgm:pt>
    <dgm:pt modelId="{6DBA33B2-6880-4DC1-B145-61D95678E573}">
      <dgm:prSet/>
      <dgm:spPr/>
      <dgm:t>
        <a:bodyPr/>
        <a:lstStyle/>
        <a:p>
          <a:pPr rtl="0"/>
          <a:r>
            <a:rPr lang="en-US" baseline="0" dirty="0" smtClean="0"/>
            <a:t>WHO IS AN AUTHOR</a:t>
          </a:r>
          <a:endParaRPr lang="en-US" dirty="0"/>
        </a:p>
      </dgm:t>
    </dgm:pt>
    <dgm:pt modelId="{8CA875E0-3ADF-4484-B98E-D7961F106D12}" type="parTrans" cxnId="{50C40E38-4660-484C-99BF-C958E6A4DD29}">
      <dgm:prSet/>
      <dgm:spPr/>
      <dgm:t>
        <a:bodyPr/>
        <a:lstStyle/>
        <a:p>
          <a:endParaRPr lang="en-US"/>
        </a:p>
      </dgm:t>
    </dgm:pt>
    <dgm:pt modelId="{29F2C006-4CB5-4107-8519-07F002551400}" type="sibTrans" cxnId="{50C40E38-4660-484C-99BF-C958E6A4DD29}">
      <dgm:prSet/>
      <dgm:spPr/>
      <dgm:t>
        <a:bodyPr/>
        <a:lstStyle/>
        <a:p>
          <a:endParaRPr lang="en-US"/>
        </a:p>
      </dgm:t>
    </dgm:pt>
    <dgm:pt modelId="{D0F64EF1-C101-4E12-8ECF-6E6902679B15}">
      <dgm:prSet/>
      <dgm:spPr/>
      <dgm:t>
        <a:bodyPr/>
        <a:lstStyle/>
        <a:p>
          <a:pPr rtl="0"/>
          <a:r>
            <a:rPr lang="en-US" baseline="0" dirty="0" smtClean="0"/>
            <a:t>CHARACTERISTICS AND QUALITES OF A GOOD EDITOR</a:t>
          </a:r>
          <a:endParaRPr lang="en-US" dirty="0"/>
        </a:p>
      </dgm:t>
    </dgm:pt>
    <dgm:pt modelId="{A04CD2A8-A108-43CE-94B3-8E50B112E76A}" type="parTrans" cxnId="{3943C6FD-DDCF-49F5-8F79-22C121BEC2C4}">
      <dgm:prSet/>
      <dgm:spPr/>
      <dgm:t>
        <a:bodyPr/>
        <a:lstStyle/>
        <a:p>
          <a:endParaRPr lang="en-US"/>
        </a:p>
      </dgm:t>
    </dgm:pt>
    <dgm:pt modelId="{720212C0-1105-44F5-AB85-CFC59DFF4EF9}" type="sibTrans" cxnId="{3943C6FD-DDCF-49F5-8F79-22C121BEC2C4}">
      <dgm:prSet/>
      <dgm:spPr/>
      <dgm:t>
        <a:bodyPr/>
        <a:lstStyle/>
        <a:p>
          <a:endParaRPr lang="en-US"/>
        </a:p>
      </dgm:t>
    </dgm:pt>
    <dgm:pt modelId="{771614EA-43B5-42C2-8518-98F30AFE3FFB}">
      <dgm:prSet/>
      <dgm:spPr/>
      <dgm:t>
        <a:bodyPr/>
        <a:lstStyle/>
        <a:p>
          <a:pPr rtl="0"/>
          <a:r>
            <a:rPr lang="en-US" baseline="0" dirty="0" smtClean="0"/>
            <a:t>CHARACTERISTICS AND QUALITIES OF A GOOD AUTHOR</a:t>
          </a:r>
          <a:endParaRPr lang="en-US" dirty="0"/>
        </a:p>
      </dgm:t>
    </dgm:pt>
    <dgm:pt modelId="{20022E14-7FEB-416C-88CE-0D5593B41BE6}" type="parTrans" cxnId="{B8778615-593F-4F1D-A98C-891E9C4D9172}">
      <dgm:prSet/>
      <dgm:spPr/>
      <dgm:t>
        <a:bodyPr/>
        <a:lstStyle/>
        <a:p>
          <a:endParaRPr lang="en-US"/>
        </a:p>
      </dgm:t>
    </dgm:pt>
    <dgm:pt modelId="{98CD1653-453C-42DA-93A5-F734A6999D05}" type="sibTrans" cxnId="{B8778615-593F-4F1D-A98C-891E9C4D9172}">
      <dgm:prSet/>
      <dgm:spPr/>
      <dgm:t>
        <a:bodyPr/>
        <a:lstStyle/>
        <a:p>
          <a:endParaRPr lang="en-US"/>
        </a:p>
      </dgm:t>
    </dgm:pt>
    <dgm:pt modelId="{F6D90EAE-8E5B-4CFE-BC08-4761FB8313C3}" type="pres">
      <dgm:prSet presAssocID="{AAD74836-B40B-41B3-99DA-8C46D1C9E0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1B4AD-EC70-4E22-801F-AF95DE2C833D}" type="pres">
      <dgm:prSet presAssocID="{00D129FB-523A-4E38-860C-380DA084B5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EB32A-E101-4B95-AB57-4B05F9B19BB8}" type="pres">
      <dgm:prSet presAssocID="{0F34D0B6-CA82-4459-AFE9-9A71AACF46E4}" presName="spacer" presStyleCnt="0"/>
      <dgm:spPr/>
    </dgm:pt>
    <dgm:pt modelId="{2B8995D6-6CA2-4D62-8DF5-E35BC2C3AC68}" type="pres">
      <dgm:prSet presAssocID="{6DBA33B2-6880-4DC1-B145-61D95678E57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57D7E-C043-4864-94EC-66CA3B73408C}" type="pres">
      <dgm:prSet presAssocID="{29F2C006-4CB5-4107-8519-07F002551400}" presName="spacer" presStyleCnt="0"/>
      <dgm:spPr/>
    </dgm:pt>
    <dgm:pt modelId="{8D67A65F-056D-4AFA-9B94-B04F936676AB}" type="pres">
      <dgm:prSet presAssocID="{D0F64EF1-C101-4E12-8ECF-6E6902679B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74249-1708-4749-8361-08C3C4845F6E}" type="pres">
      <dgm:prSet presAssocID="{720212C0-1105-44F5-AB85-CFC59DFF4EF9}" presName="spacer" presStyleCnt="0"/>
      <dgm:spPr/>
    </dgm:pt>
    <dgm:pt modelId="{6CF9AF8A-78EF-4180-99D7-08DB3DA4FC8E}" type="pres">
      <dgm:prSet presAssocID="{771614EA-43B5-42C2-8518-98F30AFE3F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C40E38-4660-484C-99BF-C958E6A4DD29}" srcId="{AAD74836-B40B-41B3-99DA-8C46D1C9E07D}" destId="{6DBA33B2-6880-4DC1-B145-61D95678E573}" srcOrd="1" destOrd="0" parTransId="{8CA875E0-3ADF-4484-B98E-D7961F106D12}" sibTransId="{29F2C006-4CB5-4107-8519-07F002551400}"/>
    <dgm:cxn modelId="{B8778615-593F-4F1D-A98C-891E9C4D9172}" srcId="{AAD74836-B40B-41B3-99DA-8C46D1C9E07D}" destId="{771614EA-43B5-42C2-8518-98F30AFE3FFB}" srcOrd="3" destOrd="0" parTransId="{20022E14-7FEB-416C-88CE-0D5593B41BE6}" sibTransId="{98CD1653-453C-42DA-93A5-F734A6999D05}"/>
    <dgm:cxn modelId="{26615ABE-0A7F-4FE2-B73F-5E7FC48A00EF}" type="presOf" srcId="{00D129FB-523A-4E38-860C-380DA084B51E}" destId="{8EC1B4AD-EC70-4E22-801F-AF95DE2C833D}" srcOrd="0" destOrd="0" presId="urn:microsoft.com/office/officeart/2005/8/layout/vList2"/>
    <dgm:cxn modelId="{601F47C1-5479-4DCB-A650-F9A8D669CC38}" type="presOf" srcId="{AAD74836-B40B-41B3-99DA-8C46D1C9E07D}" destId="{F6D90EAE-8E5B-4CFE-BC08-4761FB8313C3}" srcOrd="0" destOrd="0" presId="urn:microsoft.com/office/officeart/2005/8/layout/vList2"/>
    <dgm:cxn modelId="{3943C6FD-DDCF-49F5-8F79-22C121BEC2C4}" srcId="{AAD74836-B40B-41B3-99DA-8C46D1C9E07D}" destId="{D0F64EF1-C101-4E12-8ECF-6E6902679B15}" srcOrd="2" destOrd="0" parTransId="{A04CD2A8-A108-43CE-94B3-8E50B112E76A}" sibTransId="{720212C0-1105-44F5-AB85-CFC59DFF4EF9}"/>
    <dgm:cxn modelId="{C960666E-3839-4776-8AD2-C7715A46AACE}" type="presOf" srcId="{D0F64EF1-C101-4E12-8ECF-6E6902679B15}" destId="{8D67A65F-056D-4AFA-9B94-B04F936676AB}" srcOrd="0" destOrd="0" presId="urn:microsoft.com/office/officeart/2005/8/layout/vList2"/>
    <dgm:cxn modelId="{7F84F873-3BD0-46A0-82E0-C02420298C8E}" srcId="{AAD74836-B40B-41B3-99DA-8C46D1C9E07D}" destId="{00D129FB-523A-4E38-860C-380DA084B51E}" srcOrd="0" destOrd="0" parTransId="{313AC8F3-5764-47AE-8584-1AFBEA9999CF}" sibTransId="{0F34D0B6-CA82-4459-AFE9-9A71AACF46E4}"/>
    <dgm:cxn modelId="{882305E0-118E-4DCE-8FA6-0FB4C2AC9C0F}" type="presOf" srcId="{6DBA33B2-6880-4DC1-B145-61D95678E573}" destId="{2B8995D6-6CA2-4D62-8DF5-E35BC2C3AC68}" srcOrd="0" destOrd="0" presId="urn:microsoft.com/office/officeart/2005/8/layout/vList2"/>
    <dgm:cxn modelId="{050FEAE6-9B57-4512-B825-F80A63803A14}" type="presOf" srcId="{771614EA-43B5-42C2-8518-98F30AFE3FFB}" destId="{6CF9AF8A-78EF-4180-99D7-08DB3DA4FC8E}" srcOrd="0" destOrd="0" presId="urn:microsoft.com/office/officeart/2005/8/layout/vList2"/>
    <dgm:cxn modelId="{1FCAAED3-FD17-45F8-9FB7-9D543EA6FE4C}" type="presParOf" srcId="{F6D90EAE-8E5B-4CFE-BC08-4761FB8313C3}" destId="{8EC1B4AD-EC70-4E22-801F-AF95DE2C833D}" srcOrd="0" destOrd="0" presId="urn:microsoft.com/office/officeart/2005/8/layout/vList2"/>
    <dgm:cxn modelId="{AF829452-66BF-4365-9A48-638B742CBD9B}" type="presParOf" srcId="{F6D90EAE-8E5B-4CFE-BC08-4761FB8313C3}" destId="{015EB32A-E101-4B95-AB57-4B05F9B19BB8}" srcOrd="1" destOrd="0" presId="urn:microsoft.com/office/officeart/2005/8/layout/vList2"/>
    <dgm:cxn modelId="{C174A7C2-F892-4EE9-BB0B-9E004A9C7F44}" type="presParOf" srcId="{F6D90EAE-8E5B-4CFE-BC08-4761FB8313C3}" destId="{2B8995D6-6CA2-4D62-8DF5-E35BC2C3AC68}" srcOrd="2" destOrd="0" presId="urn:microsoft.com/office/officeart/2005/8/layout/vList2"/>
    <dgm:cxn modelId="{237C1B70-9BF1-4C8D-9619-E42CE64C787E}" type="presParOf" srcId="{F6D90EAE-8E5B-4CFE-BC08-4761FB8313C3}" destId="{5A757D7E-C043-4864-94EC-66CA3B73408C}" srcOrd="3" destOrd="0" presId="urn:microsoft.com/office/officeart/2005/8/layout/vList2"/>
    <dgm:cxn modelId="{1F38DA8F-E7E7-435A-AA18-2A86E172ED15}" type="presParOf" srcId="{F6D90EAE-8E5B-4CFE-BC08-4761FB8313C3}" destId="{8D67A65F-056D-4AFA-9B94-B04F936676AB}" srcOrd="4" destOrd="0" presId="urn:microsoft.com/office/officeart/2005/8/layout/vList2"/>
    <dgm:cxn modelId="{8D324CE3-7D31-4070-9EAA-4A7A947A1C7F}" type="presParOf" srcId="{F6D90EAE-8E5B-4CFE-BC08-4761FB8313C3}" destId="{B8F74249-1708-4749-8361-08C3C4845F6E}" srcOrd="5" destOrd="0" presId="urn:microsoft.com/office/officeart/2005/8/layout/vList2"/>
    <dgm:cxn modelId="{E8F91372-A019-44E1-9232-5E99337936A2}" type="presParOf" srcId="{F6D90EAE-8E5B-4CFE-BC08-4761FB8313C3}" destId="{6CF9AF8A-78EF-4180-99D7-08DB3DA4FC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1B4AD-EC70-4E22-801F-AF95DE2C833D}">
      <dsp:nvSpPr>
        <dsp:cNvPr id="0" name=""/>
        <dsp:cNvSpPr/>
      </dsp:nvSpPr>
      <dsp:spPr>
        <a:xfrm>
          <a:off x="0" y="20576"/>
          <a:ext cx="6679475" cy="12726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WHO IS AN EDITOR</a:t>
          </a:r>
          <a:endParaRPr lang="en-US" sz="3500" kern="1200" dirty="0"/>
        </a:p>
      </dsp:txBody>
      <dsp:txXfrm>
        <a:off x="62126" y="82702"/>
        <a:ext cx="6555223" cy="1148397"/>
      </dsp:txXfrm>
    </dsp:sp>
    <dsp:sp modelId="{2B8995D6-6CA2-4D62-8DF5-E35BC2C3AC68}">
      <dsp:nvSpPr>
        <dsp:cNvPr id="0" name=""/>
        <dsp:cNvSpPr/>
      </dsp:nvSpPr>
      <dsp:spPr>
        <a:xfrm>
          <a:off x="0" y="1394025"/>
          <a:ext cx="6679475" cy="12726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WHO IS AN AUTHOR</a:t>
          </a:r>
          <a:endParaRPr lang="en-US" sz="3500" kern="1200" dirty="0"/>
        </a:p>
      </dsp:txBody>
      <dsp:txXfrm>
        <a:off x="62126" y="1456151"/>
        <a:ext cx="6555223" cy="1148397"/>
      </dsp:txXfrm>
    </dsp:sp>
    <dsp:sp modelId="{8D67A65F-056D-4AFA-9B94-B04F936676AB}">
      <dsp:nvSpPr>
        <dsp:cNvPr id="0" name=""/>
        <dsp:cNvSpPr/>
      </dsp:nvSpPr>
      <dsp:spPr>
        <a:xfrm>
          <a:off x="0" y="2767474"/>
          <a:ext cx="6679475" cy="12726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CHARACTERISTICS AND QUALITES OF A GOOD EDITOR</a:t>
          </a:r>
          <a:endParaRPr lang="en-US" sz="3500" kern="1200" dirty="0"/>
        </a:p>
      </dsp:txBody>
      <dsp:txXfrm>
        <a:off x="62126" y="2829600"/>
        <a:ext cx="6555223" cy="1148397"/>
      </dsp:txXfrm>
    </dsp:sp>
    <dsp:sp modelId="{6CF9AF8A-78EF-4180-99D7-08DB3DA4FC8E}">
      <dsp:nvSpPr>
        <dsp:cNvPr id="0" name=""/>
        <dsp:cNvSpPr/>
      </dsp:nvSpPr>
      <dsp:spPr>
        <a:xfrm>
          <a:off x="0" y="4140923"/>
          <a:ext cx="6679475" cy="127264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baseline="0" dirty="0" smtClean="0"/>
            <a:t>CHARACTERISTICS AND QUALITIES OF A GOOD AUTHOR</a:t>
          </a:r>
          <a:endParaRPr lang="en-US" sz="3500" kern="1200" dirty="0"/>
        </a:p>
      </dsp:txBody>
      <dsp:txXfrm>
        <a:off x="62126" y="4203049"/>
        <a:ext cx="6555223" cy="114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8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1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998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719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0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42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4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1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2" y="1280704"/>
            <a:ext cx="9539650" cy="4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83771" y="522514"/>
            <a:ext cx="10776857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73" y="391886"/>
            <a:ext cx="9757953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</a:t>
            </a:r>
            <a:r>
              <a:rPr lang="en-US" sz="2400" b="1" dirty="0" smtClean="0"/>
              <a:t> </a:t>
            </a:r>
            <a:r>
              <a:rPr lang="en-US" sz="2400" b="1" dirty="0"/>
              <a:t>person who originated </a:t>
            </a:r>
            <a:r>
              <a:rPr lang="en-US" sz="2400" b="1" dirty="0" smtClean="0"/>
              <a:t>or </a:t>
            </a:r>
            <a:r>
              <a:rPr lang="en-US" sz="2400" b="1" dirty="0"/>
              <a:t>gave existence to </a:t>
            </a:r>
            <a:r>
              <a:rPr lang="en-US" sz="2400" b="1" dirty="0" smtClean="0"/>
              <a:t>anything.</a:t>
            </a:r>
          </a:p>
          <a:p>
            <a:r>
              <a:rPr lang="en-US" sz="2400" b="1" dirty="0"/>
              <a:t>A</a:t>
            </a:r>
            <a:r>
              <a:rPr lang="en-US" sz="2400" b="1" dirty="0" smtClean="0"/>
              <a:t> </a:t>
            </a:r>
            <a:r>
              <a:rPr lang="en-US" sz="2400" b="1" dirty="0"/>
              <a:t>person who writes a novel, poem, </a:t>
            </a:r>
            <a:r>
              <a:rPr lang="en-US" sz="2400" b="1" dirty="0" smtClean="0"/>
              <a:t>essay, RESEARCH ARTICLE </a:t>
            </a:r>
            <a:r>
              <a:rPr lang="en-US" sz="2400" b="1" dirty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441" y="277812"/>
            <a:ext cx="23241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710" y="3788228"/>
            <a:ext cx="4606290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94561" y="796835"/>
            <a:ext cx="7903028" cy="5617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471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17268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AUTHOR IS FAMILIAR WITH WRITING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EDITOR IS PROFESSIONAL AT WRITING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511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407" y="258790"/>
            <a:ext cx="9905998" cy="1478570"/>
          </a:xfrm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b="1" dirty="0" smtClean="0">
                <a:solidFill>
                  <a:schemeClr val="bg1"/>
                </a:solidFill>
              </a:rPr>
              <a:t>EDITOR-AUTHOR RELATIONSHIP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15738" y="1737360"/>
            <a:ext cx="8412479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4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966027" y="2717322"/>
            <a:ext cx="10925175" cy="2325303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/>
              <a:t>prepares a final copy of </a:t>
            </a:r>
            <a:r>
              <a:rPr lang="en-US" sz="2400" b="1" dirty="0" smtClean="0"/>
              <a:t>something</a:t>
            </a:r>
          </a:p>
          <a:p>
            <a:r>
              <a:rPr lang="en-US" sz="2400" b="1" dirty="0" smtClean="0"/>
              <a:t> </a:t>
            </a:r>
            <a:r>
              <a:rPr lang="en-US" sz="2400" b="1" dirty="0" err="1" smtClean="0"/>
              <a:t>takES</a:t>
            </a:r>
            <a:r>
              <a:rPr lang="en-US" sz="2400" b="1" dirty="0" smtClean="0"/>
              <a:t> </a:t>
            </a:r>
            <a:r>
              <a:rPr lang="en-US" sz="2400" b="1" dirty="0"/>
              <a:t>out </a:t>
            </a:r>
            <a:r>
              <a:rPr lang="en-US" sz="2400" b="1" dirty="0" smtClean="0"/>
              <a:t>extra WORDS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fixing </a:t>
            </a:r>
            <a:r>
              <a:rPr lang="en-US" sz="2400" b="1" dirty="0" smtClean="0"/>
              <a:t>errors.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400" dirty="0" smtClean="0">
                <a:solidFill>
                  <a:srgbClr val="FF0000"/>
                </a:solidFill>
              </a:rPr>
              <a:t> A person who edits written material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   for publication.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504" y="3683726"/>
            <a:ext cx="5229496" cy="3174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0825" y="115888"/>
            <a:ext cx="23050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844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Editor is the final </a:t>
            </a:r>
            <a:r>
              <a:rPr lang="en-US" dirty="0" err="1" smtClean="0"/>
              <a:t>authhhority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77430" y="3051013"/>
            <a:ext cx="4500796" cy="3023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31" y="705437"/>
            <a:ext cx="5363578" cy="2911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loud 9"/>
          <p:cNvSpPr/>
          <p:nvPr/>
        </p:nvSpPr>
        <p:spPr>
          <a:xfrm>
            <a:off x="6094411" y="-136223"/>
            <a:ext cx="2260458" cy="184244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Editor is final authority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271555" y="5029200"/>
            <a:ext cx="2351314" cy="1828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Author is final authority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98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76" y="879775"/>
            <a:ext cx="8830491" cy="5172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6767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91440"/>
            <a:ext cx="12192000" cy="68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1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RELAtIONSHIPS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3380750" cy="2991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82" y="2547257"/>
            <a:ext cx="3503375" cy="286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57" y="4062549"/>
            <a:ext cx="2732587" cy="2795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244" y="857250"/>
            <a:ext cx="3711756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7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Editor Author Relationship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cap="none" dirty="0" smtClean="0"/>
              <a:t>Should be based on </a:t>
            </a:r>
            <a:r>
              <a:rPr lang="en-US" sz="2800" b="1" cap="none" dirty="0" smtClean="0">
                <a:solidFill>
                  <a:srgbClr val="C00000"/>
                </a:solidFill>
              </a:rPr>
              <a:t>TRUST</a:t>
            </a:r>
            <a:r>
              <a:rPr lang="en-US" sz="2800" b="1" cap="none" dirty="0" smtClean="0"/>
              <a:t>.</a:t>
            </a:r>
          </a:p>
          <a:p>
            <a:r>
              <a:rPr lang="en-US" sz="2800" b="1" cap="none" dirty="0" smtClean="0">
                <a:solidFill>
                  <a:srgbClr val="C00000"/>
                </a:solidFill>
              </a:rPr>
              <a:t>MUTUAL RESPECT </a:t>
            </a:r>
            <a:r>
              <a:rPr lang="en-US" sz="2800" b="1" cap="none" dirty="0" smtClean="0"/>
              <a:t>is mandatory.</a:t>
            </a:r>
          </a:p>
          <a:p>
            <a:r>
              <a:rPr lang="en-US" sz="2800" b="1" cap="none" dirty="0" smtClean="0"/>
              <a:t>Works best if both have </a:t>
            </a:r>
            <a:r>
              <a:rPr lang="en-US" sz="2800" b="1" cap="none" dirty="0" smtClean="0">
                <a:solidFill>
                  <a:srgbClr val="C00000"/>
                </a:solidFill>
              </a:rPr>
              <a:t>SAME WAVE LENGTH.</a:t>
            </a:r>
          </a:p>
          <a:p>
            <a:r>
              <a:rPr lang="en-US" sz="2800" b="1" cap="none" dirty="0" smtClean="0"/>
              <a:t>No place for </a:t>
            </a:r>
            <a:r>
              <a:rPr lang="en-US" sz="2800" b="1" cap="none" dirty="0" smtClean="0">
                <a:solidFill>
                  <a:srgbClr val="C00000"/>
                </a:solidFill>
              </a:rPr>
              <a:t>EGOS</a:t>
            </a:r>
            <a:r>
              <a:rPr lang="en-US" sz="2800" b="1" cap="none" dirty="0" smtClean="0"/>
              <a:t> &amp; personal attachments.</a:t>
            </a:r>
          </a:p>
          <a:p>
            <a:r>
              <a:rPr lang="en-US" sz="2800" b="1" cap="none" dirty="0" smtClean="0"/>
              <a:t>The only </a:t>
            </a:r>
            <a:r>
              <a:rPr lang="en-US" sz="2800" b="1" cap="none" dirty="0" smtClean="0">
                <a:solidFill>
                  <a:srgbClr val="C00000"/>
                </a:solidFill>
              </a:rPr>
              <a:t>FOCUS IS ,THE WORK </a:t>
            </a:r>
            <a:r>
              <a:rPr lang="en-US" sz="2800" b="1" cap="none" dirty="0" smtClean="0"/>
              <a:t>itself.</a:t>
            </a:r>
          </a:p>
          <a:p>
            <a:r>
              <a:rPr lang="en-US" sz="2800" b="1" cap="none" dirty="0" smtClean="0">
                <a:solidFill>
                  <a:srgbClr val="C00000"/>
                </a:solidFill>
              </a:rPr>
              <a:t>PROFESSIONAL BOUNDARIES </a:t>
            </a:r>
            <a:r>
              <a:rPr lang="en-US" sz="2800" b="1" cap="none" dirty="0" smtClean="0"/>
              <a:t>must be maintained by both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32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editor </a:t>
            </a:r>
            <a:r>
              <a:rPr lang="en-US" dirty="0" smtClean="0"/>
              <a:t>SHOUD prepare </a:t>
            </a:r>
            <a:r>
              <a:rPr lang="en-US" dirty="0"/>
              <a:t>and publish clear instructions for authors, and establish effective mechanisms for communication and interaction </a:t>
            </a:r>
          </a:p>
          <a:p>
            <a:r>
              <a:rPr lang="en-US" dirty="0" smtClean="0"/>
              <a:t>fair</a:t>
            </a:r>
            <a:r>
              <a:rPr lang="en-US" dirty="0"/>
              <a:t>, courteous and </a:t>
            </a:r>
            <a:r>
              <a:rPr lang="en-US" dirty="0" smtClean="0"/>
              <a:t>honest</a:t>
            </a:r>
          </a:p>
          <a:p>
            <a:r>
              <a:rPr lang="en-US" dirty="0" smtClean="0"/>
              <a:t>PROMPT communication  </a:t>
            </a:r>
          </a:p>
          <a:p>
            <a:r>
              <a:rPr lang="en-US" dirty="0" smtClean="0"/>
              <a:t>ensure </a:t>
            </a:r>
            <a:r>
              <a:rPr lang="en-US" dirty="0"/>
              <a:t>that they maintain high ethical standards </a:t>
            </a:r>
            <a:endParaRPr lang="en-US" dirty="0" smtClean="0"/>
          </a:p>
          <a:p>
            <a:r>
              <a:rPr lang="en-US" dirty="0" smtClean="0"/>
              <a:t>COFIDENTIALITY</a:t>
            </a:r>
          </a:p>
          <a:p>
            <a:r>
              <a:rPr lang="en-US" dirty="0"/>
              <a:t>authors are expected to </a:t>
            </a:r>
            <a:r>
              <a:rPr lang="en-US" dirty="0" smtClean="0"/>
              <a:t>be </a:t>
            </a:r>
            <a:r>
              <a:rPr lang="en-US" dirty="0"/>
              <a:t>prompt and polite in their communications, and to ensure that they adhere to the ethical standards of the journal </a:t>
            </a:r>
          </a:p>
        </p:txBody>
      </p:sp>
    </p:spTree>
    <p:extLst>
      <p:ext uri="{BB962C8B-B14F-4D97-AF65-F5344CB8AC3E}">
        <p14:creationId xmlns:p14="http://schemas.microsoft.com/office/powerpoint/2010/main" val="938349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</a:p>
          <a:p>
            <a:r>
              <a:rPr lang="en-US" dirty="0" smtClean="0"/>
              <a:t>ENSURE EVIDENCE FOR DECISIONS </a:t>
            </a:r>
          </a:p>
          <a:p>
            <a:r>
              <a:rPr lang="en-US" dirty="0" smtClean="0"/>
              <a:t>Punctuality</a:t>
            </a:r>
          </a:p>
          <a:p>
            <a:r>
              <a:rPr lang="en-US" dirty="0" smtClean="0"/>
              <a:t>Professionalism  </a:t>
            </a:r>
          </a:p>
          <a:p>
            <a:r>
              <a:rPr lang="en-US" dirty="0" smtClean="0"/>
              <a:t>Honesty </a:t>
            </a:r>
          </a:p>
          <a:p>
            <a:r>
              <a:rPr lang="en-US" dirty="0" smtClean="0"/>
              <a:t>Politeness </a:t>
            </a:r>
          </a:p>
          <a:p>
            <a:r>
              <a:rPr lang="en-US" dirty="0" smtClean="0"/>
              <a:t>Concentration </a:t>
            </a:r>
            <a:r>
              <a:rPr lang="en-US" dirty="0"/>
              <a:t>on detail and clarity.</a:t>
            </a:r>
          </a:p>
        </p:txBody>
      </p:sp>
    </p:spTree>
    <p:extLst>
      <p:ext uri="{BB962C8B-B14F-4D97-AF65-F5344CB8AC3E}">
        <p14:creationId xmlns:p14="http://schemas.microsoft.com/office/powerpoint/2010/main" val="280884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SUBMISSION SUPPORT </a:t>
            </a:r>
          </a:p>
          <a:p>
            <a:r>
              <a:rPr lang="en-US" dirty="0" smtClean="0"/>
              <a:t>journal </a:t>
            </a:r>
            <a:r>
              <a:rPr lang="en-US" dirty="0"/>
              <a:t>must provide up-to-date information for authors on how to submit their manuscripts, and also provide them with appropriate forms, such as declaration of authorship, copyright form, ethical clearance, etc. </a:t>
            </a:r>
            <a:endParaRPr lang="en-US" dirty="0" smtClean="0"/>
          </a:p>
          <a:p>
            <a:r>
              <a:rPr lang="en-US" dirty="0" smtClean="0"/>
              <a:t>GOOD SERVICE TO AUTHORS –FAST AND EFFICIENT MANUSCRIPT PROCESSING </a:t>
            </a:r>
          </a:p>
          <a:p>
            <a:r>
              <a:rPr lang="en-US" dirty="0" smtClean="0"/>
              <a:t>MINIMIZE PROCESSING AND PUBLICATION LAGS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2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Efficient manuscript processing </a:t>
            </a:r>
          </a:p>
          <a:p>
            <a:r>
              <a:rPr lang="en-US" dirty="0" smtClean="0"/>
              <a:t>Regular </a:t>
            </a:r>
            <a:r>
              <a:rPr lang="en-US" dirty="0"/>
              <a:t>communication </a:t>
            </a:r>
          </a:p>
          <a:p>
            <a:r>
              <a:rPr lang="en-US" dirty="0" smtClean="0"/>
              <a:t>Fast </a:t>
            </a:r>
            <a:r>
              <a:rPr lang="en-US" dirty="0"/>
              <a:t>time from submission to decision </a:t>
            </a:r>
          </a:p>
          <a:p>
            <a:r>
              <a:rPr lang="en-US" dirty="0" smtClean="0"/>
              <a:t>Fast </a:t>
            </a:r>
            <a:r>
              <a:rPr lang="en-US" dirty="0"/>
              <a:t>time from acceptance to </a:t>
            </a:r>
            <a:r>
              <a:rPr lang="en-US" dirty="0" smtClean="0"/>
              <a:t>publication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72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AUTHORS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Helpful guides on how to write and submit </a:t>
            </a:r>
          </a:p>
          <a:p>
            <a:r>
              <a:rPr lang="en-US" dirty="0" smtClean="0"/>
              <a:t>Personal </a:t>
            </a:r>
            <a:r>
              <a:rPr lang="en-US" dirty="0"/>
              <a:t>assistance and advice </a:t>
            </a:r>
          </a:p>
          <a:p>
            <a:r>
              <a:rPr lang="en-US" dirty="0" smtClean="0"/>
              <a:t>Good </a:t>
            </a:r>
            <a:r>
              <a:rPr lang="en-US" dirty="0"/>
              <a:t>feedback on submitted </a:t>
            </a:r>
            <a:r>
              <a:rPr lang="en-US" dirty="0" smtClean="0"/>
              <a:t>papers</a:t>
            </a:r>
          </a:p>
          <a:p>
            <a:r>
              <a:rPr lang="en-US" dirty="0"/>
              <a:t>Have a transparent policy/process for dealing with problems </a:t>
            </a:r>
          </a:p>
          <a:p>
            <a:r>
              <a:rPr lang="en-US" dirty="0" smtClean="0"/>
              <a:t>Do </a:t>
            </a:r>
            <a:r>
              <a:rPr lang="en-US" dirty="0"/>
              <a:t>not over-react to problems</a:t>
            </a:r>
            <a:endParaRPr lang="en-US" dirty="0" smtClean="0"/>
          </a:p>
          <a:p>
            <a:r>
              <a:rPr lang="en-US" dirty="0" smtClean="0"/>
              <a:t>COFLICTS TO BE RESOLVED AMICABLY </a:t>
            </a:r>
          </a:p>
          <a:p>
            <a:r>
              <a:rPr lang="en-US" dirty="0" smtClean="0"/>
              <a:t>PROCESS FOR AUTHOR APPEALS (OMBUDSPERSON)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17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GOOD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b="1" dirty="0"/>
              <a:t>Editing</a:t>
            </a:r>
            <a:r>
              <a:rPr lang="en-US" dirty="0"/>
              <a:t> should be a collaborative process based on mutual respect.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editor</a:t>
            </a:r>
            <a:r>
              <a:rPr lang="en-US" dirty="0"/>
              <a:t> should respect the </a:t>
            </a:r>
            <a:r>
              <a:rPr lang="en-US" b="1" dirty="0"/>
              <a:t>author's</a:t>
            </a:r>
            <a:r>
              <a:rPr lang="en-US" dirty="0"/>
              <a:t> expertise and passion.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author</a:t>
            </a:r>
            <a:r>
              <a:rPr lang="en-US" dirty="0"/>
              <a:t> should respect the </a:t>
            </a:r>
            <a:r>
              <a:rPr lang="en-US" b="1" dirty="0"/>
              <a:t>editor's</a:t>
            </a:r>
            <a:r>
              <a:rPr lang="en-US" dirty="0"/>
              <a:t> expertise and passion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2489101"/>
            <a:ext cx="212407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814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0263" y="631580"/>
            <a:ext cx="11090366" cy="6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17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AUTHOR RULES FOR GOOD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457200" indent="-457200">
              <a:buAutoNum type="arabicPeriod"/>
            </a:pPr>
            <a:r>
              <a:rPr lang="en-US" sz="2800" b="1" cap="none" dirty="0" smtClean="0"/>
              <a:t>Be intentional with communication.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b="1" cap="none" dirty="0" smtClean="0"/>
              <a:t> Say thanks.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b="1" cap="none" dirty="0" smtClean="0"/>
              <a:t>Don’t fight about revisions.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b="1" cap="none" dirty="0" smtClean="0"/>
              <a:t> Be your own fact-checker (and proofreader).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b="1" cap="none" dirty="0" smtClean="0"/>
              <a:t>Be a quality writer.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800" b="1" cap="none" dirty="0" smtClean="0"/>
              <a:t>Be open to feedback.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46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EDITOR RULES FOR GOOD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5100" b="1" cap="none" dirty="0" smtClean="0"/>
              <a:t>Be reasonable, CARE FOR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100" b="1" cap="none" dirty="0" smtClean="0"/>
              <a:t>Answer questions (and follow-ups) promptly.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100" b="1" cap="none" dirty="0" smtClean="0"/>
              <a:t>Don’t expect to get out of revisions.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5100" b="1" cap="none" dirty="0" smtClean="0"/>
              <a:t>Do not consider yourself as final authority.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&amp;BAD RELATIONSHIPS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38860" y="2179742"/>
            <a:ext cx="6044375" cy="4493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35" y="2037806"/>
            <a:ext cx="5669906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0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BE KIND TO EACH OTHER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9166" y="2214694"/>
            <a:ext cx="9418320" cy="47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55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US" dirty="0" smtClean="0"/>
              <a:t>IN THE NUT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560320"/>
            <a:ext cx="10363826" cy="402335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Bradley Hand ITC" panose="03070402050302030203" pitchFamily="66" charset="0"/>
              </a:rPr>
              <a:t>               “SYMBIOTIC RELATIONSHIP” </a:t>
            </a:r>
          </a:p>
          <a:p>
            <a:pPr marL="0" indent="0">
              <a:buNone/>
            </a:pPr>
            <a:r>
              <a:rPr lang="en-US" sz="3600" b="1" dirty="0" smtClean="0">
                <a:latin typeface="Bradley Hand ITC" panose="03070402050302030203" pitchFamily="66" charset="0"/>
              </a:rPr>
              <a:t>Authors cannot publish if editors  do not edit similarly EDITORS CANNOT POLISH IF AUTHORS DO NOT WRITE.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5" y="46611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6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6" y="809897"/>
            <a:ext cx="10364450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EDITOR –AUTHOR RELATIONSHIP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434" y="3141631"/>
            <a:ext cx="7537268" cy="25591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66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8309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18538628"/>
              </p:ext>
            </p:extLst>
          </p:nvPr>
        </p:nvGraphicFramePr>
        <p:xfrm>
          <a:off x="4598126" y="1423851"/>
          <a:ext cx="6679475" cy="5434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18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Steward/chief executive officer of the </a:t>
            </a:r>
            <a:r>
              <a:rPr lang="en-US" dirty="0" smtClean="0"/>
              <a:t>journal</a:t>
            </a:r>
          </a:p>
          <a:p>
            <a:r>
              <a:rPr lang="en-US" dirty="0"/>
              <a:t>provides </a:t>
            </a:r>
            <a:r>
              <a:rPr lang="en-US" dirty="0" smtClean="0"/>
              <a:t>direction</a:t>
            </a:r>
          </a:p>
          <a:p>
            <a:r>
              <a:rPr lang="en-US" dirty="0" err="1" smtClean="0"/>
              <a:t>buildS</a:t>
            </a:r>
            <a:r>
              <a:rPr lang="en-US" dirty="0" smtClean="0"/>
              <a:t> </a:t>
            </a:r>
            <a:r>
              <a:rPr lang="en-US" dirty="0"/>
              <a:t>a strong management </a:t>
            </a:r>
            <a:r>
              <a:rPr lang="en-US" dirty="0" smtClean="0"/>
              <a:t>team</a:t>
            </a:r>
          </a:p>
          <a:p>
            <a:r>
              <a:rPr lang="en-US" dirty="0"/>
              <a:t>ultimately responsible for what is published in the </a:t>
            </a:r>
            <a:r>
              <a:rPr lang="en-US" dirty="0" smtClean="0"/>
              <a:t>journal</a:t>
            </a:r>
          </a:p>
          <a:p>
            <a:r>
              <a:rPr lang="en-US" dirty="0" smtClean="0"/>
              <a:t>Expected to review </a:t>
            </a:r>
            <a:r>
              <a:rPr lang="en-US" dirty="0"/>
              <a:t>policies related </a:t>
            </a:r>
            <a:r>
              <a:rPr lang="en-US" dirty="0" smtClean="0"/>
              <a:t>to authorship</a:t>
            </a:r>
            <a:r>
              <a:rPr lang="en-US" dirty="0"/>
              <a:t>, peer review, quality control and ethical </a:t>
            </a:r>
            <a:r>
              <a:rPr lang="en-US" dirty="0" smtClean="0"/>
              <a:t>issues</a:t>
            </a:r>
          </a:p>
          <a:p>
            <a:r>
              <a:rPr lang="en-US" dirty="0"/>
              <a:t>ensure that the journal’s processes are transparent</a:t>
            </a:r>
          </a:p>
        </p:txBody>
      </p:sp>
    </p:spTree>
    <p:extLst>
      <p:ext uri="{BB962C8B-B14F-4D97-AF65-F5344CB8AC3E}">
        <p14:creationId xmlns:p14="http://schemas.microsoft.com/office/powerpoint/2010/main" val="213503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editorial </a:t>
            </a:r>
            <a:r>
              <a:rPr lang="en-US" dirty="0"/>
              <a:t>content of the </a:t>
            </a:r>
            <a:r>
              <a:rPr lang="en-US" dirty="0" smtClean="0"/>
              <a:t>journal</a:t>
            </a:r>
          </a:p>
          <a:p>
            <a:r>
              <a:rPr lang="en-US" dirty="0"/>
              <a:t>make final decisions on </a:t>
            </a:r>
            <a:r>
              <a:rPr lang="en-US" dirty="0" smtClean="0"/>
              <a:t>manuscripts</a:t>
            </a:r>
          </a:p>
          <a:p>
            <a:r>
              <a:rPr lang="en-US" dirty="0"/>
              <a:t>manage and organize the editorial office and ensure good working </a:t>
            </a:r>
            <a:r>
              <a:rPr lang="en-US" dirty="0" smtClean="0"/>
              <a:t>practice</a:t>
            </a:r>
          </a:p>
          <a:p>
            <a:r>
              <a:rPr lang="en-US" dirty="0"/>
              <a:t>attract authors to submit quality manuscripts to the </a:t>
            </a:r>
            <a:r>
              <a:rPr lang="en-US" dirty="0" smtClean="0"/>
              <a:t>journal</a:t>
            </a:r>
          </a:p>
          <a:p>
            <a:r>
              <a:rPr lang="en-US" dirty="0"/>
              <a:t>represent the journal in national and international </a:t>
            </a:r>
            <a:r>
              <a:rPr lang="en-US" dirty="0" smtClean="0"/>
              <a:t>forums</a:t>
            </a:r>
          </a:p>
          <a:p>
            <a:r>
              <a:rPr lang="en-US" dirty="0" smtClean="0"/>
              <a:t>plan </a:t>
            </a:r>
            <a:r>
              <a:rPr lang="en-US" dirty="0"/>
              <a:t>for the future of the journal</a:t>
            </a:r>
          </a:p>
        </p:txBody>
      </p:sp>
    </p:spTree>
    <p:extLst>
      <p:ext uri="{BB962C8B-B14F-4D97-AF65-F5344CB8AC3E}">
        <p14:creationId xmlns:p14="http://schemas.microsoft.com/office/powerpoint/2010/main" val="350109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926081" cy="286076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26081" y="770708"/>
            <a:ext cx="7615646" cy="58782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64358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12" y="631581"/>
            <a:ext cx="10079581" cy="5664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944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1561</TotalTime>
  <Words>594</Words>
  <Application>Microsoft Office PowerPoint</Application>
  <PresentationFormat>Widescreen</PresentationFormat>
  <Paragraphs>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Bradley Hand ITC</vt:lpstr>
      <vt:lpstr>Tw Cen MT</vt:lpstr>
      <vt:lpstr>Droplet</vt:lpstr>
      <vt:lpstr>PowerPoint Presentation</vt:lpstr>
      <vt:lpstr>RELAtIONSHIPS</vt:lpstr>
      <vt:lpstr>GOOD &amp;BAD RELATIONSHIPS</vt:lpstr>
      <vt:lpstr>EDITOR –AUTHOR RELATIONSHIP</vt:lpstr>
      <vt:lpstr>PowerPoint Presentation</vt:lpstr>
      <vt:lpstr>EDITOR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AUTHOR</vt:lpstr>
      <vt:lpstr>PowerPoint Presentation</vt:lpstr>
      <vt:lpstr>AUTHOR IS FAMILIAR WITH WRITING  EDITOR IS PROFESSIONAL AT WRITING</vt:lpstr>
      <vt:lpstr>     EDITOR-AUTHOR RELATIONSHIP</vt:lpstr>
      <vt:lpstr>editor</vt:lpstr>
      <vt:lpstr>PowerPoint Presentation</vt:lpstr>
      <vt:lpstr>PowerPoint Presentation</vt:lpstr>
      <vt:lpstr>PowerPoint Presentation</vt:lpstr>
      <vt:lpstr>Editor Author Relationship</vt:lpstr>
      <vt:lpstr>AUTHORS </vt:lpstr>
      <vt:lpstr>PowerPoint Presentation</vt:lpstr>
      <vt:lpstr>PowerPoint Presentation</vt:lpstr>
      <vt:lpstr>KEY POINTS </vt:lpstr>
      <vt:lpstr>SUPPORTING AUTHORS </vt:lpstr>
      <vt:lpstr>GOOD RELATION</vt:lpstr>
      <vt:lpstr>PowerPoint Presentation</vt:lpstr>
      <vt:lpstr>AUTHOR RULES FOR GOOD RELATIONSHIP</vt:lpstr>
      <vt:lpstr>EDITOR RULES FOR GOOD RELATIONSHIP</vt:lpstr>
      <vt:lpstr>BE KIND TO EACH OTHER</vt:lpstr>
      <vt:lpstr>IN THE NUT SHELL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 –AUTHOR RELATIONSHIP</dc:title>
  <dc:creator>hp</dc:creator>
  <cp:lastModifiedBy>IamTech</cp:lastModifiedBy>
  <cp:revision>35</cp:revision>
  <dcterms:created xsi:type="dcterms:W3CDTF">2021-04-11T18:20:52Z</dcterms:created>
  <dcterms:modified xsi:type="dcterms:W3CDTF">2021-09-08T07:42:13Z</dcterms:modified>
</cp:coreProperties>
</file>