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334" r:id="rId8"/>
    <p:sldId id="306" r:id="rId9"/>
    <p:sldId id="323" r:id="rId10"/>
    <p:sldId id="324" r:id="rId11"/>
    <p:sldId id="265" r:id="rId12"/>
    <p:sldId id="322" r:id="rId13"/>
    <p:sldId id="268" r:id="rId14"/>
    <p:sldId id="269" r:id="rId15"/>
    <p:sldId id="270" r:id="rId16"/>
    <p:sldId id="326" r:id="rId17"/>
    <p:sldId id="332" r:id="rId18"/>
    <p:sldId id="335" r:id="rId19"/>
    <p:sldId id="314" r:id="rId20"/>
    <p:sldId id="271" r:id="rId21"/>
    <p:sldId id="273" r:id="rId22"/>
    <p:sldId id="317" r:id="rId23"/>
    <p:sldId id="310" r:id="rId24"/>
    <p:sldId id="277" r:id="rId25"/>
    <p:sldId id="279" r:id="rId26"/>
    <p:sldId id="278" r:id="rId27"/>
    <p:sldId id="340" r:id="rId28"/>
    <p:sldId id="339" r:id="rId29"/>
    <p:sldId id="294" r:id="rId30"/>
    <p:sldId id="333" r:id="rId31"/>
    <p:sldId id="338" r:id="rId32"/>
    <p:sldId id="295" r:id="rId33"/>
    <p:sldId id="299" r:id="rId34"/>
    <p:sldId id="336" r:id="rId35"/>
    <p:sldId id="316" r:id="rId36"/>
    <p:sldId id="341" r:id="rId37"/>
    <p:sldId id="342" r:id="rId38"/>
    <p:sldId id="320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D0CB8-694D-49AA-978B-76945CE9E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Content Placeholder 5" descr="Bismillahirrahmanirrahim-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7150"/>
            <a:ext cx="9113838" cy="6835775"/>
          </a:xfrm>
        </p:spPr>
      </p:pic>
    </p:spTree>
    <p:extLst>
      <p:ext uri="{BB962C8B-B14F-4D97-AF65-F5344CB8AC3E}">
        <p14:creationId xmlns:p14="http://schemas.microsoft.com/office/powerpoint/2010/main" val="219479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Throughout world different organizations and </a:t>
            </a:r>
            <a:r>
              <a:rPr lang="en-US" dirty="0" err="1" smtClean="0"/>
              <a:t>committes</a:t>
            </a:r>
            <a:r>
              <a:rPr lang="en-US" dirty="0" smtClean="0"/>
              <a:t>  are working to make sure transparency in research and its  publications</a:t>
            </a:r>
          </a:p>
          <a:p>
            <a:r>
              <a:rPr lang="en-US" dirty="0"/>
              <a:t>The World Association of Medical Editors (WAME)</a:t>
            </a:r>
          </a:p>
          <a:p>
            <a:r>
              <a:rPr lang="en-US" dirty="0"/>
              <a:t>Committee on Publication Ethics (COPE)</a:t>
            </a:r>
          </a:p>
          <a:p>
            <a:r>
              <a:rPr lang="en-US" dirty="0"/>
              <a:t>The Directory of Open Access Journals (DOAJ)</a:t>
            </a:r>
          </a:p>
          <a:p>
            <a:r>
              <a:rPr lang="en-US" dirty="0"/>
              <a:t>The Open Access Scholarly Publishers Association (OASPA)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3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WAME has collaborated with COPE, DOAJ, OASP to develop the principles of transparency. </a:t>
            </a:r>
          </a:p>
          <a:p>
            <a:pPr marL="0" indent="0">
              <a:buNone/>
            </a:pPr>
            <a:r>
              <a:rPr lang="en-US" dirty="0" smtClean="0"/>
              <a:t>The first version was published in Jan 10</a:t>
            </a:r>
            <a:r>
              <a:rPr lang="en-US" baseline="30000" dirty="0" smtClean="0"/>
              <a:t>th</a:t>
            </a:r>
            <a:r>
              <a:rPr lang="en-US" dirty="0" smtClean="0"/>
              <a:t> ,2014</a:t>
            </a:r>
          </a:p>
          <a:p>
            <a:pPr marL="0" indent="0">
              <a:buNone/>
            </a:pPr>
            <a:r>
              <a:rPr lang="en-US" dirty="0" smtClean="0"/>
              <a:t>The second version in June 22, 2015</a:t>
            </a:r>
          </a:p>
          <a:p>
            <a:pPr marL="0" indent="0">
              <a:buNone/>
            </a:pPr>
            <a:r>
              <a:rPr lang="en-US" dirty="0" smtClean="0"/>
              <a:t>Third version </a:t>
            </a:r>
            <a:r>
              <a:rPr lang="en-US" dirty="0"/>
              <a:t>published </a:t>
            </a:r>
            <a:r>
              <a:rPr lang="en-US" dirty="0" smtClean="0"/>
              <a:t>in Jan 15, 2018  </a:t>
            </a:r>
          </a:p>
        </p:txBody>
      </p:sp>
    </p:spTree>
    <p:extLst>
      <p:ext uri="{BB962C8B-B14F-4D97-AF65-F5344CB8AC3E}">
        <p14:creationId xmlns:p14="http://schemas.microsoft.com/office/powerpoint/2010/main" val="199686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hp\Desktop\Transparency &amp; conduct in research\imag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Website</a:t>
            </a:r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/>
              <a:t>Name of </a:t>
            </a:r>
            <a:r>
              <a:rPr lang="en-US" dirty="0" smtClean="0"/>
              <a:t>journal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3. Peer </a:t>
            </a:r>
            <a:r>
              <a:rPr lang="en-US" dirty="0"/>
              <a:t>review </a:t>
            </a:r>
            <a:r>
              <a:rPr lang="en-US" dirty="0" smtClean="0"/>
              <a:t>process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4.Ownership </a:t>
            </a:r>
            <a:r>
              <a:rPr lang="en-US" dirty="0"/>
              <a:t>and </a:t>
            </a:r>
            <a:r>
              <a:rPr lang="en-US" dirty="0" smtClean="0"/>
              <a:t>management</a:t>
            </a:r>
          </a:p>
          <a:p>
            <a:pPr marL="0" indent="0">
              <a:buNone/>
            </a:pPr>
            <a:r>
              <a:rPr lang="en-US" dirty="0" smtClean="0"/>
              <a:t>5. Governing body</a:t>
            </a:r>
          </a:p>
          <a:p>
            <a:pPr marL="0" indent="0">
              <a:buNone/>
            </a:pPr>
            <a:r>
              <a:rPr lang="en-US" dirty="0" smtClean="0"/>
              <a:t>6. Editorial </a:t>
            </a:r>
            <a:r>
              <a:rPr lang="en-US" dirty="0"/>
              <a:t>team/contact </a:t>
            </a:r>
            <a:r>
              <a:rPr lang="en-US" dirty="0" smtClean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19733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Copyright and Licensing</a:t>
            </a:r>
          </a:p>
          <a:p>
            <a:pPr marL="0" indent="0">
              <a:buNone/>
            </a:pPr>
            <a:r>
              <a:rPr lang="en-US" dirty="0" smtClean="0"/>
              <a:t>8. Author fees</a:t>
            </a:r>
          </a:p>
          <a:p>
            <a:pPr marL="0" indent="0">
              <a:buNone/>
            </a:pPr>
            <a:r>
              <a:rPr lang="en-US" dirty="0" smtClean="0"/>
              <a:t>9. Process </a:t>
            </a:r>
            <a:r>
              <a:rPr lang="en-US" dirty="0"/>
              <a:t>for identification of and dealing with allegations of research </a:t>
            </a:r>
            <a:r>
              <a:rPr lang="en-US" dirty="0" smtClean="0"/>
              <a:t>misconduct</a:t>
            </a:r>
          </a:p>
          <a:p>
            <a:pPr marL="0" indent="0">
              <a:buNone/>
            </a:pPr>
            <a:r>
              <a:rPr lang="en-US" dirty="0" smtClean="0"/>
              <a:t>10. Publication Ethics</a:t>
            </a:r>
          </a:p>
          <a:p>
            <a:pPr marL="0" indent="0">
              <a:buNone/>
            </a:pPr>
            <a:r>
              <a:rPr lang="en-US" dirty="0" smtClean="0"/>
              <a:t>11. Publishing schedule</a:t>
            </a:r>
          </a:p>
        </p:txBody>
      </p:sp>
    </p:spTree>
    <p:extLst>
      <p:ext uri="{BB962C8B-B14F-4D97-AF65-F5344CB8AC3E}">
        <p14:creationId xmlns:p14="http://schemas.microsoft.com/office/powerpoint/2010/main" val="891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12.  </a:t>
            </a:r>
            <a:r>
              <a:rPr lang="en-US" dirty="0" smtClean="0"/>
              <a:t>Access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13</a:t>
            </a:r>
            <a:r>
              <a:rPr lang="en-US" dirty="0"/>
              <a:t>. Archiving</a:t>
            </a:r>
          </a:p>
          <a:p>
            <a:pPr marL="0" indent="0">
              <a:buNone/>
            </a:pPr>
            <a:r>
              <a:rPr lang="en-US" dirty="0" smtClean="0"/>
              <a:t>14. Advertising</a:t>
            </a:r>
          </a:p>
          <a:p>
            <a:pPr marL="0" indent="0">
              <a:buNone/>
            </a:pPr>
            <a:r>
              <a:rPr lang="en-US" dirty="0" smtClean="0"/>
              <a:t>15. Direct </a:t>
            </a:r>
            <a:r>
              <a:rPr lang="en-US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76418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CONDUCT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4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yhp\Desktop\Transparency &amp; conduct in research\Screenshot 2020-12-10 1840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8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Proper Research conduct means</a:t>
            </a:r>
            <a:r>
              <a:rPr lang="en-US" b="1" dirty="0" smtClean="0"/>
              <a:t> </a:t>
            </a:r>
            <a:r>
              <a:rPr lang="en-US" b="1" dirty="0"/>
              <a:t>honesty, moral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integrity </a:t>
            </a:r>
            <a:r>
              <a:rPr lang="en-US" b="1" dirty="0"/>
              <a:t>&amp; </a:t>
            </a:r>
            <a:r>
              <a:rPr lang="en-US" b="1" dirty="0" smtClean="0"/>
              <a:t>righteousness  </a:t>
            </a:r>
            <a:r>
              <a:rPr lang="en-US" dirty="0" smtClean="0"/>
              <a:t>while conducting </a:t>
            </a:r>
          </a:p>
          <a:p>
            <a:pPr marL="0" indent="0">
              <a:buNone/>
            </a:pPr>
            <a:r>
              <a:rPr lang="en-US" dirty="0" smtClean="0"/>
              <a:t>research allowing others to have confidence and </a:t>
            </a:r>
          </a:p>
          <a:p>
            <a:pPr marL="0" indent="0">
              <a:buNone/>
            </a:pPr>
            <a:r>
              <a:rPr lang="en-US" dirty="0" smtClean="0"/>
              <a:t>trust in the methods &amp; findings of research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6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RESEARCH MISCONDUCT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truth of the matter is that you always know the right thing to do. The hard part is doing it”</a:t>
            </a:r>
          </a:p>
          <a:p>
            <a:r>
              <a:rPr lang="en-US" dirty="0">
                <a:solidFill>
                  <a:schemeClr val="tx1"/>
                </a:solidFill>
              </a:rPr>
              <a:t>General Norman </a:t>
            </a:r>
            <a:r>
              <a:rPr lang="en-US" dirty="0" err="1">
                <a:solidFill>
                  <a:schemeClr val="tx1"/>
                </a:solidFill>
              </a:rPr>
              <a:t>Schwarzkopfdf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1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Dr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Rahat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Sarfraz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Professor of Pathology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KEMU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It is the violation of the standard codes of scholarly conduct and ethical behavior in the publication of professional scientific research.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may occur at every stage of the research process (Data generation, recording, review and publication/dissemination of scientific </a:t>
            </a:r>
            <a:r>
              <a:rPr lang="en-US" dirty="0" smtClean="0"/>
              <a:t>knowledge)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91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department of health &amp; Human services defines research misconduct as </a:t>
            </a:r>
            <a:r>
              <a:rPr lang="en-US" b="1" dirty="0" smtClean="0"/>
              <a:t> </a:t>
            </a:r>
            <a:r>
              <a:rPr lang="en-US" b="1" dirty="0"/>
              <a:t>Fabrication, </a:t>
            </a:r>
            <a:r>
              <a:rPr lang="en-US" b="1" dirty="0" smtClean="0"/>
              <a:t>Falsification </a:t>
            </a:r>
            <a:r>
              <a:rPr lang="en-US" b="1" dirty="0"/>
              <a:t>or </a:t>
            </a:r>
            <a:r>
              <a:rPr lang="en-US" b="1" dirty="0" smtClean="0"/>
              <a:t>Plagiarism </a:t>
            </a:r>
            <a:r>
              <a:rPr lang="en-US" dirty="0" smtClean="0"/>
              <a:t>in </a:t>
            </a:r>
            <a:r>
              <a:rPr lang="en-US" dirty="0"/>
              <a:t>proposing, performing </a:t>
            </a:r>
            <a:r>
              <a:rPr lang="en-US" dirty="0" smtClean="0"/>
              <a:t>, </a:t>
            </a:r>
            <a:r>
              <a:rPr lang="en-US" dirty="0"/>
              <a:t>reporting research </a:t>
            </a:r>
            <a:r>
              <a:rPr lang="en-US" dirty="0" smtClean="0"/>
              <a:t>results or </a:t>
            </a:r>
            <a:r>
              <a:rPr lang="en-US" dirty="0"/>
              <a:t> reviewing </a:t>
            </a:r>
            <a:r>
              <a:rPr lang="en-US" dirty="0" smtClean="0"/>
              <a:t>research.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4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FALSIFICATION</a:t>
            </a:r>
          </a:p>
        </p:txBody>
      </p:sp>
      <p:pic>
        <p:nvPicPr>
          <p:cNvPr id="4" name="Picture 2" descr="C:\Users\yhp\Desktop\Screenshot 2020-12-12 1325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t="41003" r="37484"/>
          <a:stretch/>
        </p:blipFill>
        <p:spPr bwMode="auto">
          <a:xfrm>
            <a:off x="3307403" y="3307404"/>
            <a:ext cx="2295729" cy="28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1"/>
            <a:ext cx="8001000" cy="20573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Also called Tampering or duplication. </a:t>
            </a:r>
          </a:p>
          <a:p>
            <a:pPr algn="just"/>
            <a:r>
              <a:rPr lang="en-US" dirty="0" smtClean="0"/>
              <a:t>Involves </a:t>
            </a:r>
            <a:r>
              <a:rPr lang="en-US" dirty="0"/>
              <a:t>making </a:t>
            </a:r>
            <a:r>
              <a:rPr lang="en-US" dirty="0" smtClean="0"/>
              <a:t>changes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results </a:t>
            </a:r>
            <a:r>
              <a:rPr lang="en-US" dirty="0"/>
              <a:t>of an experiment in a way </a:t>
            </a:r>
            <a:r>
              <a:rPr lang="en-US" dirty="0" smtClean="0"/>
              <a:t>which </a:t>
            </a:r>
            <a:r>
              <a:rPr lang="en-US" dirty="0"/>
              <a:t>cannot be scientifically </a:t>
            </a:r>
            <a:r>
              <a:rPr lang="en-US" dirty="0" smtClean="0"/>
              <a:t>justified with an intention </a:t>
            </a:r>
            <a:r>
              <a:rPr lang="en-US" dirty="0"/>
              <a:t>of </a:t>
            </a:r>
            <a:r>
              <a:rPr lang="en-US" dirty="0" smtClean="0"/>
              <a:t>improving </a:t>
            </a:r>
            <a:r>
              <a:rPr lang="en-US" dirty="0"/>
              <a:t>the results or </a:t>
            </a:r>
            <a:r>
              <a:rPr lang="en-US" dirty="0" smtClean="0"/>
              <a:t>removing </a:t>
            </a:r>
            <a:r>
              <a:rPr lang="en-US" dirty="0"/>
              <a:t>results that don’t </a:t>
            </a:r>
            <a:r>
              <a:rPr lang="en-US" dirty="0" smtClean="0"/>
              <a:t>fit </a:t>
            </a:r>
            <a:r>
              <a:rPr lang="en-US" dirty="0"/>
              <a:t>the hypothesis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5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Falsification is the most common form of scientific misconduct.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a study conducted in  China in 2006  40% of the investigated misconduct cases were of falsification.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Khadem-Rezaiyan</a:t>
            </a:r>
            <a:r>
              <a:rPr lang="en-US" dirty="0"/>
              <a:t> M, </a:t>
            </a:r>
            <a:r>
              <a:rPr lang="en-US" dirty="0" err="1"/>
              <a:t>Dadgarmoghaddam</a:t>
            </a:r>
            <a:r>
              <a:rPr lang="en-US" dirty="0"/>
              <a:t> M. Research misconduct: a report from a developing country. Iranian journal of public health. 2017;46(10):1374.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7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FABRICATION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 Desk top Publishing. </a:t>
            </a:r>
          </a:p>
          <a:p>
            <a:pPr marL="0" indent="0">
              <a:buNone/>
            </a:pPr>
            <a:r>
              <a:rPr lang="en-US" dirty="0" smtClean="0"/>
              <a:t> It  </a:t>
            </a:r>
            <a:r>
              <a:rPr lang="en-US" dirty="0"/>
              <a:t>involves creating a new record of data or results. Most commonly fabricated documents are informed consent forms and patient diaries. </a:t>
            </a:r>
          </a:p>
          <a:p>
            <a:r>
              <a:rPr lang="en-US" dirty="0" smtClean="0"/>
              <a:t>Fabrication </a:t>
            </a:r>
            <a:r>
              <a:rPr lang="en-US" dirty="0"/>
              <a:t>is the second most common form of scientific misconduct, comprising 22% of the studied </a:t>
            </a:r>
            <a:r>
              <a:rPr lang="en-US" dirty="0" smtClean="0"/>
              <a:t>cases. </a:t>
            </a:r>
            <a:r>
              <a:rPr lang="en-US" dirty="0" err="1" smtClean="0"/>
              <a:t>Khadem-Rezaiyan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Dadgarmoghaddam</a:t>
            </a:r>
            <a:r>
              <a:rPr lang="en-US" dirty="0"/>
              <a:t> M. Research misconduct: a report from a developing country. Iranian journal of public health. 2017;46(10):1374.</a:t>
            </a:r>
          </a:p>
        </p:txBody>
      </p:sp>
    </p:spTree>
    <p:extLst>
      <p:ext uri="{BB962C8B-B14F-4D97-AF65-F5344CB8AC3E}">
        <p14:creationId xmlns:p14="http://schemas.microsoft.com/office/powerpoint/2010/main" val="1601412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</a:t>
            </a:r>
          </a:p>
        </p:txBody>
      </p:sp>
      <p:pic>
        <p:nvPicPr>
          <p:cNvPr id="2050" name="Picture 2" descr="C:\Users\yhp\Desktop\Transparency &amp; conduct in research\Screenshot 2020-12-10 18353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9796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9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PLAGIARISM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word is taken from </a:t>
            </a:r>
            <a:r>
              <a:rPr lang="en-US" dirty="0" err="1" smtClean="0"/>
              <a:t>latin</a:t>
            </a:r>
            <a:r>
              <a:rPr lang="en-US" dirty="0" smtClean="0"/>
              <a:t> word “</a:t>
            </a:r>
            <a:r>
              <a:rPr lang="en-US" dirty="0" err="1" smtClean="0"/>
              <a:t>Plagiare</a:t>
            </a:r>
            <a:r>
              <a:rPr lang="en-US" dirty="0" smtClean="0"/>
              <a:t>” meaning to kidnap</a:t>
            </a:r>
          </a:p>
          <a:p>
            <a:pPr marL="0" indent="0">
              <a:buNone/>
            </a:pPr>
            <a:r>
              <a:rPr lang="en-US" dirty="0"/>
              <a:t>Is an“ intellectual theft</a:t>
            </a:r>
            <a:r>
              <a:rPr lang="en-US" dirty="0" smtClean="0"/>
              <a:t>”.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Copying </a:t>
            </a:r>
            <a:r>
              <a:rPr lang="en-US" dirty="0"/>
              <a:t>someone else’s intellectual property (information or ideas) as own achievement without giving the actual </a:t>
            </a:r>
            <a:r>
              <a:rPr lang="en-US" dirty="0" smtClean="0"/>
              <a:t>source.</a:t>
            </a:r>
          </a:p>
          <a:p>
            <a:pPr marL="0" indent="0">
              <a:buNone/>
            </a:pPr>
            <a:r>
              <a:rPr lang="en-US" dirty="0" smtClean="0"/>
              <a:t>It is a major </a:t>
            </a:r>
            <a:r>
              <a:rPr lang="en-US" dirty="0"/>
              <a:t>breach of </a:t>
            </a:r>
            <a:r>
              <a:rPr lang="en-US" dirty="0" smtClean="0"/>
              <a:t>ethics &amp; serious crime.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yhp\Desktop\Transparency &amp; conduct in research\Screenshot 2020-12-10 1836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6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yhp\Desktop\Transparency &amp; conduct in research\Screenshot 2020-12-10 1837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39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CONSEQUENCES OF MISCONDUCT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If misconduct takes place in a clinical trial, it places all subjects in that trial at possible safety risk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•”Retraction” Withdrawal </a:t>
            </a:r>
            <a:r>
              <a:rPr lang="en-US" dirty="0"/>
              <a:t>or correction of all pending and published papers and abstracts affected by the misconduct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Reprimand, removal from project, rank and salary reduction, dismissal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Restitution of funds to the granting </a:t>
            </a:r>
            <a:r>
              <a:rPr lang="en-US" dirty="0" smtClean="0"/>
              <a:t>agency &amp;  	Ineligibility </a:t>
            </a:r>
            <a:r>
              <a:rPr lang="en-US" dirty="0"/>
              <a:t>to apply for grants for years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The </a:t>
            </a:r>
            <a:r>
              <a:rPr lang="en-US" b="1" dirty="0"/>
              <a:t>end of your research career!</a:t>
            </a:r>
          </a:p>
        </p:txBody>
      </p:sp>
    </p:spTree>
    <p:extLst>
      <p:ext uri="{BB962C8B-B14F-4D97-AF65-F5344CB8AC3E}">
        <p14:creationId xmlns:p14="http://schemas.microsoft.com/office/powerpoint/2010/main" val="17741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PUBLICATION ETHICS: ASSIGNMENT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TRANSPARENCY </a:t>
            </a:r>
            <a:r>
              <a:rPr lang="en-US" b="1" dirty="0" smtClean="0">
                <a:solidFill>
                  <a:schemeClr val="tx1"/>
                </a:solidFill>
              </a:rPr>
              <a:t>&amp; CONDUCT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86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yhp\Desktop\Transparency &amp; conduct in research\Screenshot 2020-12-10 18383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8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RECOMMENDATIONS TO IMPLEMENT 	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PROPER RESEARCH CONDUCT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695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6146" name="Picture 2" descr="C:\Users\yhp\Desktop\Transparency &amp; conduct in research\Screenshot 2020-12-10 18393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90"/>
            <a:ext cx="9144000" cy="69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0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INSTITUTIONAL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Promote responsible conduct of </a:t>
            </a:r>
            <a:r>
              <a:rPr lang="en-US" dirty="0" smtClean="0"/>
              <a:t>research</a:t>
            </a:r>
          </a:p>
          <a:p>
            <a:r>
              <a:rPr lang="en-US" dirty="0"/>
              <a:t>Provide training and education </a:t>
            </a:r>
          </a:p>
          <a:p>
            <a:r>
              <a:rPr lang="en-US" dirty="0" smtClean="0"/>
              <a:t>Establish </a:t>
            </a:r>
            <a:r>
              <a:rPr lang="en-US" dirty="0"/>
              <a:t>policies and procedures for investigating and reporting instances of alleged research </a:t>
            </a:r>
            <a:r>
              <a:rPr lang="en-US" dirty="0" smtClean="0"/>
              <a:t>misconduct  </a:t>
            </a:r>
          </a:p>
          <a:p>
            <a:r>
              <a:rPr lang="en-US" dirty="0" smtClean="0"/>
              <a:t>Provide </a:t>
            </a:r>
            <a:r>
              <a:rPr lang="en-US" dirty="0"/>
              <a:t>support to assist with correcting incidences of </a:t>
            </a:r>
            <a:r>
              <a:rPr lang="en-US" dirty="0" smtClean="0"/>
              <a:t>misconduct</a:t>
            </a:r>
          </a:p>
          <a:p>
            <a:r>
              <a:rPr lang="en-US" dirty="0" smtClean="0"/>
              <a:t>Provide </a:t>
            </a:r>
            <a:r>
              <a:rPr lang="en-US" dirty="0"/>
              <a:t>annual report </a:t>
            </a:r>
            <a:endParaRPr lang="en-US" dirty="0" smtClean="0"/>
          </a:p>
          <a:p>
            <a:r>
              <a:rPr lang="en-US" dirty="0" smtClean="0"/>
              <a:t>Promote </a:t>
            </a:r>
            <a:r>
              <a:rPr lang="en-US" dirty="0"/>
              <a:t>Professionalism! </a:t>
            </a:r>
          </a:p>
        </p:txBody>
      </p:sp>
    </p:spTree>
    <p:extLst>
      <p:ext uri="{BB962C8B-B14F-4D97-AF65-F5344CB8AC3E}">
        <p14:creationId xmlns:p14="http://schemas.microsoft.com/office/powerpoint/2010/main" val="3457902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misconduct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Honest</a:t>
            </a:r>
            <a:r>
              <a:rPr lang="en-US" dirty="0"/>
              <a:t>, unintentional </a:t>
            </a:r>
            <a:r>
              <a:rPr lang="en-US" dirty="0" smtClean="0"/>
              <a:t> ordinary errors</a:t>
            </a:r>
          </a:p>
          <a:p>
            <a:r>
              <a:rPr lang="en-US" dirty="0" smtClean="0"/>
              <a:t>Good faith differences in interpretations or judgements of data</a:t>
            </a:r>
          </a:p>
          <a:p>
            <a:r>
              <a:rPr lang="en-US" dirty="0" smtClean="0"/>
              <a:t>Scholarly or political disagreements</a:t>
            </a:r>
          </a:p>
          <a:p>
            <a:r>
              <a:rPr lang="en-US" dirty="0" smtClean="0"/>
              <a:t>Honest good faith personal or professional opinions</a:t>
            </a:r>
          </a:p>
          <a:p>
            <a:r>
              <a:rPr lang="en-US" dirty="0" smtClean="0"/>
              <a:t>Private moral or ethical behaviors or views</a:t>
            </a:r>
          </a:p>
          <a:p>
            <a:r>
              <a:rPr lang="en-US" dirty="0" smtClean="0"/>
              <a:t>Authorship controversy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91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basis of science is honesty</a:t>
            </a:r>
          </a:p>
          <a:p>
            <a:r>
              <a:rPr lang="en-US" dirty="0" smtClean="0"/>
              <a:t>At the core it is our duty as scientists to  publish all data no matter what the out come is. As negative finding is still an important finding </a:t>
            </a:r>
          </a:p>
          <a:p>
            <a:r>
              <a:rPr lang="en-US" dirty="0" smtClean="0"/>
              <a:t>The </a:t>
            </a:r>
            <a:r>
              <a:rPr lang="en-US" dirty="0"/>
              <a:t>direction of scientific research should not be determined by the pressure to win the significance </a:t>
            </a:r>
            <a:r>
              <a:rPr lang="en-US" dirty="0" smtClean="0"/>
              <a:t>lottery</a:t>
            </a:r>
            <a:r>
              <a:rPr lang="en-US" dirty="0"/>
              <a:t> </a:t>
            </a:r>
            <a:r>
              <a:rPr lang="en-US" dirty="0" smtClean="0"/>
              <a:t>or promotion </a:t>
            </a:r>
            <a:r>
              <a:rPr lang="en-US" dirty="0"/>
              <a:t>but rather systematic, hypothesis driven attempts to fill holes in our </a:t>
            </a:r>
            <a:r>
              <a:rPr lang="en-US" dirty="0" smtClean="0"/>
              <a:t>knowledge keeping our moral integrity, righteousness and ensuring transparency.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97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thank-you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04625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E:\DIFFERENT TEMPLATES\ANY QUESTION\question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50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5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Culliton</a:t>
            </a:r>
            <a:r>
              <a:rPr lang="en-US" sz="2000" dirty="0"/>
              <a:t> BJ. Coping with fraud: the </a:t>
            </a:r>
            <a:r>
              <a:rPr lang="en-US" sz="2000" dirty="0" err="1"/>
              <a:t>Darsee</a:t>
            </a:r>
            <a:r>
              <a:rPr lang="en-US" sz="2000" dirty="0"/>
              <a:t> Case. Science (New York, NY). 1983;220(4592):31.</a:t>
            </a:r>
          </a:p>
          <a:p>
            <a:r>
              <a:rPr lang="en-US" sz="2000" dirty="0" err="1"/>
              <a:t>Dhingra</a:t>
            </a:r>
            <a:r>
              <a:rPr lang="en-US" sz="2000" dirty="0"/>
              <a:t> D, Mishra D. Publication misconduct among medical professionals in India. Indian journal of medical ethics. 2014;11(2):104- 7.</a:t>
            </a:r>
          </a:p>
          <a:p>
            <a:r>
              <a:rPr lang="en-US" sz="2000" dirty="0"/>
              <a:t> </a:t>
            </a:r>
            <a:r>
              <a:rPr lang="en-US" sz="2000" dirty="0" err="1" smtClean="0"/>
              <a:t>Fanelli</a:t>
            </a:r>
            <a:r>
              <a:rPr lang="en-US" sz="2000" dirty="0" smtClean="0"/>
              <a:t> </a:t>
            </a:r>
            <a:r>
              <a:rPr lang="en-US" sz="2000" dirty="0"/>
              <a:t>D. How many scientists fabricate and falsify research? A systematic review and meta-analysis of survey data. </a:t>
            </a:r>
            <a:r>
              <a:rPr lang="en-US" sz="2000" dirty="0" err="1"/>
              <a:t>PloS</a:t>
            </a:r>
            <a:r>
              <a:rPr lang="en-US" sz="2000" dirty="0"/>
              <a:t> one. 2009;4(5):e5738.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Ford B. Strategies for Preventing Research Misconduct. </a:t>
            </a:r>
            <a:r>
              <a:rPr lang="en-US" sz="2000" dirty="0" err="1"/>
              <a:t>Ankura</a:t>
            </a:r>
            <a:r>
              <a:rPr lang="en-US" sz="2000" dirty="0"/>
              <a:t> Collaboration drives results. 2018. </a:t>
            </a:r>
          </a:p>
          <a:p>
            <a:r>
              <a:rPr lang="en-US" sz="2000" dirty="0" smtClean="0"/>
              <a:t>Jawad F. Plagiarism &amp; integrity in research. JPMA Vol 63, NO 11, Nov 2013 </a:t>
            </a:r>
          </a:p>
          <a:p>
            <a:r>
              <a:rPr lang="en-US" sz="2000" dirty="0" err="1" smtClean="0"/>
              <a:t>Khadem-Rezaiyan</a:t>
            </a:r>
            <a:r>
              <a:rPr lang="en-US" sz="2000" dirty="0" smtClean="0"/>
              <a:t> </a:t>
            </a:r>
            <a:r>
              <a:rPr lang="en-US" sz="2000" dirty="0"/>
              <a:t>M, </a:t>
            </a:r>
            <a:r>
              <a:rPr lang="en-US" sz="2000" dirty="0" err="1"/>
              <a:t>Dadgarmoghaddam</a:t>
            </a:r>
            <a:r>
              <a:rPr lang="en-US" sz="2000" dirty="0"/>
              <a:t> M. Research misconduct: a report from a developing country. Iranian journal of public health. 2017;46(10):1374.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479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Maggio L, Dong T, </a:t>
            </a:r>
            <a:r>
              <a:rPr lang="en-US" dirty="0" err="1"/>
              <a:t>Driessen</a:t>
            </a:r>
            <a:r>
              <a:rPr lang="en-US" dirty="0"/>
              <a:t> E, </a:t>
            </a:r>
            <a:r>
              <a:rPr lang="en-US" dirty="0" err="1"/>
              <a:t>Artino</a:t>
            </a:r>
            <a:r>
              <a:rPr lang="en-US" dirty="0"/>
              <a:t> Jr A. Factors associated with scientific misconduct and questionable research practices in health professions education. Perspectives on medical education. 2019;8(2):74- 82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Pupovac</a:t>
            </a:r>
            <a:r>
              <a:rPr lang="en-US" dirty="0"/>
              <a:t> V, </a:t>
            </a:r>
            <a:r>
              <a:rPr lang="en-US" dirty="0" err="1"/>
              <a:t>Prijić-Samaržija</a:t>
            </a:r>
            <a:r>
              <a:rPr lang="en-US" dirty="0"/>
              <a:t> S, </a:t>
            </a:r>
            <a:r>
              <a:rPr lang="en-US" dirty="0" err="1"/>
              <a:t>Petrovečki</a:t>
            </a:r>
            <a:r>
              <a:rPr lang="en-US" dirty="0"/>
              <a:t> M. Research misconduct in the Croatian scientific community: a survey assessing the forms and characteristics of research misconduct. Science and engineering ethics. 2017;23(1):165-81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Principles  of transparency &amp; Best practice  In  Scholarly  Publishing. </a:t>
            </a:r>
            <a:r>
              <a:rPr lang="en-US" dirty="0" err="1" smtClean="0"/>
              <a:t>Puse</a:t>
            </a:r>
            <a:r>
              <a:rPr lang="en-US" dirty="0" smtClean="0"/>
              <a:t> international. Feb 1</a:t>
            </a:r>
            <a:r>
              <a:rPr lang="en-US" baseline="30000" dirty="0" smtClean="0"/>
              <a:t>st</a:t>
            </a:r>
            <a:r>
              <a:rPr lang="en-US" dirty="0" smtClean="0"/>
              <a:t>, 2018 issue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Stavale</a:t>
            </a:r>
            <a:r>
              <a:rPr lang="en-US" dirty="0" smtClean="0"/>
              <a:t> </a:t>
            </a:r>
            <a:r>
              <a:rPr lang="en-US" dirty="0"/>
              <a:t>R, Ferreira GI, </a:t>
            </a:r>
            <a:r>
              <a:rPr lang="en-US" dirty="0" err="1"/>
              <a:t>Galvão</a:t>
            </a:r>
            <a:r>
              <a:rPr lang="en-US" dirty="0"/>
              <a:t> JAM, </a:t>
            </a:r>
            <a:r>
              <a:rPr lang="en-US" dirty="0" err="1"/>
              <a:t>Zicker</a:t>
            </a:r>
            <a:r>
              <a:rPr lang="en-US" dirty="0"/>
              <a:t> F, </a:t>
            </a:r>
            <a:r>
              <a:rPr lang="en-US" dirty="0" err="1"/>
              <a:t>Novaes</a:t>
            </a:r>
            <a:r>
              <a:rPr lang="en-US" dirty="0"/>
              <a:t> MRCG, de Oliveira CM, et al. Research misconduct in health and life sciences research: A systematic review of retracted literature from Brazilian institutions. </a:t>
            </a:r>
            <a:r>
              <a:rPr lang="en-US" dirty="0" err="1"/>
              <a:t>PloS</a:t>
            </a:r>
            <a:r>
              <a:rPr lang="en-US" dirty="0"/>
              <a:t> one. 2019;14(4):e0214272. •(http://news.sciencemag.org/education/2011/09/jan‐hendrik‐sch%C3%B 6n‐ loses‐his‐</a:t>
            </a:r>
            <a:r>
              <a:rPr lang="en-US" dirty="0" err="1"/>
              <a:t>ph.d.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Zhang </a:t>
            </a:r>
            <a:r>
              <a:rPr lang="en-US" dirty="0"/>
              <a:t>M, </a:t>
            </a:r>
            <a:r>
              <a:rPr lang="en-US" dirty="0" err="1"/>
              <a:t>Grieneisen</a:t>
            </a:r>
            <a:r>
              <a:rPr lang="en-US" dirty="0"/>
              <a:t> ML. The impact of misconduct on the published medical and non-medical literature, and the news media. </a:t>
            </a:r>
            <a:r>
              <a:rPr lang="en-US" dirty="0" err="1"/>
              <a:t>Scientometrics</a:t>
            </a:r>
            <a:r>
              <a:rPr lang="en-US" dirty="0"/>
              <a:t>. 2013;96(2):573-87.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5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the end of presentation participants must be able to understand</a:t>
            </a:r>
          </a:p>
          <a:p>
            <a:r>
              <a:rPr lang="en-US" dirty="0" smtClean="0"/>
              <a:t>What is transparency in research. </a:t>
            </a:r>
          </a:p>
          <a:p>
            <a:r>
              <a:rPr lang="en-US" dirty="0" smtClean="0"/>
              <a:t>Key elements &amp; Principles of transparency</a:t>
            </a:r>
          </a:p>
          <a:p>
            <a:r>
              <a:rPr lang="en-US" dirty="0" smtClean="0"/>
              <a:t>What is research Conduct </a:t>
            </a:r>
          </a:p>
          <a:p>
            <a:r>
              <a:rPr lang="en-US" dirty="0" smtClean="0"/>
              <a:t>What is misconduct in research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misconduct </a:t>
            </a:r>
            <a:r>
              <a:rPr lang="en-US" dirty="0" smtClean="0"/>
              <a:t>happens, How is it identified  &amp; its consequences</a:t>
            </a:r>
            <a:endParaRPr lang="en-US" dirty="0"/>
          </a:p>
          <a:p>
            <a:r>
              <a:rPr lang="en-US" dirty="0" smtClean="0"/>
              <a:t>Recommendations to Implement proper conduct in research</a:t>
            </a:r>
          </a:p>
          <a:p>
            <a:r>
              <a:rPr lang="en-US" dirty="0"/>
              <a:t>What is NOT misconduct</a:t>
            </a:r>
          </a:p>
          <a:p>
            <a:r>
              <a:rPr lang="en-US" dirty="0" smtClean="0"/>
              <a:t>Take 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7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“Research</a:t>
            </a:r>
            <a:r>
              <a:rPr lang="en-US" dirty="0"/>
              <a:t>” </a:t>
            </a:r>
            <a:r>
              <a:rPr lang="en-US" dirty="0" smtClean="0"/>
              <a:t> is a systematic </a:t>
            </a:r>
            <a:r>
              <a:rPr lang="en-US" dirty="0"/>
              <a:t>methodological scientific approach for basic facts around a certain problem in order to find solutions based on these facts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1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RESEARCH TRANSPARENCY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refers to shared belief that “researchers have an ethical obligation to facilitate the evaluation of their evidence –based knowledge claims by making their evidence, analysis and research design public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Transparency </a:t>
            </a:r>
            <a:r>
              <a:rPr lang="en-US" dirty="0"/>
              <a:t>is recognized as a basic requirement of research and implies openness, communication and accountability.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Editorial quality</a:t>
            </a:r>
          </a:p>
          <a:p>
            <a:r>
              <a:rPr lang="en-US" dirty="0" smtClean="0"/>
              <a:t>Peer-review process</a:t>
            </a:r>
          </a:p>
          <a:p>
            <a:r>
              <a:rPr lang="en-US" dirty="0" smtClean="0"/>
              <a:t>openness/ licensing</a:t>
            </a:r>
          </a:p>
          <a:p>
            <a:r>
              <a:rPr lang="en-US" dirty="0" smtClean="0"/>
              <a:t>Technical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1207</Words>
  <Application>Microsoft Office PowerPoint</Application>
  <PresentationFormat>On-screen Show (4:3)</PresentationFormat>
  <Paragraphs>129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Dr Rahat Sarfraz</vt:lpstr>
      <vt:lpstr>PUBLICATION ETHICS: ASSIGNMENT</vt:lpstr>
      <vt:lpstr>OBJECTIVES</vt:lpstr>
      <vt:lpstr>PowerPoint Presentation</vt:lpstr>
      <vt:lpstr>What is Research?</vt:lpstr>
      <vt:lpstr>RESEARCH TRANSPARENCY</vt:lpstr>
      <vt:lpstr>PowerPoint Presentation</vt:lpstr>
      <vt:lpstr>ELEMENTS IN TRANSPARENCY</vt:lpstr>
      <vt:lpstr>PowerPoint Presentation</vt:lpstr>
      <vt:lpstr>PowerPoint Presentation</vt:lpstr>
      <vt:lpstr>PowerPoint Presentation</vt:lpstr>
      <vt:lpstr>PRINCIPLES OF TRANSPARENCY</vt:lpstr>
      <vt:lpstr>PowerPoint Presentation</vt:lpstr>
      <vt:lpstr>PowerPoint Presentation</vt:lpstr>
      <vt:lpstr>RESEARCH CONDUCT</vt:lpstr>
      <vt:lpstr>PowerPoint Presentation</vt:lpstr>
      <vt:lpstr>PowerPoint Presentation</vt:lpstr>
      <vt:lpstr>RESEARCH MISCONDUCT</vt:lpstr>
      <vt:lpstr> </vt:lpstr>
      <vt:lpstr>PowerPoint Presentation</vt:lpstr>
      <vt:lpstr>FALSIFICATION</vt:lpstr>
      <vt:lpstr>PowerPoint Presentation</vt:lpstr>
      <vt:lpstr>FABRICATION</vt:lpstr>
      <vt:lpstr>PLAGIARISM</vt:lpstr>
      <vt:lpstr>PLAGIARISM</vt:lpstr>
      <vt:lpstr>PowerPoint Presentation</vt:lpstr>
      <vt:lpstr>PowerPoint Presentation</vt:lpstr>
      <vt:lpstr>CONSEQUENCES OF MISCONDUCT</vt:lpstr>
      <vt:lpstr>PowerPoint Presentation</vt:lpstr>
      <vt:lpstr>PowerPoint Presentation</vt:lpstr>
      <vt:lpstr>PowerPoint Presentation</vt:lpstr>
      <vt:lpstr>INSTITUTIONAL REQUIREMENTS</vt:lpstr>
      <vt:lpstr>What is NOT misconduct</vt:lpstr>
      <vt:lpstr>TAKE HOME MESSAGE</vt:lpstr>
      <vt:lpstr>PowerPoint Presentation</vt:lpstr>
      <vt:lpstr>PowerPoint Presentation</vt:lpstr>
      <vt:lpstr>Literature reviewed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</dc:creator>
  <cp:lastModifiedBy>Rahat</cp:lastModifiedBy>
  <cp:revision>43</cp:revision>
  <dcterms:created xsi:type="dcterms:W3CDTF">2006-08-16T00:00:00Z</dcterms:created>
  <dcterms:modified xsi:type="dcterms:W3CDTF">2021-05-27T01:32:05Z</dcterms:modified>
</cp:coreProperties>
</file>