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6" r:id="rId17"/>
    <p:sldId id="277" r:id="rId18"/>
    <p:sldId id="278" r:id="rId19"/>
    <p:sldId id="292" r:id="rId20"/>
    <p:sldId id="279" r:id="rId21"/>
    <p:sldId id="280" r:id="rId22"/>
    <p:sldId id="293" r:id="rId23"/>
    <p:sldId id="282" r:id="rId24"/>
    <p:sldId id="284" r:id="rId25"/>
    <p:sldId id="285" r:id="rId26"/>
    <p:sldId id="286" r:id="rId27"/>
    <p:sldId id="287" r:id="rId28"/>
    <p:sldId id="288" r:id="rId29"/>
    <p:sldId id="290" r:id="rId30"/>
    <p:sldId id="291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41894-5E04-4FF1-B278-ACA5B6DBD2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E4FEA5-B1A2-4729-9709-D278D60942F7}">
      <dgm:prSet/>
      <dgm:spPr/>
      <dgm:t>
        <a:bodyPr/>
        <a:lstStyle/>
        <a:p>
          <a:r>
            <a:rPr lang="en-US" dirty="0"/>
            <a:t>A process of systematic data</a:t>
          </a:r>
        </a:p>
      </dgm:t>
    </dgm:pt>
    <dgm:pt modelId="{1976559F-021A-4CE5-A97B-B8BFC35B8996}" type="parTrans" cxnId="{2A35416D-91E1-45D9-B94C-9570FA844D79}">
      <dgm:prSet/>
      <dgm:spPr/>
      <dgm:t>
        <a:bodyPr/>
        <a:lstStyle/>
        <a:p>
          <a:endParaRPr lang="en-US"/>
        </a:p>
      </dgm:t>
    </dgm:pt>
    <dgm:pt modelId="{FCE6C7A7-DD50-4566-B591-5D2A42B89A8C}" type="sibTrans" cxnId="{2A35416D-91E1-45D9-B94C-9570FA844D79}">
      <dgm:prSet/>
      <dgm:spPr/>
      <dgm:t>
        <a:bodyPr/>
        <a:lstStyle/>
        <a:p>
          <a:endParaRPr lang="en-US"/>
        </a:p>
      </dgm:t>
    </dgm:pt>
    <dgm:pt modelId="{43E44F28-43A9-4556-9C3E-1C05F19D87D0}">
      <dgm:prSet/>
      <dgm:spPr/>
      <dgm:t>
        <a:bodyPr/>
        <a:lstStyle/>
        <a:p>
          <a:r>
            <a:rPr lang="en-US" dirty="0"/>
            <a:t>Collection</a:t>
          </a:r>
        </a:p>
      </dgm:t>
    </dgm:pt>
    <dgm:pt modelId="{6850485E-0EBD-4E32-8E22-5CB7A629D465}" type="parTrans" cxnId="{8871027B-1473-46B2-A13F-25213AA00754}">
      <dgm:prSet/>
      <dgm:spPr/>
      <dgm:t>
        <a:bodyPr/>
        <a:lstStyle/>
        <a:p>
          <a:endParaRPr lang="en-US"/>
        </a:p>
      </dgm:t>
    </dgm:pt>
    <dgm:pt modelId="{CC163DE8-4783-4735-9A1B-C69122F5E18F}" type="sibTrans" cxnId="{8871027B-1473-46B2-A13F-25213AA00754}">
      <dgm:prSet/>
      <dgm:spPr/>
      <dgm:t>
        <a:bodyPr/>
        <a:lstStyle/>
        <a:p>
          <a:endParaRPr lang="en-US"/>
        </a:p>
      </dgm:t>
    </dgm:pt>
    <dgm:pt modelId="{FBDB2135-5094-408E-A940-0A0F19BCF06F}">
      <dgm:prSet/>
      <dgm:spPr/>
      <dgm:t>
        <a:bodyPr/>
        <a:lstStyle/>
        <a:p>
          <a:r>
            <a:rPr lang="en-US"/>
            <a:t>Analysis and</a:t>
          </a:r>
        </a:p>
      </dgm:t>
    </dgm:pt>
    <dgm:pt modelId="{2906A0B4-830D-4FE9-86EA-72398CE859EB}" type="parTrans" cxnId="{0E47F10F-1AB5-4C51-B1EB-C1B6684D0D9B}">
      <dgm:prSet/>
      <dgm:spPr/>
      <dgm:t>
        <a:bodyPr/>
        <a:lstStyle/>
        <a:p>
          <a:endParaRPr lang="en-US"/>
        </a:p>
      </dgm:t>
    </dgm:pt>
    <dgm:pt modelId="{64C58E9C-243F-4357-8426-044C5B310481}" type="sibTrans" cxnId="{0E47F10F-1AB5-4C51-B1EB-C1B6684D0D9B}">
      <dgm:prSet/>
      <dgm:spPr/>
      <dgm:t>
        <a:bodyPr/>
        <a:lstStyle/>
        <a:p>
          <a:endParaRPr lang="en-US"/>
        </a:p>
      </dgm:t>
    </dgm:pt>
    <dgm:pt modelId="{18242D84-D69A-497A-9AB6-FC4951C26283}">
      <dgm:prSet/>
      <dgm:spPr/>
      <dgm:t>
        <a:bodyPr/>
        <a:lstStyle/>
        <a:p>
          <a:r>
            <a:rPr lang="en-US"/>
            <a:t>Interpretation and</a:t>
          </a:r>
        </a:p>
      </dgm:t>
    </dgm:pt>
    <dgm:pt modelId="{26ED759C-B38A-4AF9-8515-477100477D19}" type="parTrans" cxnId="{0421C5C6-87EF-450E-ACEC-B47CD1F3D1C1}">
      <dgm:prSet/>
      <dgm:spPr/>
      <dgm:t>
        <a:bodyPr/>
        <a:lstStyle/>
        <a:p>
          <a:endParaRPr lang="en-US"/>
        </a:p>
      </dgm:t>
    </dgm:pt>
    <dgm:pt modelId="{F6C255BE-1D98-4333-B96E-08791D18DEA9}" type="sibTrans" cxnId="{0421C5C6-87EF-450E-ACEC-B47CD1F3D1C1}">
      <dgm:prSet/>
      <dgm:spPr/>
      <dgm:t>
        <a:bodyPr/>
        <a:lstStyle/>
        <a:p>
          <a:endParaRPr lang="en-US"/>
        </a:p>
      </dgm:t>
    </dgm:pt>
    <dgm:pt modelId="{DD03ED37-CDB0-496E-BFA6-0821DD8F3064}">
      <dgm:prSet/>
      <dgm:spPr/>
      <dgm:t>
        <a:bodyPr/>
        <a:lstStyle/>
        <a:p>
          <a:r>
            <a:rPr lang="en-US"/>
            <a:t>Reporting</a:t>
          </a:r>
        </a:p>
      </dgm:t>
    </dgm:pt>
    <dgm:pt modelId="{FC987330-942F-4266-A67F-969AAC6C527E}" type="parTrans" cxnId="{A80B85B2-CDBF-44FF-90B2-34AC59FF002C}">
      <dgm:prSet/>
      <dgm:spPr/>
      <dgm:t>
        <a:bodyPr/>
        <a:lstStyle/>
        <a:p>
          <a:endParaRPr lang="en-US"/>
        </a:p>
      </dgm:t>
    </dgm:pt>
    <dgm:pt modelId="{0DCCE4D7-8890-49BB-AC2B-32A8ED4404BA}" type="sibTrans" cxnId="{A80B85B2-CDBF-44FF-90B2-34AC59FF002C}">
      <dgm:prSet/>
      <dgm:spPr/>
      <dgm:t>
        <a:bodyPr/>
        <a:lstStyle/>
        <a:p>
          <a:endParaRPr lang="en-US"/>
        </a:p>
      </dgm:t>
    </dgm:pt>
    <dgm:pt modelId="{0EE40CFC-08D7-4132-9161-FAB83BEE2800}" type="pres">
      <dgm:prSet presAssocID="{B0941894-5E04-4FF1-B278-ACA5B6DBD2D5}" presName="linear" presStyleCnt="0">
        <dgm:presLayoutVars>
          <dgm:animLvl val="lvl"/>
          <dgm:resizeHandles val="exact"/>
        </dgm:presLayoutVars>
      </dgm:prSet>
      <dgm:spPr/>
    </dgm:pt>
    <dgm:pt modelId="{E9600CEE-4CB4-4778-9338-D4F7498FBD7E}" type="pres">
      <dgm:prSet presAssocID="{49E4FEA5-B1A2-4729-9709-D278D60942F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67DA620-A37C-4665-A91F-611EFAC7A3FD}" type="pres">
      <dgm:prSet presAssocID="{49E4FEA5-B1A2-4729-9709-D278D60942F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47F10F-1AB5-4C51-B1EB-C1B6684D0D9B}" srcId="{49E4FEA5-B1A2-4729-9709-D278D60942F7}" destId="{FBDB2135-5094-408E-A940-0A0F19BCF06F}" srcOrd="1" destOrd="0" parTransId="{2906A0B4-830D-4FE9-86EA-72398CE859EB}" sibTransId="{64C58E9C-243F-4357-8426-044C5B310481}"/>
    <dgm:cxn modelId="{41586813-DAA4-4E6A-ADC8-C09DD7AE31B8}" type="presOf" srcId="{FBDB2135-5094-408E-A940-0A0F19BCF06F}" destId="{767DA620-A37C-4665-A91F-611EFAC7A3FD}" srcOrd="0" destOrd="1" presId="urn:microsoft.com/office/officeart/2005/8/layout/vList2"/>
    <dgm:cxn modelId="{36E7EF60-5C76-43DE-BA95-80E8EDA94F62}" type="presOf" srcId="{B0941894-5E04-4FF1-B278-ACA5B6DBD2D5}" destId="{0EE40CFC-08D7-4132-9161-FAB83BEE2800}" srcOrd="0" destOrd="0" presId="urn:microsoft.com/office/officeart/2005/8/layout/vList2"/>
    <dgm:cxn modelId="{58897A6B-B969-44F1-BF5D-C8BCD1A2E1FA}" type="presOf" srcId="{18242D84-D69A-497A-9AB6-FC4951C26283}" destId="{767DA620-A37C-4665-A91F-611EFAC7A3FD}" srcOrd="0" destOrd="2" presId="urn:microsoft.com/office/officeart/2005/8/layout/vList2"/>
    <dgm:cxn modelId="{2A35416D-91E1-45D9-B94C-9570FA844D79}" srcId="{B0941894-5E04-4FF1-B278-ACA5B6DBD2D5}" destId="{49E4FEA5-B1A2-4729-9709-D278D60942F7}" srcOrd="0" destOrd="0" parTransId="{1976559F-021A-4CE5-A97B-B8BFC35B8996}" sibTransId="{FCE6C7A7-DD50-4566-B591-5D2A42B89A8C}"/>
    <dgm:cxn modelId="{8871027B-1473-46B2-A13F-25213AA00754}" srcId="{49E4FEA5-B1A2-4729-9709-D278D60942F7}" destId="{43E44F28-43A9-4556-9C3E-1C05F19D87D0}" srcOrd="0" destOrd="0" parTransId="{6850485E-0EBD-4E32-8E22-5CB7A629D465}" sibTransId="{CC163DE8-4783-4735-9A1B-C69122F5E18F}"/>
    <dgm:cxn modelId="{AB10AB89-BD25-4C79-950C-4BC690F36930}" type="presOf" srcId="{43E44F28-43A9-4556-9C3E-1C05F19D87D0}" destId="{767DA620-A37C-4665-A91F-611EFAC7A3FD}" srcOrd="0" destOrd="0" presId="urn:microsoft.com/office/officeart/2005/8/layout/vList2"/>
    <dgm:cxn modelId="{03A2EC94-6DD0-41B5-B90F-911489A776EE}" type="presOf" srcId="{49E4FEA5-B1A2-4729-9709-D278D60942F7}" destId="{E9600CEE-4CB4-4778-9338-D4F7498FBD7E}" srcOrd="0" destOrd="0" presId="urn:microsoft.com/office/officeart/2005/8/layout/vList2"/>
    <dgm:cxn modelId="{A80B85B2-CDBF-44FF-90B2-34AC59FF002C}" srcId="{49E4FEA5-B1A2-4729-9709-D278D60942F7}" destId="{DD03ED37-CDB0-496E-BFA6-0821DD8F3064}" srcOrd="3" destOrd="0" parTransId="{FC987330-942F-4266-A67F-969AAC6C527E}" sibTransId="{0DCCE4D7-8890-49BB-AC2B-32A8ED4404BA}"/>
    <dgm:cxn modelId="{0421C5C6-87EF-450E-ACEC-B47CD1F3D1C1}" srcId="{49E4FEA5-B1A2-4729-9709-D278D60942F7}" destId="{18242D84-D69A-497A-9AB6-FC4951C26283}" srcOrd="2" destOrd="0" parTransId="{26ED759C-B38A-4AF9-8515-477100477D19}" sibTransId="{F6C255BE-1D98-4333-B96E-08791D18DEA9}"/>
    <dgm:cxn modelId="{487806DE-7AB0-457E-9121-650A14C7B3C4}" type="presOf" srcId="{DD03ED37-CDB0-496E-BFA6-0821DD8F3064}" destId="{767DA620-A37C-4665-A91F-611EFAC7A3FD}" srcOrd="0" destOrd="3" presId="urn:microsoft.com/office/officeart/2005/8/layout/vList2"/>
    <dgm:cxn modelId="{3EB5252C-072B-4BB9-BCD3-E1725BE7A3DC}" type="presParOf" srcId="{0EE40CFC-08D7-4132-9161-FAB83BEE2800}" destId="{E9600CEE-4CB4-4778-9338-D4F7498FBD7E}" srcOrd="0" destOrd="0" presId="urn:microsoft.com/office/officeart/2005/8/layout/vList2"/>
    <dgm:cxn modelId="{0C72BC67-2A1B-4137-B16C-39371C00603B}" type="presParOf" srcId="{0EE40CFC-08D7-4132-9161-FAB83BEE2800}" destId="{767DA620-A37C-4665-A91F-611EFAC7A3F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412B5-E5E5-4548-8AC5-53AE39B15D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CBA52-1F3D-4D42-8778-6D93592CE180}">
      <dgm:prSet/>
      <dgm:spPr/>
      <dgm:t>
        <a:bodyPr/>
        <a:lstStyle/>
        <a:p>
          <a:r>
            <a:rPr lang="en-US" dirty="0"/>
            <a:t>Purpose  </a:t>
          </a:r>
        </a:p>
      </dgm:t>
    </dgm:pt>
    <dgm:pt modelId="{5AB765B4-73BA-4A0A-B701-42B290586E60}" type="parTrans" cxnId="{1CFEC81E-9A47-402C-814C-72D145F3DC2B}">
      <dgm:prSet/>
      <dgm:spPr/>
      <dgm:t>
        <a:bodyPr/>
        <a:lstStyle/>
        <a:p>
          <a:endParaRPr lang="en-US"/>
        </a:p>
      </dgm:t>
    </dgm:pt>
    <dgm:pt modelId="{8732117B-A924-431D-BA69-AABEF4FB5207}" type="sibTrans" cxnId="{1CFEC81E-9A47-402C-814C-72D145F3DC2B}">
      <dgm:prSet/>
      <dgm:spPr/>
      <dgm:t>
        <a:bodyPr/>
        <a:lstStyle/>
        <a:p>
          <a:endParaRPr lang="en-US"/>
        </a:p>
      </dgm:t>
    </dgm:pt>
    <dgm:pt modelId="{82F7DE9D-5E3C-49B8-9321-A0EC2270822F}">
      <dgm:prSet/>
      <dgm:spPr/>
      <dgm:t>
        <a:bodyPr/>
        <a:lstStyle/>
        <a:p>
          <a:r>
            <a:rPr lang="en-US"/>
            <a:t>Examples</a:t>
          </a:r>
        </a:p>
      </dgm:t>
    </dgm:pt>
    <dgm:pt modelId="{B6B1CF97-B607-4E52-94DA-E0737D25E5A4}" type="parTrans" cxnId="{031D7603-9777-4FE0-84DF-BEED04E4203E}">
      <dgm:prSet/>
      <dgm:spPr/>
      <dgm:t>
        <a:bodyPr/>
        <a:lstStyle/>
        <a:p>
          <a:endParaRPr lang="en-US"/>
        </a:p>
      </dgm:t>
    </dgm:pt>
    <dgm:pt modelId="{54FDB3E8-9EC2-402C-AD2A-F5B6FEACBA6C}" type="sibTrans" cxnId="{031D7603-9777-4FE0-84DF-BEED04E4203E}">
      <dgm:prSet/>
      <dgm:spPr/>
      <dgm:t>
        <a:bodyPr/>
        <a:lstStyle/>
        <a:p>
          <a:endParaRPr lang="en-US"/>
        </a:p>
      </dgm:t>
    </dgm:pt>
    <dgm:pt modelId="{29B162EF-4362-4282-90ED-DA5C8B2E2A79}">
      <dgm:prSet/>
      <dgm:spPr/>
      <dgm:t>
        <a:bodyPr/>
        <a:lstStyle/>
        <a:p>
          <a:r>
            <a:rPr lang="en-GB" dirty="0"/>
            <a:t>A description of the tobacco use habits of teenagers</a:t>
          </a:r>
          <a:endParaRPr lang="en-US" dirty="0"/>
        </a:p>
      </dgm:t>
    </dgm:pt>
    <dgm:pt modelId="{5F0ECC73-DD02-4827-BE2D-E2F39228BC49}" type="parTrans" cxnId="{9A2B7846-2329-479C-8CCA-B73CDE4B9AB9}">
      <dgm:prSet/>
      <dgm:spPr/>
      <dgm:t>
        <a:bodyPr/>
        <a:lstStyle/>
        <a:p>
          <a:endParaRPr lang="en-US"/>
        </a:p>
      </dgm:t>
    </dgm:pt>
    <dgm:pt modelId="{89B660EF-4862-4CB6-AB93-14D627A01C55}" type="sibTrans" cxnId="{9A2B7846-2329-479C-8CCA-B73CDE4B9AB9}">
      <dgm:prSet/>
      <dgm:spPr/>
      <dgm:t>
        <a:bodyPr/>
        <a:lstStyle/>
        <a:p>
          <a:endParaRPr lang="en-US"/>
        </a:p>
      </dgm:t>
    </dgm:pt>
    <dgm:pt modelId="{CA3E7959-79E4-4312-B929-4D3D45DF1A51}">
      <dgm:prSet/>
      <dgm:spPr/>
      <dgm:t>
        <a:bodyPr/>
        <a:lstStyle/>
        <a:p>
          <a:r>
            <a:rPr lang="en-US" dirty="0"/>
            <a:t>What type of teaching activities are favored by  medical students?</a:t>
          </a:r>
        </a:p>
      </dgm:t>
    </dgm:pt>
    <dgm:pt modelId="{D39FC0AD-2FC3-4314-9B7E-204BE3CDA290}" type="parTrans" cxnId="{6F11EAC6-2402-4A5A-A87C-9B35889D42D2}">
      <dgm:prSet/>
      <dgm:spPr/>
      <dgm:t>
        <a:bodyPr/>
        <a:lstStyle/>
        <a:p>
          <a:endParaRPr lang="en-US"/>
        </a:p>
      </dgm:t>
    </dgm:pt>
    <dgm:pt modelId="{FB98C6A8-B374-4434-B169-CFC201ADC9B5}" type="sibTrans" cxnId="{6F11EAC6-2402-4A5A-A87C-9B35889D42D2}">
      <dgm:prSet/>
      <dgm:spPr/>
      <dgm:t>
        <a:bodyPr/>
        <a:lstStyle/>
        <a:p>
          <a:endParaRPr lang="en-US"/>
        </a:p>
      </dgm:t>
    </dgm:pt>
    <dgm:pt modelId="{F2C54CAC-32A1-4A85-AFA1-85011105892E}">
      <dgm:prSet/>
      <dgm:spPr/>
      <dgm:t>
        <a:bodyPr/>
        <a:lstStyle/>
        <a:p>
          <a:r>
            <a:rPr lang="en-US" dirty="0"/>
            <a:t>To describe the current status of a variable of  interest to the researcher</a:t>
          </a:r>
          <a:endParaRPr lang="en-GB" dirty="0"/>
        </a:p>
      </dgm:t>
    </dgm:pt>
    <dgm:pt modelId="{117E4170-360D-4F1B-AAA2-FCEA2FD38F2A}" type="parTrans" cxnId="{07D2400E-38FC-450F-AAC5-F55DFF6BCF50}">
      <dgm:prSet/>
      <dgm:spPr/>
      <dgm:t>
        <a:bodyPr/>
        <a:lstStyle/>
        <a:p>
          <a:endParaRPr lang="en-GB"/>
        </a:p>
      </dgm:t>
    </dgm:pt>
    <dgm:pt modelId="{D45DD272-88C7-40AF-937A-9372FA60727D}" type="sibTrans" cxnId="{07D2400E-38FC-450F-AAC5-F55DFF6BCF50}">
      <dgm:prSet/>
      <dgm:spPr/>
      <dgm:t>
        <a:bodyPr/>
        <a:lstStyle/>
        <a:p>
          <a:endParaRPr lang="en-GB"/>
        </a:p>
      </dgm:t>
    </dgm:pt>
    <dgm:pt modelId="{A949446A-1F71-4DF5-A7D7-7D4A8E42C110}">
      <dgm:prSet/>
      <dgm:spPr/>
      <dgm:t>
        <a:bodyPr/>
        <a:lstStyle/>
        <a:p>
          <a:r>
            <a:rPr lang="en-GB" b="0" i="0" u="none" strike="noStrike" baseline="0" dirty="0">
              <a:solidFill>
                <a:srgbClr val="000000"/>
              </a:solidFill>
            </a:rPr>
            <a:t>These research projects are designed to provide systematic information about a phenomenon. </a:t>
          </a:r>
          <a:endParaRPr lang="en-GB" dirty="0"/>
        </a:p>
      </dgm:t>
    </dgm:pt>
    <dgm:pt modelId="{D1B5ED71-3D89-4862-A47E-7FE96EFB4066}" type="parTrans" cxnId="{45CF2824-9EE8-4757-AD75-A57608130472}">
      <dgm:prSet/>
      <dgm:spPr/>
    </dgm:pt>
    <dgm:pt modelId="{5E35DF46-66C6-43D0-B3C3-3859E7055937}" type="sibTrans" cxnId="{45CF2824-9EE8-4757-AD75-A57608130472}">
      <dgm:prSet/>
      <dgm:spPr/>
    </dgm:pt>
    <dgm:pt modelId="{1348A1BC-A442-4F41-8285-F768FC31C068}" type="pres">
      <dgm:prSet presAssocID="{781412B5-E5E5-4548-8AC5-53AE39B15DE0}" presName="Name0" presStyleCnt="0">
        <dgm:presLayoutVars>
          <dgm:dir/>
          <dgm:animLvl val="lvl"/>
          <dgm:resizeHandles val="exact"/>
        </dgm:presLayoutVars>
      </dgm:prSet>
      <dgm:spPr/>
    </dgm:pt>
    <dgm:pt modelId="{DB375C4B-E2AD-4A5B-8D0F-97BB85E79901}" type="pres">
      <dgm:prSet presAssocID="{8C9CBA52-1F3D-4D42-8778-6D93592CE180}" presName="composite" presStyleCnt="0"/>
      <dgm:spPr/>
    </dgm:pt>
    <dgm:pt modelId="{DBC37662-062E-4B75-9C19-DFF0FA9FE182}" type="pres">
      <dgm:prSet presAssocID="{8C9CBA52-1F3D-4D42-8778-6D93592CE18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0E1593A-7CED-4EB6-A4AA-F02D2D52ED48}" type="pres">
      <dgm:prSet presAssocID="{8C9CBA52-1F3D-4D42-8778-6D93592CE180}" presName="desTx" presStyleLbl="alignAccFollowNode1" presStyleIdx="0" presStyleCnt="2">
        <dgm:presLayoutVars>
          <dgm:bulletEnabled val="1"/>
        </dgm:presLayoutVars>
      </dgm:prSet>
      <dgm:spPr/>
    </dgm:pt>
    <dgm:pt modelId="{824735CA-9C32-44AF-A0A4-F7DD04F18FF5}" type="pres">
      <dgm:prSet presAssocID="{8732117B-A924-431D-BA69-AABEF4FB5207}" presName="space" presStyleCnt="0"/>
      <dgm:spPr/>
    </dgm:pt>
    <dgm:pt modelId="{1EC34AC9-72CB-400C-A850-682F34FD64B9}" type="pres">
      <dgm:prSet presAssocID="{82F7DE9D-5E3C-49B8-9321-A0EC2270822F}" presName="composite" presStyleCnt="0"/>
      <dgm:spPr/>
    </dgm:pt>
    <dgm:pt modelId="{21C9A42E-0181-465C-AA0D-2FFBADDA9ED7}" type="pres">
      <dgm:prSet presAssocID="{82F7DE9D-5E3C-49B8-9321-A0EC2270822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B1E681D-ABD7-4D8E-8A22-405D7839D73D}" type="pres">
      <dgm:prSet presAssocID="{82F7DE9D-5E3C-49B8-9321-A0EC2270822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31D7603-9777-4FE0-84DF-BEED04E4203E}" srcId="{781412B5-E5E5-4548-8AC5-53AE39B15DE0}" destId="{82F7DE9D-5E3C-49B8-9321-A0EC2270822F}" srcOrd="1" destOrd="0" parTransId="{B6B1CF97-B607-4E52-94DA-E0737D25E5A4}" sibTransId="{54FDB3E8-9EC2-402C-AD2A-F5B6FEACBA6C}"/>
    <dgm:cxn modelId="{9701EA07-9EEB-4E1F-BC52-499F56B98B76}" type="presOf" srcId="{29B162EF-4362-4282-90ED-DA5C8B2E2A79}" destId="{6B1E681D-ABD7-4D8E-8A22-405D7839D73D}" srcOrd="0" destOrd="0" presId="urn:microsoft.com/office/officeart/2005/8/layout/hList1"/>
    <dgm:cxn modelId="{07D2400E-38FC-450F-AAC5-F55DFF6BCF50}" srcId="{8C9CBA52-1F3D-4D42-8778-6D93592CE180}" destId="{F2C54CAC-32A1-4A85-AFA1-85011105892E}" srcOrd="0" destOrd="0" parTransId="{117E4170-360D-4F1B-AAA2-FCEA2FD38F2A}" sibTransId="{D45DD272-88C7-40AF-937A-9372FA60727D}"/>
    <dgm:cxn modelId="{1CFEC81E-9A47-402C-814C-72D145F3DC2B}" srcId="{781412B5-E5E5-4548-8AC5-53AE39B15DE0}" destId="{8C9CBA52-1F3D-4D42-8778-6D93592CE180}" srcOrd="0" destOrd="0" parTransId="{5AB765B4-73BA-4A0A-B701-42B290586E60}" sibTransId="{8732117B-A924-431D-BA69-AABEF4FB5207}"/>
    <dgm:cxn modelId="{45CF2824-9EE8-4757-AD75-A57608130472}" srcId="{8C9CBA52-1F3D-4D42-8778-6D93592CE180}" destId="{A949446A-1F71-4DF5-A7D7-7D4A8E42C110}" srcOrd="1" destOrd="0" parTransId="{D1B5ED71-3D89-4862-A47E-7FE96EFB4066}" sibTransId="{5E35DF46-66C6-43D0-B3C3-3859E7055937}"/>
    <dgm:cxn modelId="{7D831039-A58D-472B-8444-605A13B0A55F}" type="presOf" srcId="{CA3E7959-79E4-4312-B929-4D3D45DF1A51}" destId="{6B1E681D-ABD7-4D8E-8A22-405D7839D73D}" srcOrd="0" destOrd="1" presId="urn:microsoft.com/office/officeart/2005/8/layout/hList1"/>
    <dgm:cxn modelId="{3C93DE3B-BF5E-49E7-AAF4-2F3097E156D2}" type="presOf" srcId="{82F7DE9D-5E3C-49B8-9321-A0EC2270822F}" destId="{21C9A42E-0181-465C-AA0D-2FFBADDA9ED7}" srcOrd="0" destOrd="0" presId="urn:microsoft.com/office/officeart/2005/8/layout/hList1"/>
    <dgm:cxn modelId="{2219D962-4348-48F9-9783-C0D0A3DCB1C5}" type="presOf" srcId="{F2C54CAC-32A1-4A85-AFA1-85011105892E}" destId="{90E1593A-7CED-4EB6-A4AA-F02D2D52ED48}" srcOrd="0" destOrd="0" presId="urn:microsoft.com/office/officeart/2005/8/layout/hList1"/>
    <dgm:cxn modelId="{9A2B7846-2329-479C-8CCA-B73CDE4B9AB9}" srcId="{82F7DE9D-5E3C-49B8-9321-A0EC2270822F}" destId="{29B162EF-4362-4282-90ED-DA5C8B2E2A79}" srcOrd="0" destOrd="0" parTransId="{5F0ECC73-DD02-4827-BE2D-E2F39228BC49}" sibTransId="{89B660EF-4862-4CB6-AB93-14D627A01C55}"/>
    <dgm:cxn modelId="{AD53FE6B-73A2-4E7F-B106-9E336979F58E}" type="presOf" srcId="{8C9CBA52-1F3D-4D42-8778-6D93592CE180}" destId="{DBC37662-062E-4B75-9C19-DFF0FA9FE182}" srcOrd="0" destOrd="0" presId="urn:microsoft.com/office/officeart/2005/8/layout/hList1"/>
    <dgm:cxn modelId="{13976772-F628-4491-AF03-F03D08329314}" type="presOf" srcId="{A949446A-1F71-4DF5-A7D7-7D4A8E42C110}" destId="{90E1593A-7CED-4EB6-A4AA-F02D2D52ED48}" srcOrd="0" destOrd="1" presId="urn:microsoft.com/office/officeart/2005/8/layout/hList1"/>
    <dgm:cxn modelId="{5F709BA8-9901-40E8-966A-A80CAF82DF10}" type="presOf" srcId="{781412B5-E5E5-4548-8AC5-53AE39B15DE0}" destId="{1348A1BC-A442-4F41-8285-F768FC31C068}" srcOrd="0" destOrd="0" presId="urn:microsoft.com/office/officeart/2005/8/layout/hList1"/>
    <dgm:cxn modelId="{6F11EAC6-2402-4A5A-A87C-9B35889D42D2}" srcId="{82F7DE9D-5E3C-49B8-9321-A0EC2270822F}" destId="{CA3E7959-79E4-4312-B929-4D3D45DF1A51}" srcOrd="1" destOrd="0" parTransId="{D39FC0AD-2FC3-4314-9B7E-204BE3CDA290}" sibTransId="{FB98C6A8-B374-4434-B169-CFC201ADC9B5}"/>
    <dgm:cxn modelId="{3C3F8F67-B017-451A-81E1-2F41550D6A26}" type="presParOf" srcId="{1348A1BC-A442-4F41-8285-F768FC31C068}" destId="{DB375C4B-E2AD-4A5B-8D0F-97BB85E79901}" srcOrd="0" destOrd="0" presId="urn:microsoft.com/office/officeart/2005/8/layout/hList1"/>
    <dgm:cxn modelId="{7AF9EB96-E87B-4F3D-8B55-4FC500287A20}" type="presParOf" srcId="{DB375C4B-E2AD-4A5B-8D0F-97BB85E79901}" destId="{DBC37662-062E-4B75-9C19-DFF0FA9FE182}" srcOrd="0" destOrd="0" presId="urn:microsoft.com/office/officeart/2005/8/layout/hList1"/>
    <dgm:cxn modelId="{206ED616-17BB-454F-A9C5-83765FB1B193}" type="presParOf" srcId="{DB375C4B-E2AD-4A5B-8D0F-97BB85E79901}" destId="{90E1593A-7CED-4EB6-A4AA-F02D2D52ED48}" srcOrd="1" destOrd="0" presId="urn:microsoft.com/office/officeart/2005/8/layout/hList1"/>
    <dgm:cxn modelId="{BD0CE352-2A36-4A7A-B0D0-7294F616001E}" type="presParOf" srcId="{1348A1BC-A442-4F41-8285-F768FC31C068}" destId="{824735CA-9C32-44AF-A0A4-F7DD04F18FF5}" srcOrd="1" destOrd="0" presId="urn:microsoft.com/office/officeart/2005/8/layout/hList1"/>
    <dgm:cxn modelId="{487238EF-A699-49CB-85CD-2654083467F4}" type="presParOf" srcId="{1348A1BC-A442-4F41-8285-F768FC31C068}" destId="{1EC34AC9-72CB-400C-A850-682F34FD64B9}" srcOrd="2" destOrd="0" presId="urn:microsoft.com/office/officeart/2005/8/layout/hList1"/>
    <dgm:cxn modelId="{33DD25B8-CA2C-465D-B52E-BBAF1E1DC8BD}" type="presParOf" srcId="{1EC34AC9-72CB-400C-A850-682F34FD64B9}" destId="{21C9A42E-0181-465C-AA0D-2FFBADDA9ED7}" srcOrd="0" destOrd="0" presId="urn:microsoft.com/office/officeart/2005/8/layout/hList1"/>
    <dgm:cxn modelId="{3660BE25-0125-4176-94C8-AE1ED589FF4F}" type="presParOf" srcId="{1EC34AC9-72CB-400C-A850-682F34FD64B9}" destId="{6B1E681D-ABD7-4D8E-8A22-405D7839D7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B62BE-41FB-4B08-83F6-13D575F9F47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9323B6-A855-4E2B-A03D-2FAD660FB24B}">
      <dgm:prSet/>
      <dgm:spPr/>
      <dgm:t>
        <a:bodyPr/>
        <a:lstStyle/>
        <a:p>
          <a:r>
            <a:rPr lang="en-US"/>
            <a:t>A controlled test of a hypothesis.</a:t>
          </a:r>
        </a:p>
      </dgm:t>
    </dgm:pt>
    <dgm:pt modelId="{88799278-F0E0-4A5C-BC29-B561D057FC27}" type="parTrans" cxnId="{5256A651-B4E5-40A3-AAAF-C8CBFB32D764}">
      <dgm:prSet/>
      <dgm:spPr/>
      <dgm:t>
        <a:bodyPr/>
        <a:lstStyle/>
        <a:p>
          <a:endParaRPr lang="en-US"/>
        </a:p>
      </dgm:t>
    </dgm:pt>
    <dgm:pt modelId="{0B8676A6-2B62-40C9-A780-5C6EB199D664}" type="sibTrans" cxnId="{5256A651-B4E5-40A3-AAAF-C8CBFB32D764}">
      <dgm:prSet/>
      <dgm:spPr/>
      <dgm:t>
        <a:bodyPr/>
        <a:lstStyle/>
        <a:p>
          <a:endParaRPr lang="en-US"/>
        </a:p>
      </dgm:t>
    </dgm:pt>
    <dgm:pt modelId="{E34112CB-5AE3-4FD1-B787-A123E7819C79}">
      <dgm:prSet/>
      <dgm:spPr/>
      <dgm:t>
        <a:bodyPr/>
        <a:lstStyle/>
        <a:p>
          <a:r>
            <a:rPr lang="en-US"/>
            <a:t>Two requirements:</a:t>
          </a:r>
        </a:p>
      </dgm:t>
    </dgm:pt>
    <dgm:pt modelId="{E44B8E00-FE86-4C95-A364-21E9FE71E6BD}" type="parTrans" cxnId="{7605F195-34AE-4C6A-8804-4D729C3C4468}">
      <dgm:prSet/>
      <dgm:spPr/>
      <dgm:t>
        <a:bodyPr/>
        <a:lstStyle/>
        <a:p>
          <a:endParaRPr lang="en-US"/>
        </a:p>
      </dgm:t>
    </dgm:pt>
    <dgm:pt modelId="{05CFE60F-1F3A-46B8-98AC-C0114DD10F4E}" type="sibTrans" cxnId="{7605F195-34AE-4C6A-8804-4D729C3C4468}">
      <dgm:prSet/>
      <dgm:spPr/>
      <dgm:t>
        <a:bodyPr/>
        <a:lstStyle/>
        <a:p>
          <a:endParaRPr lang="en-US"/>
        </a:p>
      </dgm:t>
    </dgm:pt>
    <dgm:pt modelId="{A157B9CD-F609-4BD5-8DB8-92A54BD043CC}">
      <dgm:prSet/>
      <dgm:spPr/>
      <dgm:t>
        <a:bodyPr/>
        <a:lstStyle/>
        <a:p>
          <a:r>
            <a:rPr lang="en-US"/>
            <a:t>Independent variable that can be manipulated</a:t>
          </a:r>
        </a:p>
      </dgm:t>
    </dgm:pt>
    <dgm:pt modelId="{A197464D-F7E1-456E-88C4-A9E591D8DAFC}" type="parTrans" cxnId="{68B3A17F-FBED-486A-BB9A-E48B8C67D8B5}">
      <dgm:prSet/>
      <dgm:spPr/>
      <dgm:t>
        <a:bodyPr/>
        <a:lstStyle/>
        <a:p>
          <a:endParaRPr lang="en-US"/>
        </a:p>
      </dgm:t>
    </dgm:pt>
    <dgm:pt modelId="{0743E4E0-A1F0-4268-AE75-9D935D0EFC52}" type="sibTrans" cxnId="{68B3A17F-FBED-486A-BB9A-E48B8C67D8B5}">
      <dgm:prSet/>
      <dgm:spPr/>
      <dgm:t>
        <a:bodyPr/>
        <a:lstStyle/>
        <a:p>
          <a:endParaRPr lang="en-US"/>
        </a:p>
      </dgm:t>
    </dgm:pt>
    <dgm:pt modelId="{3B284B1B-3508-4B3E-B0DA-9F44156205E7}">
      <dgm:prSet/>
      <dgm:spPr/>
      <dgm:t>
        <a:bodyPr/>
        <a:lstStyle/>
        <a:p>
          <a:r>
            <a:rPr lang="en-US"/>
            <a:t>Dependent variable that can be measured</a:t>
          </a:r>
        </a:p>
      </dgm:t>
    </dgm:pt>
    <dgm:pt modelId="{A50F6393-87A8-4B40-9B0C-0C4871B69983}" type="parTrans" cxnId="{C1A524BB-C2E2-4BB8-B408-615A63B962B5}">
      <dgm:prSet/>
      <dgm:spPr/>
      <dgm:t>
        <a:bodyPr/>
        <a:lstStyle/>
        <a:p>
          <a:endParaRPr lang="en-US"/>
        </a:p>
      </dgm:t>
    </dgm:pt>
    <dgm:pt modelId="{BC5C66D0-69F8-44E2-BD18-D8A7770C6EB1}" type="sibTrans" cxnId="{C1A524BB-C2E2-4BB8-B408-615A63B962B5}">
      <dgm:prSet/>
      <dgm:spPr/>
      <dgm:t>
        <a:bodyPr/>
        <a:lstStyle/>
        <a:p>
          <a:endParaRPr lang="en-US"/>
        </a:p>
      </dgm:t>
    </dgm:pt>
    <dgm:pt modelId="{ED0FDFDC-E2A0-4F44-9F3B-9CD74EEB9EF3}" type="pres">
      <dgm:prSet presAssocID="{F5EB62BE-41FB-4B08-83F6-13D575F9F47E}" presName="Name0" presStyleCnt="0">
        <dgm:presLayoutVars>
          <dgm:dir/>
          <dgm:animLvl val="lvl"/>
          <dgm:resizeHandles val="exact"/>
        </dgm:presLayoutVars>
      </dgm:prSet>
      <dgm:spPr/>
    </dgm:pt>
    <dgm:pt modelId="{5895AA48-4C55-4BD4-A112-3D6AE8369F4C}" type="pres">
      <dgm:prSet presAssocID="{E34112CB-5AE3-4FD1-B787-A123E7819C79}" presName="boxAndChildren" presStyleCnt="0"/>
      <dgm:spPr/>
    </dgm:pt>
    <dgm:pt modelId="{A90E7AFA-A554-430C-B547-E0C78730972C}" type="pres">
      <dgm:prSet presAssocID="{E34112CB-5AE3-4FD1-B787-A123E7819C79}" presName="parentTextBox" presStyleLbl="node1" presStyleIdx="0" presStyleCnt="2"/>
      <dgm:spPr/>
    </dgm:pt>
    <dgm:pt modelId="{B1AE15F7-2460-4B1D-B9F0-679DC7207994}" type="pres">
      <dgm:prSet presAssocID="{E34112CB-5AE3-4FD1-B787-A123E7819C79}" presName="entireBox" presStyleLbl="node1" presStyleIdx="0" presStyleCnt="2"/>
      <dgm:spPr/>
    </dgm:pt>
    <dgm:pt modelId="{EA1C0E4B-4801-4493-B638-3F3A89127431}" type="pres">
      <dgm:prSet presAssocID="{E34112CB-5AE3-4FD1-B787-A123E7819C79}" presName="descendantBox" presStyleCnt="0"/>
      <dgm:spPr/>
    </dgm:pt>
    <dgm:pt modelId="{D5CA59E8-CB88-4982-B01E-52B7D2DD9F2B}" type="pres">
      <dgm:prSet presAssocID="{A157B9CD-F609-4BD5-8DB8-92A54BD043CC}" presName="childTextBox" presStyleLbl="fgAccFollowNode1" presStyleIdx="0" presStyleCnt="2">
        <dgm:presLayoutVars>
          <dgm:bulletEnabled val="1"/>
        </dgm:presLayoutVars>
      </dgm:prSet>
      <dgm:spPr/>
    </dgm:pt>
    <dgm:pt modelId="{B2DE1D66-95DC-449D-89DC-C192F14CC1B1}" type="pres">
      <dgm:prSet presAssocID="{3B284B1B-3508-4B3E-B0DA-9F44156205E7}" presName="childTextBox" presStyleLbl="fgAccFollowNode1" presStyleIdx="1" presStyleCnt="2">
        <dgm:presLayoutVars>
          <dgm:bulletEnabled val="1"/>
        </dgm:presLayoutVars>
      </dgm:prSet>
      <dgm:spPr/>
    </dgm:pt>
    <dgm:pt modelId="{945B4500-D646-4AE4-9400-67B623DF037A}" type="pres">
      <dgm:prSet presAssocID="{0B8676A6-2B62-40C9-A780-5C6EB199D664}" presName="sp" presStyleCnt="0"/>
      <dgm:spPr/>
    </dgm:pt>
    <dgm:pt modelId="{09B80AFF-F5AC-44C9-8AA4-6BE7BBC0F6F7}" type="pres">
      <dgm:prSet presAssocID="{D39323B6-A855-4E2B-A03D-2FAD660FB24B}" presName="arrowAndChildren" presStyleCnt="0"/>
      <dgm:spPr/>
    </dgm:pt>
    <dgm:pt modelId="{E6AA03A5-C119-4DDA-95A8-47FF290FBCB6}" type="pres">
      <dgm:prSet presAssocID="{D39323B6-A855-4E2B-A03D-2FAD660FB24B}" presName="parentTextArrow" presStyleLbl="node1" presStyleIdx="1" presStyleCnt="2"/>
      <dgm:spPr/>
    </dgm:pt>
  </dgm:ptLst>
  <dgm:cxnLst>
    <dgm:cxn modelId="{988C441A-6062-4803-89D6-82888160DAF1}" type="presOf" srcId="{E34112CB-5AE3-4FD1-B787-A123E7819C79}" destId="{B1AE15F7-2460-4B1D-B9F0-679DC7207994}" srcOrd="1" destOrd="0" presId="urn:microsoft.com/office/officeart/2005/8/layout/process4"/>
    <dgm:cxn modelId="{F7195024-A86A-4659-A8D8-7E8EBEDC6621}" type="presOf" srcId="{D39323B6-A855-4E2B-A03D-2FAD660FB24B}" destId="{E6AA03A5-C119-4DDA-95A8-47FF290FBCB6}" srcOrd="0" destOrd="0" presId="urn:microsoft.com/office/officeart/2005/8/layout/process4"/>
    <dgm:cxn modelId="{1892143F-F279-401A-80F7-7B55B00328F9}" type="presOf" srcId="{E34112CB-5AE3-4FD1-B787-A123E7819C79}" destId="{A90E7AFA-A554-430C-B547-E0C78730972C}" srcOrd="0" destOrd="0" presId="urn:microsoft.com/office/officeart/2005/8/layout/process4"/>
    <dgm:cxn modelId="{CBD81F68-FF78-442D-85B3-88017ADCEAAF}" type="presOf" srcId="{F5EB62BE-41FB-4B08-83F6-13D575F9F47E}" destId="{ED0FDFDC-E2A0-4F44-9F3B-9CD74EEB9EF3}" srcOrd="0" destOrd="0" presId="urn:microsoft.com/office/officeart/2005/8/layout/process4"/>
    <dgm:cxn modelId="{5256A651-B4E5-40A3-AAAF-C8CBFB32D764}" srcId="{F5EB62BE-41FB-4B08-83F6-13D575F9F47E}" destId="{D39323B6-A855-4E2B-A03D-2FAD660FB24B}" srcOrd="0" destOrd="0" parTransId="{88799278-F0E0-4A5C-BC29-B561D057FC27}" sibTransId="{0B8676A6-2B62-40C9-A780-5C6EB199D664}"/>
    <dgm:cxn modelId="{68B3A17F-FBED-486A-BB9A-E48B8C67D8B5}" srcId="{E34112CB-5AE3-4FD1-B787-A123E7819C79}" destId="{A157B9CD-F609-4BD5-8DB8-92A54BD043CC}" srcOrd="0" destOrd="0" parTransId="{A197464D-F7E1-456E-88C4-A9E591D8DAFC}" sibTransId="{0743E4E0-A1F0-4268-AE75-9D935D0EFC52}"/>
    <dgm:cxn modelId="{7605F195-34AE-4C6A-8804-4D729C3C4468}" srcId="{F5EB62BE-41FB-4B08-83F6-13D575F9F47E}" destId="{E34112CB-5AE3-4FD1-B787-A123E7819C79}" srcOrd="1" destOrd="0" parTransId="{E44B8E00-FE86-4C95-A364-21E9FE71E6BD}" sibTransId="{05CFE60F-1F3A-46B8-98AC-C0114DD10F4E}"/>
    <dgm:cxn modelId="{4AD601B0-22F5-4343-91BC-2379DCFFF964}" type="presOf" srcId="{A157B9CD-F609-4BD5-8DB8-92A54BD043CC}" destId="{D5CA59E8-CB88-4982-B01E-52B7D2DD9F2B}" srcOrd="0" destOrd="0" presId="urn:microsoft.com/office/officeart/2005/8/layout/process4"/>
    <dgm:cxn modelId="{2F3F23B2-4855-4085-A562-45FA4520C238}" type="presOf" srcId="{3B284B1B-3508-4B3E-B0DA-9F44156205E7}" destId="{B2DE1D66-95DC-449D-89DC-C192F14CC1B1}" srcOrd="0" destOrd="0" presId="urn:microsoft.com/office/officeart/2005/8/layout/process4"/>
    <dgm:cxn modelId="{C1A524BB-C2E2-4BB8-B408-615A63B962B5}" srcId="{E34112CB-5AE3-4FD1-B787-A123E7819C79}" destId="{3B284B1B-3508-4B3E-B0DA-9F44156205E7}" srcOrd="1" destOrd="0" parTransId="{A50F6393-87A8-4B40-9B0C-0C4871B69983}" sibTransId="{BC5C66D0-69F8-44E2-BD18-D8A7770C6EB1}"/>
    <dgm:cxn modelId="{BBB4B0C3-56FF-45DA-AA6B-9EF710F08289}" type="presParOf" srcId="{ED0FDFDC-E2A0-4F44-9F3B-9CD74EEB9EF3}" destId="{5895AA48-4C55-4BD4-A112-3D6AE8369F4C}" srcOrd="0" destOrd="0" presId="urn:microsoft.com/office/officeart/2005/8/layout/process4"/>
    <dgm:cxn modelId="{1B7451E3-1EE9-432F-8449-690C4EE0BBBC}" type="presParOf" srcId="{5895AA48-4C55-4BD4-A112-3D6AE8369F4C}" destId="{A90E7AFA-A554-430C-B547-E0C78730972C}" srcOrd="0" destOrd="0" presId="urn:microsoft.com/office/officeart/2005/8/layout/process4"/>
    <dgm:cxn modelId="{70EDEBEA-ECDC-472E-AE2C-B0B0D9F1C7E0}" type="presParOf" srcId="{5895AA48-4C55-4BD4-A112-3D6AE8369F4C}" destId="{B1AE15F7-2460-4B1D-B9F0-679DC7207994}" srcOrd="1" destOrd="0" presId="urn:microsoft.com/office/officeart/2005/8/layout/process4"/>
    <dgm:cxn modelId="{48FE5C4B-579B-4FE8-B126-0A468A5996BB}" type="presParOf" srcId="{5895AA48-4C55-4BD4-A112-3D6AE8369F4C}" destId="{EA1C0E4B-4801-4493-B638-3F3A89127431}" srcOrd="2" destOrd="0" presId="urn:microsoft.com/office/officeart/2005/8/layout/process4"/>
    <dgm:cxn modelId="{FAD464F6-DAFF-49D9-AD41-E9DC748F43B9}" type="presParOf" srcId="{EA1C0E4B-4801-4493-B638-3F3A89127431}" destId="{D5CA59E8-CB88-4982-B01E-52B7D2DD9F2B}" srcOrd="0" destOrd="0" presId="urn:microsoft.com/office/officeart/2005/8/layout/process4"/>
    <dgm:cxn modelId="{CB63E3AA-4348-48C7-9CDE-C4E918EC4F61}" type="presParOf" srcId="{EA1C0E4B-4801-4493-B638-3F3A89127431}" destId="{B2DE1D66-95DC-449D-89DC-C192F14CC1B1}" srcOrd="1" destOrd="0" presId="urn:microsoft.com/office/officeart/2005/8/layout/process4"/>
    <dgm:cxn modelId="{5738E553-AEED-4EF9-9FC0-B280A9496F63}" type="presParOf" srcId="{ED0FDFDC-E2A0-4F44-9F3B-9CD74EEB9EF3}" destId="{945B4500-D646-4AE4-9400-67B623DF037A}" srcOrd="1" destOrd="0" presId="urn:microsoft.com/office/officeart/2005/8/layout/process4"/>
    <dgm:cxn modelId="{A616F60F-0BE8-434E-BE27-322CE89A7936}" type="presParOf" srcId="{ED0FDFDC-E2A0-4F44-9F3B-9CD74EEB9EF3}" destId="{09B80AFF-F5AC-44C9-8AA4-6BE7BBC0F6F7}" srcOrd="2" destOrd="0" presId="urn:microsoft.com/office/officeart/2005/8/layout/process4"/>
    <dgm:cxn modelId="{3C3ED3E3-65BD-44BC-8F39-B966673416E9}" type="presParOf" srcId="{09B80AFF-F5AC-44C9-8AA4-6BE7BBC0F6F7}" destId="{E6AA03A5-C119-4DDA-95A8-47FF290FBC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00CEE-4CB4-4778-9338-D4F7498FBD7E}">
      <dsp:nvSpPr>
        <dsp:cNvPr id="0" name=""/>
        <dsp:cNvSpPr/>
      </dsp:nvSpPr>
      <dsp:spPr>
        <a:xfrm>
          <a:off x="0" y="37943"/>
          <a:ext cx="6263640" cy="2307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A process of systematic data</a:t>
          </a:r>
        </a:p>
      </dsp:txBody>
      <dsp:txXfrm>
        <a:off x="112630" y="150573"/>
        <a:ext cx="6038380" cy="2081980"/>
      </dsp:txXfrm>
    </dsp:sp>
    <dsp:sp modelId="{767DA620-A37C-4665-A91F-611EFAC7A3FD}">
      <dsp:nvSpPr>
        <dsp:cNvPr id="0" name=""/>
        <dsp:cNvSpPr/>
      </dsp:nvSpPr>
      <dsp:spPr>
        <a:xfrm>
          <a:off x="0" y="2345183"/>
          <a:ext cx="6263640" cy="31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 dirty="0"/>
            <a:t>Collection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/>
            <a:t>Analysis and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/>
            <a:t>Interpretation and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/>
            <a:t>Reporting</a:t>
          </a:r>
        </a:p>
      </dsp:txBody>
      <dsp:txXfrm>
        <a:off x="0" y="2345183"/>
        <a:ext cx="6263640" cy="3121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37662-062E-4B75-9C19-DFF0FA9FE182}">
      <dsp:nvSpPr>
        <dsp:cNvPr id="0" name=""/>
        <dsp:cNvSpPr/>
      </dsp:nvSpPr>
      <dsp:spPr>
        <a:xfrm>
          <a:off x="44" y="254425"/>
          <a:ext cx="428235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Purpose  </a:t>
          </a:r>
        </a:p>
      </dsp:txBody>
      <dsp:txXfrm>
        <a:off x="44" y="254425"/>
        <a:ext cx="4282350" cy="777600"/>
      </dsp:txXfrm>
    </dsp:sp>
    <dsp:sp modelId="{90E1593A-7CED-4EB6-A4AA-F02D2D52ED48}">
      <dsp:nvSpPr>
        <dsp:cNvPr id="0" name=""/>
        <dsp:cNvSpPr/>
      </dsp:nvSpPr>
      <dsp:spPr>
        <a:xfrm>
          <a:off x="44" y="1032025"/>
          <a:ext cx="4282350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To describe the current status of a variable of  interest to the researcher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b="0" i="0" u="none" strike="noStrike" kern="1200" baseline="0" dirty="0">
              <a:solidFill>
                <a:srgbClr val="000000"/>
              </a:solidFill>
            </a:rPr>
            <a:t>These research projects are designed to provide systematic information about a phenomenon. </a:t>
          </a:r>
          <a:endParaRPr lang="en-GB" sz="2700" kern="1200" dirty="0"/>
        </a:p>
      </dsp:txBody>
      <dsp:txXfrm>
        <a:off x="44" y="1032025"/>
        <a:ext cx="4282350" cy="3112830"/>
      </dsp:txXfrm>
    </dsp:sp>
    <dsp:sp modelId="{21C9A42E-0181-465C-AA0D-2FFBADDA9ED7}">
      <dsp:nvSpPr>
        <dsp:cNvPr id="0" name=""/>
        <dsp:cNvSpPr/>
      </dsp:nvSpPr>
      <dsp:spPr>
        <a:xfrm>
          <a:off x="4881924" y="254425"/>
          <a:ext cx="4282350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Examples</a:t>
          </a:r>
        </a:p>
      </dsp:txBody>
      <dsp:txXfrm>
        <a:off x="4881924" y="254425"/>
        <a:ext cx="4282350" cy="777600"/>
      </dsp:txXfrm>
    </dsp:sp>
    <dsp:sp modelId="{6B1E681D-ABD7-4D8E-8A22-405D7839D73D}">
      <dsp:nvSpPr>
        <dsp:cNvPr id="0" name=""/>
        <dsp:cNvSpPr/>
      </dsp:nvSpPr>
      <dsp:spPr>
        <a:xfrm>
          <a:off x="4881924" y="1032025"/>
          <a:ext cx="4282350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A description of the tobacco use habits of teenagers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type of teaching activities are favored by  medical students?</a:t>
          </a:r>
        </a:p>
      </dsp:txBody>
      <dsp:txXfrm>
        <a:off x="4881924" y="1032025"/>
        <a:ext cx="4282350" cy="3112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E15F7-2460-4B1D-B9F0-679DC7207994}">
      <dsp:nvSpPr>
        <dsp:cNvPr id="0" name=""/>
        <dsp:cNvSpPr/>
      </dsp:nvSpPr>
      <dsp:spPr>
        <a:xfrm>
          <a:off x="0" y="3327889"/>
          <a:ext cx="6364224" cy="21834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Two requirements:</a:t>
          </a:r>
        </a:p>
      </dsp:txBody>
      <dsp:txXfrm>
        <a:off x="0" y="3327889"/>
        <a:ext cx="6364224" cy="1179066"/>
      </dsp:txXfrm>
    </dsp:sp>
    <dsp:sp modelId="{D5CA59E8-CB88-4982-B01E-52B7D2DD9F2B}">
      <dsp:nvSpPr>
        <dsp:cNvPr id="0" name=""/>
        <dsp:cNvSpPr/>
      </dsp:nvSpPr>
      <dsp:spPr>
        <a:xfrm>
          <a:off x="0" y="4463286"/>
          <a:ext cx="3182112" cy="1004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Independent variable that can be manipulated</a:t>
          </a:r>
        </a:p>
      </dsp:txBody>
      <dsp:txXfrm>
        <a:off x="0" y="4463286"/>
        <a:ext cx="3182112" cy="1004389"/>
      </dsp:txXfrm>
    </dsp:sp>
    <dsp:sp modelId="{B2DE1D66-95DC-449D-89DC-C192F14CC1B1}">
      <dsp:nvSpPr>
        <dsp:cNvPr id="0" name=""/>
        <dsp:cNvSpPr/>
      </dsp:nvSpPr>
      <dsp:spPr>
        <a:xfrm>
          <a:off x="3182112" y="4463286"/>
          <a:ext cx="3182112" cy="100438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Dependent variable that can be measured</a:t>
          </a:r>
        </a:p>
      </dsp:txBody>
      <dsp:txXfrm>
        <a:off x="3182112" y="4463286"/>
        <a:ext cx="3182112" cy="1004389"/>
      </dsp:txXfrm>
    </dsp:sp>
    <dsp:sp modelId="{E6AA03A5-C119-4DDA-95A8-47FF290FBCB6}">
      <dsp:nvSpPr>
        <dsp:cNvPr id="0" name=""/>
        <dsp:cNvSpPr/>
      </dsp:nvSpPr>
      <dsp:spPr>
        <a:xfrm rot="10800000">
          <a:off x="0" y="2486"/>
          <a:ext cx="6364224" cy="3358155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 controlled test of a hypothesis.</a:t>
          </a:r>
        </a:p>
      </dsp:txBody>
      <dsp:txXfrm rot="10800000">
        <a:off x="0" y="2486"/>
        <a:ext cx="6364224" cy="21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4641-689A-4993-B44C-B0525ED4E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B28F8-13F3-432D-B2E9-3EDDB18B7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0276-52F8-47D6-A81D-62BF9BF1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9F0C-1760-461F-A680-6B4F8F3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223C-E918-433C-B882-67AD045C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0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6DFC-8A6E-4C99-952E-79F94EC3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78260-AD15-4F2C-9FC3-D5416E31A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563EE-C402-47F5-A17E-A6BB29B1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D468-F281-482C-9570-2DF4E8D5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4654-CED9-4BB0-85FD-7AA8CFAB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7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B598D-CE50-428F-8F2A-732D9DD76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D53CE-53C6-4141-B067-E5433B8A7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5CB4C-23BB-4189-AD01-83924DAA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C63A0-55B4-4947-B148-443C4621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DAD4-C227-4F34-AA7A-D662CB3B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8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51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7F3C-04C6-42FF-B5E6-1FEF6810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FE2A-92CB-4F52-B1CE-742762D3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57724-3D40-4B29-AF6C-999D21FB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5B24-4AB5-4275-834C-5620FD14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706F-AA0E-497E-8223-5B699BE9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9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2EEC-0099-4947-A6E0-C8804DD5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3A126-4520-4175-8FEC-9BCB5377B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CF75-40A5-44F5-8819-2DAEDD83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0B0B-5C0E-4D12-A1BD-5AF0F1B6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63CB5-E826-4506-8E20-6CA049D4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25B0-96D3-4928-9E8A-91578874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7DBF-ABEE-427A-B625-4E393A8DC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33344-2B40-48D1-BB42-B5F62380F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91347-F968-411A-ADDD-0E278828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CE41A-AA03-49B6-8AB8-64E2D4AC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FF4-D7BE-4116-A9A3-ED19A2EF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0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EB3F-D072-4CA7-95DF-61326737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F444A-5E16-4358-89B9-D939EA58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9F620-8D78-49AF-B16F-0BCE3614E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39116-1A91-4BEE-B501-3FEAA8B2B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55CBF-2D46-4001-BA82-064227B98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2A814-E159-40FA-81D0-6B0EF93E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F7F73-470D-4227-BE46-D000A3E9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55F79-6615-4CD7-8FD6-C75B8191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77A5-2AC4-48C0-9DA4-5C60BDF7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897ED-E7DB-4A31-A50F-13B55C5A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3570B-5069-4D01-BA37-B452BE77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4B2D9-F032-46A6-8142-1825594C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9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66F51-9537-45F9-903B-139A7844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74A3E-250A-4B06-87F4-B94F10B7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00B02-F7CF-4527-8486-4ACAF6CC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7C63-0ADC-43A1-9715-9CEE540C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335C-30D1-412A-8D1C-56E90331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8B9D8-9F07-45CF-9B77-920C85D83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745FC-EFC6-4C0F-A639-6CC4FB8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C3649-979F-4446-9714-93E6F0F4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F1FB4-55D0-4257-B8B8-1D77D4F8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7302-BDEF-4306-BFBD-A3185A7E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6DBA7-2F83-4C03-8387-B8EEF9AF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97A0-F5D7-41BF-869C-A8EFAC5C2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3411-82AE-4898-8B64-59FBB682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14D0B-D3AE-482E-A71E-E86A83E9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1DD4C-19F4-4BB7-B5DA-BD4A8237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3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D4EB5-125B-453B-9307-A245B7FC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E6FC5-D0CA-4839-9793-3A537E470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07AD-1738-4B00-B7C2-649771DC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9713B-C01A-4AB0-9C93-621312BC6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11D7-A056-4561-A0D8-0CF44ADC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6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631" y="4760132"/>
            <a:ext cx="3947420" cy="1777829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marL="12700" marR="508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Study  Designs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8447" y="4767660"/>
            <a:ext cx="6281873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120000"/>
              </a:lnSpc>
              <a:spcBef>
                <a:spcPts val="105"/>
              </a:spcBef>
              <a:buClr>
                <a:schemeClr val="accent1"/>
              </a:buClr>
              <a:buSzPct val="110000"/>
            </a:pPr>
            <a:r>
              <a:rPr lang="en-US" sz="3200" spc="5" dirty="0"/>
              <a:t>Dr. M. Asif Naveed</a:t>
            </a:r>
          </a:p>
          <a:p>
            <a:pPr defTabSz="914400">
              <a:lnSpc>
                <a:spcPct val="120000"/>
              </a:lnSpc>
              <a:spcBef>
                <a:spcPts val="105"/>
              </a:spcBef>
              <a:buClr>
                <a:schemeClr val="accent1"/>
              </a:buClr>
              <a:buSzPct val="110000"/>
            </a:pPr>
            <a:r>
              <a:rPr lang="en-US" sz="3200" spc="5" dirty="0"/>
              <a:t>Associated Professor Haematology</a:t>
            </a:r>
          </a:p>
          <a:p>
            <a:pPr defTabSz="914400">
              <a:lnSpc>
                <a:spcPct val="120000"/>
              </a:lnSpc>
              <a:spcBef>
                <a:spcPts val="105"/>
              </a:spcBef>
              <a:buClr>
                <a:schemeClr val="accent1"/>
              </a:buClr>
              <a:buSzPct val="110000"/>
            </a:pPr>
            <a:r>
              <a:rPr lang="en-US" sz="3200" spc="5" dirty="0"/>
              <a:t>University of Health Sciences, Lahore</a:t>
            </a:r>
          </a:p>
        </p:txBody>
      </p:sp>
      <p:sp>
        <p:nvSpPr>
          <p:cNvPr id="7" name="object 7"/>
          <p:cNvSpPr/>
          <p:nvPr/>
        </p:nvSpPr>
        <p:spPr>
          <a:xfrm>
            <a:off x="6014720" y="3159760"/>
            <a:ext cx="528320" cy="538480"/>
          </a:xfrm>
          <a:custGeom>
            <a:avLst/>
            <a:gdLst/>
            <a:ahLst/>
            <a:cxnLst/>
            <a:rect l="l" t="t" r="r" b="b"/>
            <a:pathLst>
              <a:path w="528320" h="538479">
                <a:moveTo>
                  <a:pt x="264159" y="0"/>
                </a:moveTo>
                <a:lnTo>
                  <a:pt x="216668" y="4337"/>
                </a:lnTo>
                <a:lnTo>
                  <a:pt x="171973" y="16842"/>
                </a:lnTo>
                <a:lnTo>
                  <a:pt x="130819" y="36754"/>
                </a:lnTo>
                <a:lnTo>
                  <a:pt x="93952" y="63315"/>
                </a:lnTo>
                <a:lnTo>
                  <a:pt x="62116" y="95763"/>
                </a:lnTo>
                <a:lnTo>
                  <a:pt x="36058" y="133340"/>
                </a:lnTo>
                <a:lnTo>
                  <a:pt x="16522" y="175285"/>
                </a:lnTo>
                <a:lnTo>
                  <a:pt x="4254" y="220838"/>
                </a:lnTo>
                <a:lnTo>
                  <a:pt x="0" y="269239"/>
                </a:lnTo>
                <a:lnTo>
                  <a:pt x="4254" y="317641"/>
                </a:lnTo>
                <a:lnTo>
                  <a:pt x="16522" y="363194"/>
                </a:lnTo>
                <a:lnTo>
                  <a:pt x="36058" y="405139"/>
                </a:lnTo>
                <a:lnTo>
                  <a:pt x="62116" y="442716"/>
                </a:lnTo>
                <a:lnTo>
                  <a:pt x="93952" y="475164"/>
                </a:lnTo>
                <a:lnTo>
                  <a:pt x="130819" y="501725"/>
                </a:lnTo>
                <a:lnTo>
                  <a:pt x="171973" y="521637"/>
                </a:lnTo>
                <a:lnTo>
                  <a:pt x="216668" y="534142"/>
                </a:lnTo>
                <a:lnTo>
                  <a:pt x="264159" y="538479"/>
                </a:lnTo>
                <a:lnTo>
                  <a:pt x="311651" y="534142"/>
                </a:lnTo>
                <a:lnTo>
                  <a:pt x="356346" y="521637"/>
                </a:lnTo>
                <a:lnTo>
                  <a:pt x="397500" y="501725"/>
                </a:lnTo>
                <a:lnTo>
                  <a:pt x="434367" y="475164"/>
                </a:lnTo>
                <a:lnTo>
                  <a:pt x="466203" y="442716"/>
                </a:lnTo>
                <a:lnTo>
                  <a:pt x="492261" y="405139"/>
                </a:lnTo>
                <a:lnTo>
                  <a:pt x="511797" y="363194"/>
                </a:lnTo>
                <a:lnTo>
                  <a:pt x="524065" y="317641"/>
                </a:lnTo>
                <a:lnTo>
                  <a:pt x="528320" y="269239"/>
                </a:lnTo>
                <a:lnTo>
                  <a:pt x="524065" y="220838"/>
                </a:lnTo>
                <a:lnTo>
                  <a:pt x="511797" y="175285"/>
                </a:lnTo>
                <a:lnTo>
                  <a:pt x="492261" y="133340"/>
                </a:lnTo>
                <a:lnTo>
                  <a:pt x="466203" y="95763"/>
                </a:lnTo>
                <a:lnTo>
                  <a:pt x="434367" y="63315"/>
                </a:lnTo>
                <a:lnTo>
                  <a:pt x="397500" y="36754"/>
                </a:lnTo>
                <a:lnTo>
                  <a:pt x="356346" y="16842"/>
                </a:lnTo>
                <a:lnTo>
                  <a:pt x="311651" y="4337"/>
                </a:lnTo>
                <a:lnTo>
                  <a:pt x="264159" y="0"/>
                </a:lnTo>
                <a:close/>
              </a:path>
            </a:pathLst>
          </a:custGeom>
          <a:solidFill>
            <a:schemeClr val="tx1"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981" y="1219200"/>
            <a:ext cx="1539059" cy="1545445"/>
          </a:xfrm>
          <a:custGeom>
            <a:avLst/>
            <a:gdLst/>
            <a:ahLst/>
            <a:cxnLst/>
            <a:rect l="l" t="t" r="r" b="b"/>
            <a:pathLst>
              <a:path w="2448559" h="2458720">
                <a:moveTo>
                  <a:pt x="0" y="0"/>
                </a:moveTo>
                <a:lnTo>
                  <a:pt x="0" y="600582"/>
                </a:lnTo>
                <a:lnTo>
                  <a:pt x="111378" y="617601"/>
                </a:lnTo>
                <a:lnTo>
                  <a:pt x="159137" y="627952"/>
                </a:lnTo>
                <a:lnTo>
                  <a:pt x="206507" y="639329"/>
                </a:lnTo>
                <a:lnTo>
                  <a:pt x="253475" y="651718"/>
                </a:lnTo>
                <a:lnTo>
                  <a:pt x="300030" y="665107"/>
                </a:lnTo>
                <a:lnTo>
                  <a:pt x="346159" y="679485"/>
                </a:lnTo>
                <a:lnTo>
                  <a:pt x="391850" y="694838"/>
                </a:lnTo>
                <a:lnTo>
                  <a:pt x="437090" y="711155"/>
                </a:lnTo>
                <a:lnTo>
                  <a:pt x="481868" y="728424"/>
                </a:lnTo>
                <a:lnTo>
                  <a:pt x="526172" y="746632"/>
                </a:lnTo>
                <a:lnTo>
                  <a:pt x="569988" y="765767"/>
                </a:lnTo>
                <a:lnTo>
                  <a:pt x="613306" y="785817"/>
                </a:lnTo>
                <a:lnTo>
                  <a:pt x="656113" y="806770"/>
                </a:lnTo>
                <a:lnTo>
                  <a:pt x="698396" y="828613"/>
                </a:lnTo>
                <a:lnTo>
                  <a:pt x="740144" y="851334"/>
                </a:lnTo>
                <a:lnTo>
                  <a:pt x="781343" y="874922"/>
                </a:lnTo>
                <a:lnTo>
                  <a:pt x="821983" y="899363"/>
                </a:lnTo>
                <a:lnTo>
                  <a:pt x="862051" y="924646"/>
                </a:lnTo>
                <a:lnTo>
                  <a:pt x="901535" y="950759"/>
                </a:lnTo>
                <a:lnTo>
                  <a:pt x="940422" y="977689"/>
                </a:lnTo>
                <a:lnTo>
                  <a:pt x="978700" y="1005424"/>
                </a:lnTo>
                <a:lnTo>
                  <a:pt x="1016358" y="1033952"/>
                </a:lnTo>
                <a:lnTo>
                  <a:pt x="1053382" y="1063261"/>
                </a:lnTo>
                <a:lnTo>
                  <a:pt x="1089761" y="1093338"/>
                </a:lnTo>
                <a:lnTo>
                  <a:pt x="1125483" y="1124172"/>
                </a:lnTo>
                <a:lnTo>
                  <a:pt x="1160535" y="1155750"/>
                </a:lnTo>
                <a:lnTo>
                  <a:pt x="1194905" y="1188059"/>
                </a:lnTo>
                <a:lnTo>
                  <a:pt x="1228582" y="1221089"/>
                </a:lnTo>
                <a:lnTo>
                  <a:pt x="1261552" y="1254825"/>
                </a:lnTo>
                <a:lnTo>
                  <a:pt x="1293803" y="1289258"/>
                </a:lnTo>
                <a:lnTo>
                  <a:pt x="1325324" y="1324373"/>
                </a:lnTo>
                <a:lnTo>
                  <a:pt x="1356103" y="1360159"/>
                </a:lnTo>
                <a:lnTo>
                  <a:pt x="1386126" y="1396604"/>
                </a:lnTo>
                <a:lnTo>
                  <a:pt x="1415382" y="1433695"/>
                </a:lnTo>
                <a:lnTo>
                  <a:pt x="1443859" y="1471421"/>
                </a:lnTo>
                <a:lnTo>
                  <a:pt x="1471544" y="1509769"/>
                </a:lnTo>
                <a:lnTo>
                  <a:pt x="1498425" y="1548727"/>
                </a:lnTo>
                <a:lnTo>
                  <a:pt x="1524491" y="1588282"/>
                </a:lnTo>
                <a:lnTo>
                  <a:pt x="1549729" y="1628423"/>
                </a:lnTo>
                <a:lnTo>
                  <a:pt x="1574126" y="1669138"/>
                </a:lnTo>
                <a:lnTo>
                  <a:pt x="1597670" y="1710413"/>
                </a:lnTo>
                <a:lnTo>
                  <a:pt x="1620350" y="1752238"/>
                </a:lnTo>
                <a:lnTo>
                  <a:pt x="1642154" y="1794599"/>
                </a:lnTo>
                <a:lnTo>
                  <a:pt x="1663068" y="1837484"/>
                </a:lnTo>
                <a:lnTo>
                  <a:pt x="1683081" y="1880882"/>
                </a:lnTo>
                <a:lnTo>
                  <a:pt x="1702180" y="1924780"/>
                </a:lnTo>
                <a:lnTo>
                  <a:pt x="1720354" y="1969166"/>
                </a:lnTo>
                <a:lnTo>
                  <a:pt x="1737590" y="2014028"/>
                </a:lnTo>
                <a:lnTo>
                  <a:pt x="1753876" y="2059353"/>
                </a:lnTo>
                <a:lnTo>
                  <a:pt x="1769199" y="2105130"/>
                </a:lnTo>
                <a:lnTo>
                  <a:pt x="1783549" y="2151346"/>
                </a:lnTo>
                <a:lnTo>
                  <a:pt x="1796912" y="2197988"/>
                </a:lnTo>
                <a:lnTo>
                  <a:pt x="1809276" y="2245045"/>
                </a:lnTo>
                <a:lnTo>
                  <a:pt x="1820629" y="2292505"/>
                </a:lnTo>
                <a:lnTo>
                  <a:pt x="1830959" y="2340355"/>
                </a:lnTo>
                <a:lnTo>
                  <a:pt x="1848992" y="2458719"/>
                </a:lnTo>
                <a:lnTo>
                  <a:pt x="2448559" y="2458719"/>
                </a:lnTo>
                <a:lnTo>
                  <a:pt x="2412238" y="2220467"/>
                </a:lnTo>
                <a:lnTo>
                  <a:pt x="2401941" y="2172233"/>
                </a:lnTo>
                <a:lnTo>
                  <a:pt x="2390824" y="2124308"/>
                </a:lnTo>
                <a:lnTo>
                  <a:pt x="2378894" y="2076701"/>
                </a:lnTo>
                <a:lnTo>
                  <a:pt x="2366160" y="2029419"/>
                </a:lnTo>
                <a:lnTo>
                  <a:pt x="2352628" y="1982470"/>
                </a:lnTo>
                <a:lnTo>
                  <a:pt x="2338306" y="1935862"/>
                </a:lnTo>
                <a:lnTo>
                  <a:pt x="2323203" y="1889603"/>
                </a:lnTo>
                <a:lnTo>
                  <a:pt x="2307325" y="1843700"/>
                </a:lnTo>
                <a:lnTo>
                  <a:pt x="2290682" y="1798161"/>
                </a:lnTo>
                <a:lnTo>
                  <a:pt x="2273279" y="1752994"/>
                </a:lnTo>
                <a:lnTo>
                  <a:pt x="2255126" y="1708207"/>
                </a:lnTo>
                <a:lnTo>
                  <a:pt x="2236230" y="1663808"/>
                </a:lnTo>
                <a:lnTo>
                  <a:pt x="2216598" y="1619803"/>
                </a:lnTo>
                <a:lnTo>
                  <a:pt x="2196239" y="1576202"/>
                </a:lnTo>
                <a:lnTo>
                  <a:pt x="2175160" y="1533011"/>
                </a:lnTo>
                <a:lnTo>
                  <a:pt x="2153369" y="1490239"/>
                </a:lnTo>
                <a:lnTo>
                  <a:pt x="2130873" y="1447893"/>
                </a:lnTo>
                <a:lnTo>
                  <a:pt x="2107681" y="1405981"/>
                </a:lnTo>
                <a:lnTo>
                  <a:pt x="2083799" y="1364511"/>
                </a:lnTo>
                <a:lnTo>
                  <a:pt x="2059237" y="1323490"/>
                </a:lnTo>
                <a:lnTo>
                  <a:pt x="2034001" y="1282927"/>
                </a:lnTo>
                <a:lnTo>
                  <a:pt x="2008100" y="1242828"/>
                </a:lnTo>
                <a:lnTo>
                  <a:pt x="1981540" y="1203203"/>
                </a:lnTo>
                <a:lnTo>
                  <a:pt x="1954330" y="1164058"/>
                </a:lnTo>
                <a:lnTo>
                  <a:pt x="1926478" y="1125402"/>
                </a:lnTo>
                <a:lnTo>
                  <a:pt x="1897991" y="1087241"/>
                </a:lnTo>
                <a:lnTo>
                  <a:pt x="1868877" y="1049585"/>
                </a:lnTo>
                <a:lnTo>
                  <a:pt x="1839144" y="1012440"/>
                </a:lnTo>
                <a:lnTo>
                  <a:pt x="1808799" y="975815"/>
                </a:lnTo>
                <a:lnTo>
                  <a:pt x="1777851" y="939716"/>
                </a:lnTo>
                <a:lnTo>
                  <a:pt x="1746306" y="904153"/>
                </a:lnTo>
                <a:lnTo>
                  <a:pt x="1714173" y="869132"/>
                </a:lnTo>
                <a:lnTo>
                  <a:pt x="1681460" y="834662"/>
                </a:lnTo>
                <a:lnTo>
                  <a:pt x="1648174" y="800750"/>
                </a:lnTo>
                <a:lnTo>
                  <a:pt x="1614322" y="767404"/>
                </a:lnTo>
                <a:lnTo>
                  <a:pt x="1579914" y="734632"/>
                </a:lnTo>
                <a:lnTo>
                  <a:pt x="1544956" y="702441"/>
                </a:lnTo>
                <a:lnTo>
                  <a:pt x="1509456" y="670840"/>
                </a:lnTo>
                <a:lnTo>
                  <a:pt x="1473421" y="639836"/>
                </a:lnTo>
                <a:lnTo>
                  <a:pt x="1436861" y="609436"/>
                </a:lnTo>
                <a:lnTo>
                  <a:pt x="1399782" y="579649"/>
                </a:lnTo>
                <a:lnTo>
                  <a:pt x="1362192" y="550482"/>
                </a:lnTo>
                <a:lnTo>
                  <a:pt x="1324099" y="521943"/>
                </a:lnTo>
                <a:lnTo>
                  <a:pt x="1285510" y="494041"/>
                </a:lnTo>
                <a:lnTo>
                  <a:pt x="1246434" y="466781"/>
                </a:lnTo>
                <a:lnTo>
                  <a:pt x="1206877" y="440173"/>
                </a:lnTo>
                <a:lnTo>
                  <a:pt x="1166849" y="414225"/>
                </a:lnTo>
                <a:lnTo>
                  <a:pt x="1126356" y="388943"/>
                </a:lnTo>
                <a:lnTo>
                  <a:pt x="1085407" y="364335"/>
                </a:lnTo>
                <a:lnTo>
                  <a:pt x="1044008" y="340411"/>
                </a:lnTo>
                <a:lnTo>
                  <a:pt x="1002168" y="317176"/>
                </a:lnTo>
                <a:lnTo>
                  <a:pt x="959895" y="294639"/>
                </a:lnTo>
                <a:lnTo>
                  <a:pt x="917196" y="272808"/>
                </a:lnTo>
                <a:lnTo>
                  <a:pt x="874079" y="251691"/>
                </a:lnTo>
                <a:lnTo>
                  <a:pt x="830552" y="231294"/>
                </a:lnTo>
                <a:lnTo>
                  <a:pt x="786622" y="211627"/>
                </a:lnTo>
                <a:lnTo>
                  <a:pt x="742298" y="192697"/>
                </a:lnTo>
                <a:lnTo>
                  <a:pt x="697586" y="174510"/>
                </a:lnTo>
                <a:lnTo>
                  <a:pt x="652495" y="157077"/>
                </a:lnTo>
                <a:lnTo>
                  <a:pt x="607033" y="140403"/>
                </a:lnTo>
                <a:lnTo>
                  <a:pt x="561206" y="124497"/>
                </a:lnTo>
                <a:lnTo>
                  <a:pt x="515024" y="109367"/>
                </a:lnTo>
                <a:lnTo>
                  <a:pt x="468493" y="95019"/>
                </a:lnTo>
                <a:lnTo>
                  <a:pt x="421622" y="81463"/>
                </a:lnTo>
                <a:lnTo>
                  <a:pt x="374418" y="68706"/>
                </a:lnTo>
                <a:lnTo>
                  <a:pt x="326888" y="56756"/>
                </a:lnTo>
                <a:lnTo>
                  <a:pt x="279042" y="45620"/>
                </a:lnTo>
                <a:lnTo>
                  <a:pt x="230886" y="353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90194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Book Stack Symbol Stock Illustrations – 13,041 Book Stack Symbol Stock  Illustrations, Vectors &amp;amp; Clipart - Dreamstime">
            <a:extLst>
              <a:ext uri="{FF2B5EF4-FFF2-40B4-BE49-F238E27FC236}">
                <a16:creationId xmlns:a16="http://schemas.microsoft.com/office/drawing/2014/main" id="{F8CC4177-385D-44D8-9262-CE6C3602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hotocopy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43" y="1970092"/>
            <a:ext cx="2667767" cy="23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5279" y="629919"/>
            <a:ext cx="751840" cy="5984240"/>
            <a:chOff x="4145279" y="629919"/>
            <a:chExt cx="751840" cy="5984240"/>
          </a:xfrm>
        </p:grpSpPr>
        <p:sp>
          <p:nvSpPr>
            <p:cNvPr id="3" name="object 3"/>
            <p:cNvSpPr/>
            <p:nvPr/>
          </p:nvSpPr>
          <p:spPr>
            <a:xfrm>
              <a:off x="4145279" y="904239"/>
              <a:ext cx="751840" cy="5709920"/>
            </a:xfrm>
            <a:custGeom>
              <a:avLst/>
              <a:gdLst/>
              <a:ahLst/>
              <a:cxnLst/>
              <a:rect l="l" t="t" r="r" b="b"/>
              <a:pathLst>
                <a:path w="751839" h="5709920">
                  <a:moveTo>
                    <a:pt x="0" y="0"/>
                  </a:moveTo>
                  <a:lnTo>
                    <a:pt x="0" y="5243233"/>
                  </a:lnTo>
                  <a:lnTo>
                    <a:pt x="751840" y="5709920"/>
                  </a:lnTo>
                  <a:lnTo>
                    <a:pt x="751840" y="466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45279" y="629919"/>
              <a:ext cx="477520" cy="5527040"/>
            </a:xfrm>
            <a:custGeom>
              <a:avLst/>
              <a:gdLst/>
              <a:ahLst/>
              <a:cxnLst/>
              <a:rect l="l" t="t" r="r" b="b"/>
              <a:pathLst>
                <a:path w="477520" h="5527040">
                  <a:moveTo>
                    <a:pt x="477520" y="0"/>
                  </a:moveTo>
                  <a:lnTo>
                    <a:pt x="0" y="260222"/>
                  </a:lnTo>
                  <a:lnTo>
                    <a:pt x="0" y="5527040"/>
                  </a:lnTo>
                  <a:lnTo>
                    <a:pt x="477520" y="5264518"/>
                  </a:lnTo>
                  <a:lnTo>
                    <a:pt x="47752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9919" y="690880"/>
            <a:ext cx="4003040" cy="5252720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  <a:spcBef>
                <a:spcPts val="5"/>
              </a:spcBef>
            </a:pPr>
            <a:r>
              <a:rPr sz="4000" spc="-229" dirty="0">
                <a:solidFill>
                  <a:srgbClr val="FFFFFF"/>
                </a:solidFill>
                <a:latin typeface="Trebuchet MS"/>
                <a:cs typeface="Trebuchet MS"/>
              </a:rPr>
              <a:t>Example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7120" y="1351280"/>
            <a:ext cx="6664959" cy="430066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20370" marR="868680" algn="just">
              <a:lnSpc>
                <a:spcPct val="90400"/>
              </a:lnSpc>
              <a:buFont typeface="Arial"/>
              <a:buChar char="•"/>
              <a:tabLst>
                <a:tab pos="654685" algn="l"/>
              </a:tabLst>
            </a:pPr>
            <a:r>
              <a:rPr sz="2400" spc="-20" dirty="0">
                <a:solidFill>
                  <a:srgbClr val="FDFFFF"/>
                </a:solidFill>
                <a:latin typeface="Carlito"/>
                <a:cs typeface="Carlito"/>
              </a:rPr>
              <a:t>Do </a:t>
            </a: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students </a:t>
            </a:r>
            <a:r>
              <a:rPr sz="2400" spc="-10" dirty="0">
                <a:solidFill>
                  <a:srgbClr val="FDFFFF"/>
                </a:solidFill>
                <a:latin typeface="Carlito"/>
                <a:cs typeface="Carlito"/>
              </a:rPr>
              <a:t>who </a:t>
            </a:r>
            <a:r>
              <a:rPr sz="2400" spc="10" dirty="0">
                <a:solidFill>
                  <a:srgbClr val="FDFFFF"/>
                </a:solidFill>
                <a:latin typeface="Carlito"/>
                <a:cs typeface="Carlito"/>
              </a:rPr>
              <a:t>spend </a:t>
            </a:r>
            <a:r>
              <a:rPr sz="2400" spc="-5" dirty="0">
                <a:solidFill>
                  <a:srgbClr val="FDFFFF"/>
                </a:solidFill>
                <a:latin typeface="Carlito"/>
                <a:cs typeface="Carlito"/>
              </a:rPr>
              <a:t>more </a:t>
            </a: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instruction 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time in </a:t>
            </a:r>
            <a:r>
              <a:rPr sz="2400" spc="-20" dirty="0">
                <a:solidFill>
                  <a:srgbClr val="FDFFFF"/>
                </a:solidFill>
                <a:latin typeface="Carlito"/>
                <a:cs typeface="Carlito"/>
              </a:rPr>
              <a:t>wards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have higher </a:t>
            </a: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MCQ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scores</a:t>
            </a:r>
            <a:r>
              <a:rPr sz="2400" spc="-265" dirty="0">
                <a:solidFill>
                  <a:srgbClr val="FD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DFFFF"/>
                </a:solidFill>
                <a:latin typeface="Carlito"/>
                <a:cs typeface="Carlito"/>
              </a:rPr>
              <a:t>than  </a:t>
            </a: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students </a:t>
            </a:r>
            <a:r>
              <a:rPr sz="2400" spc="-10" dirty="0">
                <a:solidFill>
                  <a:srgbClr val="FDFFFF"/>
                </a:solidFill>
                <a:latin typeface="Carlito"/>
                <a:cs typeface="Carlito"/>
              </a:rPr>
              <a:t>who </a:t>
            </a:r>
            <a:r>
              <a:rPr sz="2400" spc="10" dirty="0">
                <a:solidFill>
                  <a:srgbClr val="FDFFFF"/>
                </a:solidFill>
                <a:latin typeface="Carlito"/>
                <a:cs typeface="Carlito"/>
              </a:rPr>
              <a:t>spend </a:t>
            </a: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less</a:t>
            </a:r>
            <a:r>
              <a:rPr sz="2400" spc="-305" dirty="0">
                <a:solidFill>
                  <a:srgbClr val="FD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time?</a:t>
            </a:r>
            <a:endParaRPr sz="3500" dirty="0">
              <a:latin typeface="Carlito"/>
              <a:cs typeface="Carlito"/>
            </a:endParaRPr>
          </a:p>
          <a:p>
            <a:pPr marL="654050" indent="-234315" algn="just">
              <a:lnSpc>
                <a:spcPct val="100000"/>
              </a:lnSpc>
              <a:buFont typeface="Arial"/>
              <a:buChar char="•"/>
              <a:tabLst>
                <a:tab pos="654685" algn="l"/>
              </a:tabLst>
            </a:pPr>
            <a:r>
              <a:rPr sz="2400" spc="10" dirty="0">
                <a:solidFill>
                  <a:srgbClr val="FDFFFF"/>
                </a:solidFill>
                <a:latin typeface="Carlito"/>
                <a:cs typeface="Carlito"/>
              </a:rPr>
              <a:t>Independent </a:t>
            </a:r>
            <a:r>
              <a:rPr sz="2400" spc="-5" dirty="0">
                <a:solidFill>
                  <a:srgbClr val="FDFFFF"/>
                </a:solidFill>
                <a:latin typeface="Carlito"/>
                <a:cs typeface="Carlito"/>
              </a:rPr>
              <a:t>variable: </a:t>
            </a:r>
            <a:endParaRPr lang="en-GB" sz="2400" spc="-5" dirty="0">
              <a:solidFill>
                <a:srgbClr val="FDFFFF"/>
              </a:solidFill>
              <a:latin typeface="Carlito"/>
              <a:cs typeface="Carlito"/>
            </a:endParaRPr>
          </a:p>
          <a:p>
            <a:pPr marL="419735" algn="just">
              <a:lnSpc>
                <a:spcPct val="100000"/>
              </a:lnSpc>
              <a:tabLst>
                <a:tab pos="654685" algn="l"/>
              </a:tabLst>
            </a:pPr>
            <a:r>
              <a:rPr lang="en-GB" sz="2400" spc="-5" dirty="0">
                <a:solidFill>
                  <a:srgbClr val="FDFFFF"/>
                </a:solidFill>
                <a:latin typeface="Carlito"/>
                <a:cs typeface="Carlito"/>
              </a:rPr>
              <a:t>	</a:t>
            </a:r>
            <a:r>
              <a:rPr sz="2400" spc="10" dirty="0">
                <a:solidFill>
                  <a:srgbClr val="FDFFFF"/>
                </a:solidFill>
                <a:latin typeface="Carlito"/>
                <a:cs typeface="Carlito"/>
              </a:rPr>
              <a:t>Time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in</a:t>
            </a:r>
            <a:r>
              <a:rPr sz="2400" spc="-245" dirty="0">
                <a:solidFill>
                  <a:srgbClr val="FDFFFF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FDFFFF"/>
                </a:solidFill>
                <a:latin typeface="Carlito"/>
                <a:cs typeface="Carlito"/>
              </a:rPr>
              <a:t>wards</a:t>
            </a:r>
            <a:endParaRPr sz="2400" dirty="0">
              <a:latin typeface="Carlito"/>
              <a:cs typeface="Carlito"/>
            </a:endParaRPr>
          </a:p>
          <a:p>
            <a:pPr marL="654050" indent="-234315" algn="just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654685" algn="l"/>
              </a:tabLst>
            </a:pP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Dependent </a:t>
            </a:r>
            <a:r>
              <a:rPr sz="2400" spc="-5" dirty="0">
                <a:solidFill>
                  <a:srgbClr val="FDFFFF"/>
                </a:solidFill>
                <a:latin typeface="Carlito"/>
                <a:cs typeface="Carlito"/>
              </a:rPr>
              <a:t>variable: </a:t>
            </a:r>
            <a:endParaRPr lang="en-GB" sz="2400" spc="-5" dirty="0">
              <a:solidFill>
                <a:srgbClr val="FDFFFF"/>
              </a:solidFill>
              <a:latin typeface="Carlito"/>
              <a:cs typeface="Carlito"/>
            </a:endParaRPr>
          </a:p>
          <a:p>
            <a:pPr marL="419735" algn="just">
              <a:lnSpc>
                <a:spcPct val="100000"/>
              </a:lnSpc>
              <a:spcBef>
                <a:spcPts val="725"/>
              </a:spcBef>
              <a:tabLst>
                <a:tab pos="654685" algn="l"/>
              </a:tabLst>
            </a:pP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MCQ</a:t>
            </a:r>
            <a:r>
              <a:rPr sz="2400" spc="-125" dirty="0">
                <a:solidFill>
                  <a:srgbClr val="FD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scores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5279" y="629919"/>
            <a:ext cx="751840" cy="5984240"/>
            <a:chOff x="4145279" y="629919"/>
            <a:chExt cx="751840" cy="5984240"/>
          </a:xfrm>
        </p:grpSpPr>
        <p:sp>
          <p:nvSpPr>
            <p:cNvPr id="3" name="object 3"/>
            <p:cNvSpPr/>
            <p:nvPr/>
          </p:nvSpPr>
          <p:spPr>
            <a:xfrm>
              <a:off x="4145279" y="904239"/>
              <a:ext cx="751840" cy="5709920"/>
            </a:xfrm>
            <a:custGeom>
              <a:avLst/>
              <a:gdLst/>
              <a:ahLst/>
              <a:cxnLst/>
              <a:rect l="l" t="t" r="r" b="b"/>
              <a:pathLst>
                <a:path w="751839" h="5709920">
                  <a:moveTo>
                    <a:pt x="0" y="0"/>
                  </a:moveTo>
                  <a:lnTo>
                    <a:pt x="0" y="5243233"/>
                  </a:lnTo>
                  <a:lnTo>
                    <a:pt x="751840" y="5709920"/>
                  </a:lnTo>
                  <a:lnTo>
                    <a:pt x="751840" y="466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45279" y="629919"/>
              <a:ext cx="477520" cy="5527040"/>
            </a:xfrm>
            <a:custGeom>
              <a:avLst/>
              <a:gdLst/>
              <a:ahLst/>
              <a:cxnLst/>
              <a:rect l="l" t="t" r="r" b="b"/>
              <a:pathLst>
                <a:path w="477520" h="5527040">
                  <a:moveTo>
                    <a:pt x="477520" y="0"/>
                  </a:moveTo>
                  <a:lnTo>
                    <a:pt x="0" y="260222"/>
                  </a:lnTo>
                  <a:lnTo>
                    <a:pt x="0" y="5527040"/>
                  </a:lnTo>
                  <a:lnTo>
                    <a:pt x="477520" y="5264518"/>
                  </a:lnTo>
                  <a:lnTo>
                    <a:pt x="47752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9919" y="640080"/>
            <a:ext cx="4003040" cy="5252720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  <a:spcBef>
                <a:spcPts val="5"/>
              </a:spcBef>
            </a:pPr>
            <a:r>
              <a:rPr sz="4000" spc="-195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7120" y="1351280"/>
            <a:ext cx="6664959" cy="525272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420370" marR="561975">
              <a:lnSpc>
                <a:spcPts val="2640"/>
              </a:lnSpc>
              <a:buFont typeface="Arial"/>
              <a:buChar char="•"/>
              <a:tabLst>
                <a:tab pos="654685" algn="l"/>
              </a:tabLst>
            </a:pPr>
            <a:r>
              <a:rPr sz="2400" spc="-20" dirty="0">
                <a:solidFill>
                  <a:srgbClr val="FDFFFF"/>
                </a:solidFill>
                <a:latin typeface="Carlito"/>
                <a:cs typeface="Carlito"/>
              </a:rPr>
              <a:t>Data </a:t>
            </a:r>
            <a:r>
              <a:rPr sz="2400" spc="-25" dirty="0">
                <a:solidFill>
                  <a:srgbClr val="FDFFFF"/>
                </a:solidFill>
                <a:latin typeface="Carlito"/>
                <a:cs typeface="Carlito"/>
              </a:rPr>
              <a:t>are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values </a:t>
            </a: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of the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observation </a:t>
            </a:r>
            <a:r>
              <a:rPr sz="2400" spc="-5" dirty="0">
                <a:solidFill>
                  <a:srgbClr val="FDFFFF"/>
                </a:solidFill>
                <a:latin typeface="Carlito"/>
                <a:cs typeface="Carlito"/>
              </a:rPr>
              <a:t>recorded  </a:t>
            </a:r>
            <a:r>
              <a:rPr sz="2400" spc="-30" dirty="0">
                <a:solidFill>
                  <a:srgbClr val="FDFFFF"/>
                </a:solidFill>
                <a:latin typeface="Carlito"/>
                <a:cs typeface="Carlito"/>
              </a:rPr>
              <a:t>for </a:t>
            </a:r>
            <a:r>
              <a:rPr sz="2400" spc="-10" dirty="0">
                <a:solidFill>
                  <a:srgbClr val="FDFFFF"/>
                </a:solidFill>
                <a:latin typeface="Carlito"/>
                <a:cs typeface="Carlito"/>
              </a:rPr>
              <a:t>variables </a:t>
            </a: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(e.g </a:t>
            </a:r>
            <a:r>
              <a:rPr sz="2400" spc="-15" dirty="0">
                <a:solidFill>
                  <a:srgbClr val="FDFFFF"/>
                </a:solidFill>
                <a:latin typeface="Carlito"/>
                <a:cs typeface="Carlito"/>
              </a:rPr>
              <a:t>age, </a:t>
            </a:r>
            <a:r>
              <a:rPr sz="2400" spc="-5" dirty="0">
                <a:solidFill>
                  <a:srgbClr val="FDFFFF"/>
                </a:solidFill>
                <a:latin typeface="Carlito"/>
                <a:cs typeface="Carlito"/>
              </a:rPr>
              <a:t>weight,</a:t>
            </a:r>
            <a:r>
              <a:rPr sz="2400" spc="5" dirty="0">
                <a:solidFill>
                  <a:srgbClr val="FD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DFFFF"/>
                </a:solidFill>
                <a:latin typeface="Carlito"/>
                <a:cs typeface="Carlito"/>
              </a:rPr>
              <a:t>sex)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66080" cy="6858000"/>
          </a:xfrm>
          <a:custGeom>
            <a:avLst/>
            <a:gdLst/>
            <a:ahLst/>
            <a:cxnLst/>
            <a:rect l="l" t="t" r="r" b="b"/>
            <a:pathLst>
              <a:path w="5466080" h="6858000">
                <a:moveTo>
                  <a:pt x="5466080" y="0"/>
                </a:moveTo>
                <a:lnTo>
                  <a:pt x="0" y="0"/>
                </a:lnTo>
                <a:lnTo>
                  <a:pt x="0" y="6858000"/>
                </a:lnTo>
                <a:lnTo>
                  <a:pt x="5466080" y="6858000"/>
                </a:lnTo>
                <a:lnTo>
                  <a:pt x="546608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4361" y="2170112"/>
            <a:ext cx="3413760" cy="159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160" algn="r">
              <a:lnSpc>
                <a:spcPts val="6195"/>
              </a:lnSpc>
              <a:spcBef>
                <a:spcPts val="95"/>
              </a:spcBef>
            </a:pPr>
            <a:r>
              <a:rPr sz="5450" b="0" spc="-1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5450" b="0" spc="-1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5450" b="0" spc="-3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450" b="0" spc="-3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450" b="0" spc="-4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450" b="0" spc="-3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450" b="0" spc="-48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450" b="0" spc="-4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450" b="0" spc="-4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450" b="0" spc="-3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450" b="0" spc="-434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5450" b="0" spc="-2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5450">
              <a:latin typeface="Trebuchet MS"/>
              <a:cs typeface="Trebuchet MS"/>
            </a:endParaRPr>
          </a:p>
          <a:p>
            <a:pPr marR="5080" algn="r">
              <a:lnSpc>
                <a:spcPts val="6195"/>
              </a:lnSpc>
            </a:pPr>
            <a:r>
              <a:rPr sz="5450" b="0" spc="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5450" b="0" spc="-3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5450" b="0" spc="-13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5450" b="0" spc="-1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450" b="0" spc="-42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5450" b="0" spc="-18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450" b="0" spc="-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54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319" y="3931920"/>
            <a:ext cx="393192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1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71564" y="1251953"/>
            <a:ext cx="4507865" cy="4432300"/>
          </a:xfrm>
          <a:custGeom>
            <a:avLst/>
            <a:gdLst/>
            <a:ahLst/>
            <a:cxnLst/>
            <a:rect l="l" t="t" r="r" b="b"/>
            <a:pathLst>
              <a:path w="4507865" h="4432300">
                <a:moveTo>
                  <a:pt x="2182698" y="3588397"/>
                </a:moveTo>
                <a:lnTo>
                  <a:pt x="2181504" y="3587204"/>
                </a:lnTo>
                <a:lnTo>
                  <a:pt x="2174252" y="3579965"/>
                </a:lnTo>
                <a:lnTo>
                  <a:pt x="1481251" y="2887040"/>
                </a:lnTo>
                <a:lnTo>
                  <a:pt x="1481251" y="3298787"/>
                </a:lnTo>
                <a:lnTo>
                  <a:pt x="1133208" y="3298787"/>
                </a:lnTo>
                <a:lnTo>
                  <a:pt x="1133208" y="2950680"/>
                </a:lnTo>
                <a:lnTo>
                  <a:pt x="1481251" y="3298787"/>
                </a:lnTo>
                <a:lnTo>
                  <a:pt x="1481251" y="2887040"/>
                </a:lnTo>
                <a:lnTo>
                  <a:pt x="853770" y="2259622"/>
                </a:lnTo>
                <a:lnTo>
                  <a:pt x="843584" y="2249424"/>
                </a:lnTo>
                <a:lnTo>
                  <a:pt x="843584" y="3588397"/>
                </a:lnTo>
                <a:lnTo>
                  <a:pt x="2182698" y="3588397"/>
                </a:lnTo>
                <a:close/>
              </a:path>
              <a:path w="4507865" h="4432300">
                <a:moveTo>
                  <a:pt x="4507535" y="205816"/>
                </a:moveTo>
                <a:lnTo>
                  <a:pt x="4217898" y="205816"/>
                </a:lnTo>
                <a:lnTo>
                  <a:pt x="4217898" y="495427"/>
                </a:lnTo>
                <a:lnTo>
                  <a:pt x="4217898" y="4142321"/>
                </a:lnTo>
                <a:lnTo>
                  <a:pt x="4142536" y="4142321"/>
                </a:lnTo>
                <a:lnTo>
                  <a:pt x="3869779" y="3869575"/>
                </a:lnTo>
                <a:lnTo>
                  <a:pt x="3945140" y="3869575"/>
                </a:lnTo>
                <a:lnTo>
                  <a:pt x="3945140" y="3865359"/>
                </a:lnTo>
                <a:lnTo>
                  <a:pt x="3945140" y="3579965"/>
                </a:lnTo>
                <a:lnTo>
                  <a:pt x="3730790" y="3579965"/>
                </a:lnTo>
                <a:lnTo>
                  <a:pt x="3730790" y="4142321"/>
                </a:lnTo>
                <a:lnTo>
                  <a:pt x="289623" y="4142321"/>
                </a:lnTo>
                <a:lnTo>
                  <a:pt x="289623" y="701319"/>
                </a:lnTo>
                <a:lnTo>
                  <a:pt x="3730790" y="4142321"/>
                </a:lnTo>
                <a:lnTo>
                  <a:pt x="3730790" y="3579965"/>
                </a:lnTo>
                <a:lnTo>
                  <a:pt x="3580155" y="3579965"/>
                </a:lnTo>
                <a:lnTo>
                  <a:pt x="3307397" y="3307219"/>
                </a:lnTo>
                <a:lnTo>
                  <a:pt x="3663950" y="3307219"/>
                </a:lnTo>
                <a:lnTo>
                  <a:pt x="3663950" y="3303003"/>
                </a:lnTo>
                <a:lnTo>
                  <a:pt x="3663950" y="3298787"/>
                </a:lnTo>
                <a:lnTo>
                  <a:pt x="3663950" y="3026041"/>
                </a:lnTo>
                <a:lnTo>
                  <a:pt x="3663950" y="3017609"/>
                </a:lnTo>
                <a:lnTo>
                  <a:pt x="3101568" y="3017609"/>
                </a:lnTo>
                <a:lnTo>
                  <a:pt x="3101568" y="2744863"/>
                </a:lnTo>
                <a:lnTo>
                  <a:pt x="3663950" y="2744863"/>
                </a:lnTo>
                <a:lnTo>
                  <a:pt x="3663950" y="2736418"/>
                </a:lnTo>
                <a:lnTo>
                  <a:pt x="3663950" y="2463685"/>
                </a:lnTo>
                <a:lnTo>
                  <a:pt x="3663950" y="2455240"/>
                </a:lnTo>
                <a:lnTo>
                  <a:pt x="3101568" y="2455240"/>
                </a:lnTo>
                <a:lnTo>
                  <a:pt x="3101568" y="2182507"/>
                </a:lnTo>
                <a:lnTo>
                  <a:pt x="3945140" y="2182507"/>
                </a:lnTo>
                <a:lnTo>
                  <a:pt x="3945140" y="2174062"/>
                </a:lnTo>
                <a:lnTo>
                  <a:pt x="3945140" y="1901329"/>
                </a:lnTo>
                <a:lnTo>
                  <a:pt x="3945140" y="1892884"/>
                </a:lnTo>
                <a:lnTo>
                  <a:pt x="3101568" y="1892884"/>
                </a:lnTo>
                <a:lnTo>
                  <a:pt x="3101568" y="1620151"/>
                </a:lnTo>
                <a:lnTo>
                  <a:pt x="3663950" y="1620151"/>
                </a:lnTo>
                <a:lnTo>
                  <a:pt x="3663950" y="1611706"/>
                </a:lnTo>
                <a:lnTo>
                  <a:pt x="3663950" y="1338961"/>
                </a:lnTo>
                <a:lnTo>
                  <a:pt x="3663950" y="1330528"/>
                </a:lnTo>
                <a:lnTo>
                  <a:pt x="3101568" y="1330528"/>
                </a:lnTo>
                <a:lnTo>
                  <a:pt x="3101568" y="1057783"/>
                </a:lnTo>
                <a:lnTo>
                  <a:pt x="3663950" y="1057783"/>
                </a:lnTo>
                <a:lnTo>
                  <a:pt x="3663950" y="1049350"/>
                </a:lnTo>
                <a:lnTo>
                  <a:pt x="3663950" y="776605"/>
                </a:lnTo>
                <a:lnTo>
                  <a:pt x="3663950" y="768172"/>
                </a:lnTo>
                <a:lnTo>
                  <a:pt x="3101568" y="768172"/>
                </a:lnTo>
                <a:lnTo>
                  <a:pt x="3101568" y="495427"/>
                </a:lnTo>
                <a:lnTo>
                  <a:pt x="4217898" y="495427"/>
                </a:lnTo>
                <a:lnTo>
                  <a:pt x="4217898" y="205816"/>
                </a:lnTo>
                <a:lnTo>
                  <a:pt x="2811932" y="205816"/>
                </a:lnTo>
                <a:lnTo>
                  <a:pt x="2811932" y="2811780"/>
                </a:lnTo>
                <a:lnTo>
                  <a:pt x="10185" y="10185"/>
                </a:lnTo>
                <a:lnTo>
                  <a:pt x="0" y="0"/>
                </a:lnTo>
                <a:lnTo>
                  <a:pt x="0" y="4431957"/>
                </a:lnTo>
                <a:lnTo>
                  <a:pt x="4507535" y="4431957"/>
                </a:lnTo>
                <a:lnTo>
                  <a:pt x="4507535" y="4427728"/>
                </a:lnTo>
                <a:lnTo>
                  <a:pt x="4507535" y="4423511"/>
                </a:lnTo>
                <a:lnTo>
                  <a:pt x="4507535" y="214249"/>
                </a:lnTo>
                <a:lnTo>
                  <a:pt x="4507535" y="210032"/>
                </a:lnTo>
                <a:lnTo>
                  <a:pt x="4507535" y="20581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01759" y="6203950"/>
            <a:ext cx="9036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Times New Roman"/>
                <a:cs typeface="Times New Roman"/>
              </a:rPr>
              <a:t>Obj. </a:t>
            </a:r>
            <a:r>
              <a:rPr sz="1200" spc="-10" dirty="0">
                <a:latin typeface="Times New Roman"/>
                <a:cs typeface="Times New Roman"/>
              </a:rPr>
              <a:t>3.7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4.1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61484" y="484124"/>
            <a:ext cx="26904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15" dirty="0"/>
              <a:t>1.</a:t>
            </a:r>
            <a:r>
              <a:rPr sz="3600" b="1" spc="-95" dirty="0"/>
              <a:t> </a:t>
            </a:r>
            <a:r>
              <a:rPr sz="3600" b="1" spc="-5" dirty="0"/>
              <a:t>Descriptive</a:t>
            </a:r>
            <a:endParaRPr sz="3600" b="1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D26C5E5-77D2-4A8B-92D0-200D85842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867318"/>
              </p:ext>
            </p:extLst>
          </p:nvPr>
        </p:nvGraphicFramePr>
        <p:xfrm>
          <a:off x="1518919" y="1508760"/>
          <a:ext cx="9164320" cy="439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9625" y="351536"/>
            <a:ext cx="29552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5" dirty="0">
                <a:latin typeface="Carlito"/>
                <a:cs typeface="Carlito"/>
              </a:rPr>
              <a:t>2.</a:t>
            </a:r>
            <a:r>
              <a:rPr sz="3600" spc="-80" dirty="0">
                <a:latin typeface="Carlito"/>
                <a:cs typeface="Carlito"/>
              </a:rPr>
              <a:t> </a:t>
            </a:r>
            <a:r>
              <a:rPr sz="3600" spc="-10" dirty="0">
                <a:latin typeface="Carlito"/>
                <a:cs typeface="Carlito"/>
              </a:rPr>
              <a:t>Correlational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286F0D-FAAB-4F32-B06C-4D05B210BE30}"/>
              </a:ext>
            </a:extLst>
          </p:cNvPr>
          <p:cNvSpPr/>
          <p:nvPr/>
        </p:nvSpPr>
        <p:spPr>
          <a:xfrm>
            <a:off x="2190754" y="930695"/>
            <a:ext cx="2610437" cy="1721708"/>
          </a:xfrm>
          <a:custGeom>
            <a:avLst/>
            <a:gdLst>
              <a:gd name="connsiteX0" fmla="*/ 0 w 2610437"/>
              <a:gd name="connsiteY0" fmla="*/ 172171 h 1721708"/>
              <a:gd name="connsiteX1" fmla="*/ 172171 w 2610437"/>
              <a:gd name="connsiteY1" fmla="*/ 0 h 1721708"/>
              <a:gd name="connsiteX2" fmla="*/ 2438266 w 2610437"/>
              <a:gd name="connsiteY2" fmla="*/ 0 h 1721708"/>
              <a:gd name="connsiteX3" fmla="*/ 2610437 w 2610437"/>
              <a:gd name="connsiteY3" fmla="*/ 172171 h 1721708"/>
              <a:gd name="connsiteX4" fmla="*/ 2610437 w 2610437"/>
              <a:gd name="connsiteY4" fmla="*/ 1549537 h 1721708"/>
              <a:gd name="connsiteX5" fmla="*/ 2438266 w 2610437"/>
              <a:gd name="connsiteY5" fmla="*/ 1721708 h 1721708"/>
              <a:gd name="connsiteX6" fmla="*/ 172171 w 2610437"/>
              <a:gd name="connsiteY6" fmla="*/ 1721708 h 1721708"/>
              <a:gd name="connsiteX7" fmla="*/ 0 w 2610437"/>
              <a:gd name="connsiteY7" fmla="*/ 1549537 h 1721708"/>
              <a:gd name="connsiteX8" fmla="*/ 0 w 2610437"/>
              <a:gd name="connsiteY8" fmla="*/ 172171 h 172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437" h="1721708">
                <a:moveTo>
                  <a:pt x="0" y="172171"/>
                </a:moveTo>
                <a:cubicBezTo>
                  <a:pt x="0" y="77084"/>
                  <a:pt x="77084" y="0"/>
                  <a:pt x="172171" y="0"/>
                </a:cubicBezTo>
                <a:lnTo>
                  <a:pt x="2438266" y="0"/>
                </a:lnTo>
                <a:cubicBezTo>
                  <a:pt x="2533353" y="0"/>
                  <a:pt x="2610437" y="77084"/>
                  <a:pt x="2610437" y="172171"/>
                </a:cubicBezTo>
                <a:lnTo>
                  <a:pt x="2610437" y="1549537"/>
                </a:lnTo>
                <a:cubicBezTo>
                  <a:pt x="2610437" y="1644624"/>
                  <a:pt x="2533353" y="1721708"/>
                  <a:pt x="2438266" y="1721708"/>
                </a:cubicBezTo>
                <a:lnTo>
                  <a:pt x="172171" y="1721708"/>
                </a:lnTo>
                <a:cubicBezTo>
                  <a:pt x="77084" y="1721708"/>
                  <a:pt x="0" y="1644624"/>
                  <a:pt x="0" y="1549537"/>
                </a:cubicBezTo>
                <a:lnTo>
                  <a:pt x="0" y="1721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67" tIns="65667" rIns="65667" bIns="6566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Purpose – to ascertain the extent to which two or more variables  are statistically related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8D0886-07C4-494C-9257-18A554560194}"/>
              </a:ext>
            </a:extLst>
          </p:cNvPr>
          <p:cNvSpPr/>
          <p:nvPr/>
        </p:nvSpPr>
        <p:spPr>
          <a:xfrm>
            <a:off x="2190754" y="2825149"/>
            <a:ext cx="2303273" cy="1151636"/>
          </a:xfrm>
          <a:custGeom>
            <a:avLst/>
            <a:gdLst>
              <a:gd name="connsiteX0" fmla="*/ 0 w 2303273"/>
              <a:gd name="connsiteY0" fmla="*/ 115164 h 1151636"/>
              <a:gd name="connsiteX1" fmla="*/ 115164 w 2303273"/>
              <a:gd name="connsiteY1" fmla="*/ 0 h 1151636"/>
              <a:gd name="connsiteX2" fmla="*/ 2188109 w 2303273"/>
              <a:gd name="connsiteY2" fmla="*/ 0 h 1151636"/>
              <a:gd name="connsiteX3" fmla="*/ 2303273 w 2303273"/>
              <a:gd name="connsiteY3" fmla="*/ 115164 h 1151636"/>
              <a:gd name="connsiteX4" fmla="*/ 2303273 w 2303273"/>
              <a:gd name="connsiteY4" fmla="*/ 1036472 h 1151636"/>
              <a:gd name="connsiteX5" fmla="*/ 2188109 w 2303273"/>
              <a:gd name="connsiteY5" fmla="*/ 1151636 h 1151636"/>
              <a:gd name="connsiteX6" fmla="*/ 115164 w 2303273"/>
              <a:gd name="connsiteY6" fmla="*/ 1151636 h 1151636"/>
              <a:gd name="connsiteX7" fmla="*/ 0 w 2303273"/>
              <a:gd name="connsiteY7" fmla="*/ 1036472 h 1151636"/>
              <a:gd name="connsiteX8" fmla="*/ 0 w 2303273"/>
              <a:gd name="connsiteY8" fmla="*/ 115164 h 11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273" h="1151636">
                <a:moveTo>
                  <a:pt x="0" y="115164"/>
                </a:moveTo>
                <a:cubicBezTo>
                  <a:pt x="0" y="51561"/>
                  <a:pt x="51561" y="0"/>
                  <a:pt x="115164" y="0"/>
                </a:cubicBezTo>
                <a:lnTo>
                  <a:pt x="2188109" y="0"/>
                </a:lnTo>
                <a:cubicBezTo>
                  <a:pt x="2251712" y="0"/>
                  <a:pt x="2303273" y="51561"/>
                  <a:pt x="2303273" y="115164"/>
                </a:cubicBezTo>
                <a:lnTo>
                  <a:pt x="2303273" y="1036472"/>
                </a:lnTo>
                <a:cubicBezTo>
                  <a:pt x="2303273" y="1100075"/>
                  <a:pt x="2251712" y="1151636"/>
                  <a:pt x="2188109" y="1151636"/>
                </a:cubicBezTo>
                <a:lnTo>
                  <a:pt x="115164" y="1151636"/>
                </a:lnTo>
                <a:cubicBezTo>
                  <a:pt x="51561" y="1151636"/>
                  <a:pt x="0" y="1100075"/>
                  <a:pt x="0" y="1036472"/>
                </a:cubicBezTo>
                <a:lnTo>
                  <a:pt x="0" y="115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590" tIns="56590" rIns="56590" bIns="5659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Examples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8F7380-4EBD-44BB-A88F-76EC9AFCE0FD}"/>
              </a:ext>
            </a:extLst>
          </p:cNvPr>
          <p:cNvSpPr/>
          <p:nvPr/>
        </p:nvSpPr>
        <p:spPr>
          <a:xfrm rot="17997281">
            <a:off x="4032108" y="2583455"/>
            <a:ext cx="1845146" cy="36351"/>
          </a:xfrm>
          <a:custGeom>
            <a:avLst/>
            <a:gdLst>
              <a:gd name="connsiteX0" fmla="*/ 0 w 1845146"/>
              <a:gd name="connsiteY0" fmla="*/ 18175 h 36351"/>
              <a:gd name="connsiteX1" fmla="*/ 1845146 w 1845146"/>
              <a:gd name="connsiteY1" fmla="*/ 18175 h 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5146" h="36351">
                <a:moveTo>
                  <a:pt x="0" y="18175"/>
                </a:moveTo>
                <a:lnTo>
                  <a:pt x="1845146" y="1817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144" tIns="-27953" rIns="889144" bIns="-27954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67712-7B82-4126-9DD9-EDCA1288B505}"/>
              </a:ext>
            </a:extLst>
          </p:cNvPr>
          <p:cNvSpPr/>
          <p:nvPr/>
        </p:nvSpPr>
        <p:spPr>
          <a:xfrm>
            <a:off x="5415336" y="1040043"/>
            <a:ext cx="4585909" cy="1524502"/>
          </a:xfrm>
          <a:custGeom>
            <a:avLst/>
            <a:gdLst>
              <a:gd name="connsiteX0" fmla="*/ 0 w 4585909"/>
              <a:gd name="connsiteY0" fmla="*/ 152450 h 1524502"/>
              <a:gd name="connsiteX1" fmla="*/ 152450 w 4585909"/>
              <a:gd name="connsiteY1" fmla="*/ 0 h 1524502"/>
              <a:gd name="connsiteX2" fmla="*/ 4433459 w 4585909"/>
              <a:gd name="connsiteY2" fmla="*/ 0 h 1524502"/>
              <a:gd name="connsiteX3" fmla="*/ 4585909 w 4585909"/>
              <a:gd name="connsiteY3" fmla="*/ 152450 h 1524502"/>
              <a:gd name="connsiteX4" fmla="*/ 4585909 w 4585909"/>
              <a:gd name="connsiteY4" fmla="*/ 1372052 h 1524502"/>
              <a:gd name="connsiteX5" fmla="*/ 4433459 w 4585909"/>
              <a:gd name="connsiteY5" fmla="*/ 1524502 h 1524502"/>
              <a:gd name="connsiteX6" fmla="*/ 152450 w 4585909"/>
              <a:gd name="connsiteY6" fmla="*/ 1524502 h 1524502"/>
              <a:gd name="connsiteX7" fmla="*/ 0 w 4585909"/>
              <a:gd name="connsiteY7" fmla="*/ 1372052 h 1524502"/>
              <a:gd name="connsiteX8" fmla="*/ 0 w 4585909"/>
              <a:gd name="connsiteY8" fmla="*/ 152450 h 15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5909" h="1524502">
                <a:moveTo>
                  <a:pt x="0" y="152450"/>
                </a:moveTo>
                <a:cubicBezTo>
                  <a:pt x="0" y="68254"/>
                  <a:pt x="68254" y="0"/>
                  <a:pt x="152450" y="0"/>
                </a:cubicBezTo>
                <a:lnTo>
                  <a:pt x="4433459" y="0"/>
                </a:lnTo>
                <a:cubicBezTo>
                  <a:pt x="4517655" y="0"/>
                  <a:pt x="4585909" y="68254"/>
                  <a:pt x="4585909" y="152450"/>
                </a:cubicBezTo>
                <a:lnTo>
                  <a:pt x="4585909" y="1372052"/>
                </a:lnTo>
                <a:cubicBezTo>
                  <a:pt x="4585909" y="1456248"/>
                  <a:pt x="4517655" y="1524502"/>
                  <a:pt x="4433459" y="1524502"/>
                </a:cubicBezTo>
                <a:lnTo>
                  <a:pt x="152450" y="1524502"/>
                </a:lnTo>
                <a:cubicBezTo>
                  <a:pt x="68254" y="1524502"/>
                  <a:pt x="0" y="1456248"/>
                  <a:pt x="0" y="1372052"/>
                </a:cubicBezTo>
                <a:lnTo>
                  <a:pt x="0" y="1524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431" tIns="62431" rIns="62431" bIns="6243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What is the relationship between Premedical scores and  grades of medical students in first year MBBS?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D30F67-2F45-4B22-A370-34504DA2276C}"/>
              </a:ext>
            </a:extLst>
          </p:cNvPr>
          <p:cNvSpPr/>
          <p:nvPr/>
        </p:nvSpPr>
        <p:spPr>
          <a:xfrm rot="21273156">
            <a:off x="4491937" y="3338862"/>
            <a:ext cx="925489" cy="36351"/>
          </a:xfrm>
          <a:custGeom>
            <a:avLst/>
            <a:gdLst>
              <a:gd name="connsiteX0" fmla="*/ 0 w 925489"/>
              <a:gd name="connsiteY0" fmla="*/ 18175 h 36351"/>
              <a:gd name="connsiteX1" fmla="*/ 925489 w 925489"/>
              <a:gd name="connsiteY1" fmla="*/ 18175 h 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489" h="36351">
                <a:moveTo>
                  <a:pt x="0" y="18175"/>
                </a:moveTo>
                <a:lnTo>
                  <a:pt x="925489" y="1817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2306" tIns="-4962" rIns="452308" bIns="-496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953CCD7-E85B-485A-9EE1-38EDABE8AE59}"/>
              </a:ext>
            </a:extLst>
          </p:cNvPr>
          <p:cNvSpPr/>
          <p:nvPr/>
        </p:nvSpPr>
        <p:spPr>
          <a:xfrm>
            <a:off x="5415336" y="2737291"/>
            <a:ext cx="4585909" cy="1151636"/>
          </a:xfrm>
          <a:custGeom>
            <a:avLst/>
            <a:gdLst>
              <a:gd name="connsiteX0" fmla="*/ 0 w 4585909"/>
              <a:gd name="connsiteY0" fmla="*/ 115164 h 1151636"/>
              <a:gd name="connsiteX1" fmla="*/ 115164 w 4585909"/>
              <a:gd name="connsiteY1" fmla="*/ 0 h 1151636"/>
              <a:gd name="connsiteX2" fmla="*/ 4470745 w 4585909"/>
              <a:gd name="connsiteY2" fmla="*/ 0 h 1151636"/>
              <a:gd name="connsiteX3" fmla="*/ 4585909 w 4585909"/>
              <a:gd name="connsiteY3" fmla="*/ 115164 h 1151636"/>
              <a:gd name="connsiteX4" fmla="*/ 4585909 w 4585909"/>
              <a:gd name="connsiteY4" fmla="*/ 1036472 h 1151636"/>
              <a:gd name="connsiteX5" fmla="*/ 4470745 w 4585909"/>
              <a:gd name="connsiteY5" fmla="*/ 1151636 h 1151636"/>
              <a:gd name="connsiteX6" fmla="*/ 115164 w 4585909"/>
              <a:gd name="connsiteY6" fmla="*/ 1151636 h 1151636"/>
              <a:gd name="connsiteX7" fmla="*/ 0 w 4585909"/>
              <a:gd name="connsiteY7" fmla="*/ 1036472 h 1151636"/>
              <a:gd name="connsiteX8" fmla="*/ 0 w 4585909"/>
              <a:gd name="connsiteY8" fmla="*/ 115164 h 11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5909" h="1151636">
                <a:moveTo>
                  <a:pt x="0" y="115164"/>
                </a:moveTo>
                <a:cubicBezTo>
                  <a:pt x="0" y="51561"/>
                  <a:pt x="51561" y="0"/>
                  <a:pt x="115164" y="0"/>
                </a:cubicBezTo>
                <a:lnTo>
                  <a:pt x="4470745" y="0"/>
                </a:lnTo>
                <a:cubicBezTo>
                  <a:pt x="4534348" y="0"/>
                  <a:pt x="4585909" y="51561"/>
                  <a:pt x="4585909" y="115164"/>
                </a:cubicBezTo>
                <a:lnTo>
                  <a:pt x="4585909" y="1036472"/>
                </a:lnTo>
                <a:cubicBezTo>
                  <a:pt x="4585909" y="1100075"/>
                  <a:pt x="4534348" y="1151636"/>
                  <a:pt x="4470745" y="1151636"/>
                </a:cubicBezTo>
                <a:lnTo>
                  <a:pt x="115164" y="1151636"/>
                </a:lnTo>
                <a:cubicBezTo>
                  <a:pt x="51561" y="1151636"/>
                  <a:pt x="0" y="1100075"/>
                  <a:pt x="0" y="1036472"/>
                </a:cubicBezTo>
                <a:lnTo>
                  <a:pt x="0" y="115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10" tIns="51510" rIns="51510" bIns="5151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Is </a:t>
            </a:r>
            <a:r>
              <a:rPr lang="en-US" sz="2800" dirty="0"/>
              <a:t>there any relationship between tobacco smoking and lung cancer </a:t>
            </a:r>
            <a:endParaRPr lang="en-US" sz="28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6D2CFF-D36F-4462-A11C-E530BC8CB12A}"/>
              </a:ext>
            </a:extLst>
          </p:cNvPr>
          <p:cNvSpPr/>
          <p:nvPr/>
        </p:nvSpPr>
        <p:spPr>
          <a:xfrm rot="3517486">
            <a:off x="4069897" y="4138199"/>
            <a:ext cx="1769568" cy="36351"/>
          </a:xfrm>
          <a:custGeom>
            <a:avLst/>
            <a:gdLst>
              <a:gd name="connsiteX0" fmla="*/ 0 w 1769568"/>
              <a:gd name="connsiteY0" fmla="*/ 18175 h 36351"/>
              <a:gd name="connsiteX1" fmla="*/ 1769568 w 1769568"/>
              <a:gd name="connsiteY1" fmla="*/ 18175 h 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568" h="36351">
                <a:moveTo>
                  <a:pt x="0" y="18175"/>
                </a:moveTo>
                <a:lnTo>
                  <a:pt x="1769568" y="1817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245" tIns="-26064" rIns="853245" bIns="-26063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76DD686-2EA7-4DB3-88F1-AFD0082B505D}"/>
              </a:ext>
            </a:extLst>
          </p:cNvPr>
          <p:cNvSpPr/>
          <p:nvPr/>
        </p:nvSpPr>
        <p:spPr>
          <a:xfrm>
            <a:off x="5415336" y="4061673"/>
            <a:ext cx="4585909" cy="1700218"/>
          </a:xfrm>
          <a:custGeom>
            <a:avLst/>
            <a:gdLst>
              <a:gd name="connsiteX0" fmla="*/ 0 w 4585909"/>
              <a:gd name="connsiteY0" fmla="*/ 170022 h 1700218"/>
              <a:gd name="connsiteX1" fmla="*/ 170022 w 4585909"/>
              <a:gd name="connsiteY1" fmla="*/ 0 h 1700218"/>
              <a:gd name="connsiteX2" fmla="*/ 4415887 w 4585909"/>
              <a:gd name="connsiteY2" fmla="*/ 0 h 1700218"/>
              <a:gd name="connsiteX3" fmla="*/ 4585909 w 4585909"/>
              <a:gd name="connsiteY3" fmla="*/ 170022 h 1700218"/>
              <a:gd name="connsiteX4" fmla="*/ 4585909 w 4585909"/>
              <a:gd name="connsiteY4" fmla="*/ 1530196 h 1700218"/>
              <a:gd name="connsiteX5" fmla="*/ 4415887 w 4585909"/>
              <a:gd name="connsiteY5" fmla="*/ 1700218 h 1700218"/>
              <a:gd name="connsiteX6" fmla="*/ 170022 w 4585909"/>
              <a:gd name="connsiteY6" fmla="*/ 1700218 h 1700218"/>
              <a:gd name="connsiteX7" fmla="*/ 0 w 4585909"/>
              <a:gd name="connsiteY7" fmla="*/ 1530196 h 1700218"/>
              <a:gd name="connsiteX8" fmla="*/ 0 w 4585909"/>
              <a:gd name="connsiteY8" fmla="*/ 170022 h 170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5909" h="1700218">
                <a:moveTo>
                  <a:pt x="0" y="170022"/>
                </a:moveTo>
                <a:cubicBezTo>
                  <a:pt x="0" y="76121"/>
                  <a:pt x="76121" y="0"/>
                  <a:pt x="170022" y="0"/>
                </a:cubicBezTo>
                <a:lnTo>
                  <a:pt x="4415887" y="0"/>
                </a:lnTo>
                <a:cubicBezTo>
                  <a:pt x="4509788" y="0"/>
                  <a:pt x="4585909" y="76121"/>
                  <a:pt x="4585909" y="170022"/>
                </a:cubicBezTo>
                <a:lnTo>
                  <a:pt x="4585909" y="1530196"/>
                </a:lnTo>
                <a:cubicBezTo>
                  <a:pt x="4585909" y="1624097"/>
                  <a:pt x="4509788" y="1700218"/>
                  <a:pt x="4415887" y="1700218"/>
                </a:cubicBezTo>
                <a:lnTo>
                  <a:pt x="170022" y="1700218"/>
                </a:lnTo>
                <a:cubicBezTo>
                  <a:pt x="76121" y="1700218"/>
                  <a:pt x="0" y="1624097"/>
                  <a:pt x="0" y="1530196"/>
                </a:cubicBezTo>
                <a:lnTo>
                  <a:pt x="0" y="170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78" tIns="67578" rIns="67578" bIns="6757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Do significant relationships exist between the types of  teaching strategy and student achievement?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DF641A-4931-43DE-B7C3-7FBBF8E82884}"/>
              </a:ext>
            </a:extLst>
          </p:cNvPr>
          <p:cNvSpPr/>
          <p:nvPr/>
        </p:nvSpPr>
        <p:spPr>
          <a:xfrm>
            <a:off x="2190754" y="4149531"/>
            <a:ext cx="2303273" cy="1151636"/>
          </a:xfrm>
          <a:custGeom>
            <a:avLst/>
            <a:gdLst>
              <a:gd name="connsiteX0" fmla="*/ 0 w 2303273"/>
              <a:gd name="connsiteY0" fmla="*/ 115164 h 1151636"/>
              <a:gd name="connsiteX1" fmla="*/ 115164 w 2303273"/>
              <a:gd name="connsiteY1" fmla="*/ 0 h 1151636"/>
              <a:gd name="connsiteX2" fmla="*/ 2188109 w 2303273"/>
              <a:gd name="connsiteY2" fmla="*/ 0 h 1151636"/>
              <a:gd name="connsiteX3" fmla="*/ 2303273 w 2303273"/>
              <a:gd name="connsiteY3" fmla="*/ 115164 h 1151636"/>
              <a:gd name="connsiteX4" fmla="*/ 2303273 w 2303273"/>
              <a:gd name="connsiteY4" fmla="*/ 1036472 h 1151636"/>
              <a:gd name="connsiteX5" fmla="*/ 2188109 w 2303273"/>
              <a:gd name="connsiteY5" fmla="*/ 1151636 h 1151636"/>
              <a:gd name="connsiteX6" fmla="*/ 115164 w 2303273"/>
              <a:gd name="connsiteY6" fmla="*/ 1151636 h 1151636"/>
              <a:gd name="connsiteX7" fmla="*/ 0 w 2303273"/>
              <a:gd name="connsiteY7" fmla="*/ 1036472 h 1151636"/>
              <a:gd name="connsiteX8" fmla="*/ 0 w 2303273"/>
              <a:gd name="connsiteY8" fmla="*/ 115164 h 11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273" h="1151636">
                <a:moveTo>
                  <a:pt x="0" y="115164"/>
                </a:moveTo>
                <a:cubicBezTo>
                  <a:pt x="0" y="51561"/>
                  <a:pt x="51561" y="0"/>
                  <a:pt x="115164" y="0"/>
                </a:cubicBezTo>
                <a:lnTo>
                  <a:pt x="2188109" y="0"/>
                </a:lnTo>
                <a:cubicBezTo>
                  <a:pt x="2251712" y="0"/>
                  <a:pt x="2303273" y="51561"/>
                  <a:pt x="2303273" y="115164"/>
                </a:cubicBezTo>
                <a:lnTo>
                  <a:pt x="2303273" y="1036472"/>
                </a:lnTo>
                <a:cubicBezTo>
                  <a:pt x="2303273" y="1100075"/>
                  <a:pt x="2251712" y="1151636"/>
                  <a:pt x="2188109" y="1151636"/>
                </a:cubicBezTo>
                <a:lnTo>
                  <a:pt x="115164" y="1151636"/>
                </a:lnTo>
                <a:cubicBezTo>
                  <a:pt x="51561" y="1151636"/>
                  <a:pt x="0" y="1100075"/>
                  <a:pt x="0" y="1036472"/>
                </a:cubicBezTo>
                <a:lnTo>
                  <a:pt x="0" y="115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5" tIns="44525" rIns="44525" bIns="4452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This design does </a:t>
            </a:r>
            <a:r>
              <a:rPr lang="en-US" sz="2400" i="1" kern="1200" dirty="0"/>
              <a:t>NOT </a:t>
            </a:r>
            <a:r>
              <a:rPr lang="en-US" sz="2400" kern="1200" dirty="0"/>
              <a:t>imply causation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D538A8F-A033-4067-89C8-6C5BEA2DBAF7}"/>
              </a:ext>
            </a:extLst>
          </p:cNvPr>
          <p:cNvSpPr/>
          <p:nvPr/>
        </p:nvSpPr>
        <p:spPr>
          <a:xfrm>
            <a:off x="2190754" y="5473913"/>
            <a:ext cx="2303273" cy="1151636"/>
          </a:xfrm>
          <a:custGeom>
            <a:avLst/>
            <a:gdLst>
              <a:gd name="connsiteX0" fmla="*/ 0 w 2303273"/>
              <a:gd name="connsiteY0" fmla="*/ 115164 h 1151636"/>
              <a:gd name="connsiteX1" fmla="*/ 115164 w 2303273"/>
              <a:gd name="connsiteY1" fmla="*/ 0 h 1151636"/>
              <a:gd name="connsiteX2" fmla="*/ 2188109 w 2303273"/>
              <a:gd name="connsiteY2" fmla="*/ 0 h 1151636"/>
              <a:gd name="connsiteX3" fmla="*/ 2303273 w 2303273"/>
              <a:gd name="connsiteY3" fmla="*/ 115164 h 1151636"/>
              <a:gd name="connsiteX4" fmla="*/ 2303273 w 2303273"/>
              <a:gd name="connsiteY4" fmla="*/ 1036472 h 1151636"/>
              <a:gd name="connsiteX5" fmla="*/ 2188109 w 2303273"/>
              <a:gd name="connsiteY5" fmla="*/ 1151636 h 1151636"/>
              <a:gd name="connsiteX6" fmla="*/ 115164 w 2303273"/>
              <a:gd name="connsiteY6" fmla="*/ 1151636 h 1151636"/>
              <a:gd name="connsiteX7" fmla="*/ 0 w 2303273"/>
              <a:gd name="connsiteY7" fmla="*/ 1036472 h 1151636"/>
              <a:gd name="connsiteX8" fmla="*/ 0 w 2303273"/>
              <a:gd name="connsiteY8" fmla="*/ 115164 h 115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273" h="1151636">
                <a:moveTo>
                  <a:pt x="0" y="115164"/>
                </a:moveTo>
                <a:cubicBezTo>
                  <a:pt x="0" y="51561"/>
                  <a:pt x="51561" y="0"/>
                  <a:pt x="115164" y="0"/>
                </a:cubicBezTo>
                <a:lnTo>
                  <a:pt x="2188109" y="0"/>
                </a:lnTo>
                <a:cubicBezTo>
                  <a:pt x="2251712" y="0"/>
                  <a:pt x="2303273" y="51561"/>
                  <a:pt x="2303273" y="115164"/>
                </a:cubicBezTo>
                <a:lnTo>
                  <a:pt x="2303273" y="1036472"/>
                </a:lnTo>
                <a:cubicBezTo>
                  <a:pt x="2303273" y="1100075"/>
                  <a:pt x="2251712" y="1151636"/>
                  <a:pt x="2188109" y="1151636"/>
                </a:cubicBezTo>
                <a:lnTo>
                  <a:pt x="115164" y="1151636"/>
                </a:lnTo>
                <a:cubicBezTo>
                  <a:pt x="51561" y="1151636"/>
                  <a:pt x="0" y="1100075"/>
                  <a:pt x="0" y="1036472"/>
                </a:cubicBezTo>
                <a:lnTo>
                  <a:pt x="0" y="115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5" tIns="44525" rIns="44525" bIns="4452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i="1" kern="1200" dirty="0"/>
              <a:t>The degree of relationship is expressed in terms of a coefficient of relationship</a:t>
            </a:r>
            <a:endParaRPr lang="en-US" sz="1700" kern="1200" dirty="0"/>
          </a:p>
        </p:txBody>
      </p:sp>
      <p:sp>
        <p:nvSpPr>
          <p:cNvPr id="6" name="object 6"/>
          <p:cNvSpPr txBox="1"/>
          <p:nvPr/>
        </p:nvSpPr>
        <p:spPr>
          <a:xfrm>
            <a:off x="9154159" y="6051867"/>
            <a:ext cx="8743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Carlito"/>
                <a:cs typeface="Carlito"/>
              </a:rPr>
              <a:t>Obj. </a:t>
            </a:r>
            <a:r>
              <a:rPr sz="1200" spc="-15" dirty="0">
                <a:latin typeface="Carlito"/>
                <a:cs typeface="Carlito"/>
              </a:rPr>
              <a:t>3.7 </a:t>
            </a:r>
            <a:r>
              <a:rPr sz="1200" dirty="0">
                <a:latin typeface="Carlito"/>
                <a:cs typeface="Carlito"/>
              </a:rPr>
              <a:t>&amp;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4.1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2517457"/>
            <a:ext cx="3169920" cy="15316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820"/>
              </a:spcBef>
            </a:pPr>
            <a:r>
              <a:rPr sz="5200" b="1" spc="5" dirty="0">
                <a:latin typeface="Times New Roman"/>
                <a:cs typeface="Times New Roman"/>
              </a:rPr>
              <a:t>Design</a:t>
            </a:r>
            <a:r>
              <a:rPr sz="5200" b="1" spc="-110" dirty="0">
                <a:latin typeface="Times New Roman"/>
                <a:cs typeface="Times New Roman"/>
              </a:rPr>
              <a:t> </a:t>
            </a:r>
            <a:r>
              <a:rPr sz="5200" b="1" spc="10" dirty="0">
                <a:latin typeface="Times New Roman"/>
                <a:cs typeface="Times New Roman"/>
              </a:rPr>
              <a:t>and  </a:t>
            </a:r>
            <a:r>
              <a:rPr sz="5200" b="1" spc="-10" dirty="0">
                <a:latin typeface="Times New Roman"/>
                <a:cs typeface="Times New Roman"/>
              </a:rPr>
              <a:t>Procedure</a:t>
            </a:r>
            <a:endParaRPr sz="5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95240" y="624840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29478" y="664844"/>
            <a:ext cx="6124322" cy="11099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algn="ctr">
              <a:lnSpc>
                <a:spcPts val="3929"/>
              </a:lnSpc>
              <a:spcBef>
                <a:spcPts val="800"/>
              </a:spcBef>
            </a:pPr>
            <a:r>
              <a:rPr sz="3850" spc="-45" dirty="0">
                <a:latin typeface="Times New Roman"/>
                <a:cs typeface="Times New Roman"/>
              </a:rPr>
              <a:t>The </a:t>
            </a:r>
            <a:r>
              <a:rPr sz="3850" spc="-30" dirty="0">
                <a:latin typeface="Times New Roman"/>
                <a:cs typeface="Times New Roman"/>
              </a:rPr>
              <a:t>basic </a:t>
            </a:r>
            <a:r>
              <a:rPr sz="3850" spc="-25" dirty="0">
                <a:latin typeface="Times New Roman"/>
                <a:cs typeface="Times New Roman"/>
              </a:rPr>
              <a:t>design </a:t>
            </a:r>
            <a:r>
              <a:rPr sz="3850" spc="-45" dirty="0">
                <a:latin typeface="Times New Roman"/>
                <a:cs typeface="Times New Roman"/>
              </a:rPr>
              <a:t>of </a:t>
            </a:r>
            <a:r>
              <a:rPr sz="3850" spc="-5" dirty="0">
                <a:latin typeface="Times New Roman"/>
                <a:cs typeface="Times New Roman"/>
              </a:rPr>
              <a:t>a  </a:t>
            </a:r>
            <a:r>
              <a:rPr sz="3850" spc="-45" dirty="0">
                <a:latin typeface="Times New Roman"/>
                <a:cs typeface="Times New Roman"/>
              </a:rPr>
              <a:t>correlational </a:t>
            </a:r>
            <a:r>
              <a:rPr sz="3850" spc="-5" dirty="0">
                <a:latin typeface="Times New Roman"/>
                <a:cs typeface="Times New Roman"/>
              </a:rPr>
              <a:t>study </a:t>
            </a:r>
            <a:r>
              <a:rPr sz="3850" spc="-60" dirty="0">
                <a:latin typeface="Times New Roman"/>
                <a:cs typeface="Times New Roman"/>
              </a:rPr>
              <a:t>is</a:t>
            </a:r>
            <a:r>
              <a:rPr sz="3850" spc="215" dirty="0">
                <a:latin typeface="Times New Roman"/>
                <a:cs typeface="Times New Roman"/>
              </a:rPr>
              <a:t> </a:t>
            </a:r>
            <a:r>
              <a:rPr sz="3850" spc="-40" dirty="0">
                <a:latin typeface="Times New Roman"/>
                <a:cs typeface="Times New Roman"/>
              </a:rPr>
              <a:t>simple.</a:t>
            </a:r>
            <a:endParaRPr sz="38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95240" y="2463800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374176"/>
          </a:xfrm>
          <a:prstGeom prst="rect">
            <a:avLst/>
          </a:prstGeom>
        </p:spPr>
        <p:txBody>
          <a:bodyPr vert="horz" wrap="square" lIns="0" tIns="1403985" rIns="0" bIns="0" rtlCol="0">
            <a:spAutoFit/>
          </a:bodyPr>
          <a:lstStyle/>
          <a:p>
            <a:pPr marL="4318000" marR="5080" lvl="2" indent="0">
              <a:lnSpc>
                <a:spcPts val="3929"/>
              </a:lnSpc>
              <a:spcBef>
                <a:spcPts val="800"/>
              </a:spcBef>
              <a:buNone/>
            </a:pP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</a:p>
        </p:txBody>
      </p:sp>
      <p:sp>
        <p:nvSpPr>
          <p:cNvPr id="7" name="object 7"/>
          <p:cNvSpPr/>
          <p:nvPr/>
        </p:nvSpPr>
        <p:spPr>
          <a:xfrm>
            <a:off x="5095240" y="4292600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29478" y="4336414"/>
            <a:ext cx="5169535" cy="16084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800"/>
              </a:spcBef>
            </a:pPr>
            <a:r>
              <a:rPr sz="3850" spc="-5" dirty="0">
                <a:latin typeface="Times New Roman"/>
                <a:cs typeface="Times New Roman"/>
              </a:rPr>
              <a:t>A </a:t>
            </a:r>
            <a:r>
              <a:rPr sz="3850" spc="-50" dirty="0">
                <a:latin typeface="Times New Roman"/>
                <a:cs typeface="Times New Roman"/>
              </a:rPr>
              <a:t>correlation </a:t>
            </a:r>
            <a:r>
              <a:rPr sz="3850" spc="-65" dirty="0">
                <a:latin typeface="Times New Roman"/>
                <a:cs typeface="Times New Roman"/>
              </a:rPr>
              <a:t>coefficient </a:t>
            </a:r>
            <a:r>
              <a:rPr sz="3850" spc="-60" dirty="0">
                <a:latin typeface="Times New Roman"/>
                <a:cs typeface="Times New Roman"/>
              </a:rPr>
              <a:t>is  </a:t>
            </a:r>
            <a:r>
              <a:rPr sz="3850" spc="-35" dirty="0">
                <a:latin typeface="Times New Roman"/>
                <a:cs typeface="Times New Roman"/>
              </a:rPr>
              <a:t>interpreted </a:t>
            </a:r>
            <a:r>
              <a:rPr sz="3850" spc="-60" dirty="0">
                <a:latin typeface="Times New Roman"/>
                <a:cs typeface="Times New Roman"/>
              </a:rPr>
              <a:t>in </a:t>
            </a:r>
            <a:r>
              <a:rPr sz="3850" spc="-20" dirty="0">
                <a:latin typeface="Times New Roman"/>
                <a:cs typeface="Times New Roman"/>
              </a:rPr>
              <a:t>terms </a:t>
            </a:r>
            <a:r>
              <a:rPr sz="3850" spc="-45" dirty="0">
                <a:latin typeface="Times New Roman"/>
                <a:cs typeface="Times New Roman"/>
              </a:rPr>
              <a:t>of </a:t>
            </a:r>
            <a:r>
              <a:rPr sz="3850" spc="-50" dirty="0">
                <a:latin typeface="Times New Roman"/>
                <a:cs typeface="Times New Roman"/>
              </a:rPr>
              <a:t>its  </a:t>
            </a:r>
            <a:r>
              <a:rPr sz="3850" spc="-35" dirty="0">
                <a:latin typeface="Times New Roman"/>
                <a:cs typeface="Times New Roman"/>
              </a:rPr>
              <a:t>statistical</a:t>
            </a:r>
            <a:r>
              <a:rPr sz="3850" spc="120" dirty="0">
                <a:latin typeface="Times New Roman"/>
                <a:cs typeface="Times New Roman"/>
              </a:rPr>
              <a:t> </a:t>
            </a:r>
            <a:r>
              <a:rPr sz="3850" spc="-50" dirty="0">
                <a:latin typeface="Times New Roman"/>
                <a:cs typeface="Times New Roman"/>
              </a:rPr>
              <a:t>significance.</a:t>
            </a:r>
            <a:endParaRPr sz="3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32960" cy="6858000"/>
          </a:xfrm>
          <a:custGeom>
            <a:avLst/>
            <a:gdLst/>
            <a:ahLst/>
            <a:cxnLst/>
            <a:rect l="l" t="t" r="r" b="b"/>
            <a:pathLst>
              <a:path w="4632960" h="6858000">
                <a:moveTo>
                  <a:pt x="4632960" y="0"/>
                </a:moveTo>
                <a:lnTo>
                  <a:pt x="0" y="0"/>
                </a:lnTo>
                <a:lnTo>
                  <a:pt x="0" y="6858000"/>
                </a:lnTo>
                <a:lnTo>
                  <a:pt x="4632960" y="6858000"/>
                </a:lnTo>
                <a:lnTo>
                  <a:pt x="46329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2985" y="2770124"/>
            <a:ext cx="2691765" cy="12973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20"/>
              </a:spcBef>
            </a:pPr>
            <a:r>
              <a:rPr sz="4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4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4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280" y="297687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283200" y="1544319"/>
            <a:ext cx="6268720" cy="1676400"/>
            <a:chOff x="5283200" y="1544319"/>
            <a:chExt cx="6268720" cy="1676400"/>
          </a:xfrm>
        </p:grpSpPr>
        <p:sp>
          <p:nvSpPr>
            <p:cNvPr id="6" name="object 6"/>
            <p:cNvSpPr/>
            <p:nvPr/>
          </p:nvSpPr>
          <p:spPr>
            <a:xfrm>
              <a:off x="5283200" y="1544319"/>
              <a:ext cx="6268720" cy="1676400"/>
            </a:xfrm>
            <a:custGeom>
              <a:avLst/>
              <a:gdLst/>
              <a:ahLst/>
              <a:cxnLst/>
              <a:rect l="l" t="t" r="r" b="b"/>
              <a:pathLst>
                <a:path w="6268720" h="1676400">
                  <a:moveTo>
                    <a:pt x="6101080" y="0"/>
                  </a:moveTo>
                  <a:lnTo>
                    <a:pt x="167639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39"/>
                  </a:lnTo>
                  <a:lnTo>
                    <a:pt x="0" y="1508759"/>
                  </a:lnTo>
                  <a:lnTo>
                    <a:pt x="5988" y="1553324"/>
                  </a:lnTo>
                  <a:lnTo>
                    <a:pt x="22888" y="1593370"/>
                  </a:lnTo>
                  <a:lnTo>
                    <a:pt x="49101" y="1627298"/>
                  </a:lnTo>
                  <a:lnTo>
                    <a:pt x="83029" y="1653511"/>
                  </a:lnTo>
                  <a:lnTo>
                    <a:pt x="123075" y="1670411"/>
                  </a:lnTo>
                  <a:lnTo>
                    <a:pt x="167639" y="1676400"/>
                  </a:lnTo>
                  <a:lnTo>
                    <a:pt x="6101080" y="1676400"/>
                  </a:lnTo>
                  <a:lnTo>
                    <a:pt x="6145644" y="1670411"/>
                  </a:lnTo>
                  <a:lnTo>
                    <a:pt x="6185690" y="1653511"/>
                  </a:lnTo>
                  <a:lnTo>
                    <a:pt x="6219618" y="1627298"/>
                  </a:lnTo>
                  <a:lnTo>
                    <a:pt x="6245831" y="1593370"/>
                  </a:lnTo>
                  <a:lnTo>
                    <a:pt x="6262731" y="1553324"/>
                  </a:lnTo>
                  <a:lnTo>
                    <a:pt x="6268720" y="1508759"/>
                  </a:lnTo>
                  <a:lnTo>
                    <a:pt x="6268720" y="167639"/>
                  </a:lnTo>
                  <a:lnTo>
                    <a:pt x="6262731" y="123075"/>
                  </a:lnTo>
                  <a:lnTo>
                    <a:pt x="6245831" y="83029"/>
                  </a:lnTo>
                  <a:lnTo>
                    <a:pt x="6219618" y="49101"/>
                  </a:lnTo>
                  <a:lnTo>
                    <a:pt x="6185690" y="22888"/>
                  </a:lnTo>
                  <a:lnTo>
                    <a:pt x="6145644" y="5988"/>
                  </a:lnTo>
                  <a:lnTo>
                    <a:pt x="61010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7" name="object 7"/>
            <p:cNvSpPr/>
            <p:nvPr/>
          </p:nvSpPr>
          <p:spPr>
            <a:xfrm>
              <a:off x="5868060" y="2007272"/>
              <a:ext cx="752475" cy="753110"/>
            </a:xfrm>
            <a:custGeom>
              <a:avLst/>
              <a:gdLst/>
              <a:ahLst/>
              <a:cxnLst/>
              <a:rect l="l" t="t" r="r" b="b"/>
              <a:pathLst>
                <a:path w="752475" h="753110">
                  <a:moveTo>
                    <a:pt x="605155" y="512689"/>
                  </a:moveTo>
                  <a:lnTo>
                    <a:pt x="459348" y="512689"/>
                  </a:lnTo>
                  <a:lnTo>
                    <a:pt x="501281" y="554619"/>
                  </a:lnTo>
                  <a:lnTo>
                    <a:pt x="500223" y="570417"/>
                  </a:lnTo>
                  <a:lnTo>
                    <a:pt x="519388" y="613702"/>
                  </a:lnTo>
                  <a:lnTo>
                    <a:pt x="638513" y="732825"/>
                  </a:lnTo>
                  <a:lnTo>
                    <a:pt x="673358" y="751586"/>
                  </a:lnTo>
                  <a:lnTo>
                    <a:pt x="686164" y="752837"/>
                  </a:lnTo>
                  <a:lnTo>
                    <a:pt x="698970" y="751586"/>
                  </a:lnTo>
                  <a:lnTo>
                    <a:pt x="733814" y="732825"/>
                  </a:lnTo>
                  <a:lnTo>
                    <a:pt x="752278" y="685293"/>
                  </a:lnTo>
                  <a:lnTo>
                    <a:pt x="747350" y="660322"/>
                  </a:lnTo>
                  <a:lnTo>
                    <a:pt x="732861" y="638479"/>
                  </a:lnTo>
                  <a:lnTo>
                    <a:pt x="613735" y="519360"/>
                  </a:lnTo>
                  <a:lnTo>
                    <a:pt x="605155" y="512689"/>
                  </a:lnTo>
                  <a:close/>
                </a:path>
                <a:path w="752475" h="753110">
                  <a:moveTo>
                    <a:pt x="285901" y="0"/>
                  </a:moveTo>
                  <a:lnTo>
                    <a:pt x="239685" y="3759"/>
                  </a:lnTo>
                  <a:lnTo>
                    <a:pt x="195785" y="14637"/>
                  </a:lnTo>
                  <a:lnTo>
                    <a:pt x="154801" y="32033"/>
                  </a:lnTo>
                  <a:lnTo>
                    <a:pt x="117333" y="55347"/>
                  </a:lnTo>
                  <a:lnTo>
                    <a:pt x="83983" y="83979"/>
                  </a:lnTo>
                  <a:lnTo>
                    <a:pt x="55350" y="117327"/>
                  </a:lnTo>
                  <a:lnTo>
                    <a:pt x="32035" y="154792"/>
                  </a:lnTo>
                  <a:lnTo>
                    <a:pt x="14638" y="195774"/>
                  </a:lnTo>
                  <a:lnTo>
                    <a:pt x="3759" y="239672"/>
                  </a:lnTo>
                  <a:lnTo>
                    <a:pt x="0" y="285886"/>
                  </a:lnTo>
                  <a:lnTo>
                    <a:pt x="3759" y="332099"/>
                  </a:lnTo>
                  <a:lnTo>
                    <a:pt x="14638" y="375997"/>
                  </a:lnTo>
                  <a:lnTo>
                    <a:pt x="32035" y="416979"/>
                  </a:lnTo>
                  <a:lnTo>
                    <a:pt x="55350" y="454444"/>
                  </a:lnTo>
                  <a:lnTo>
                    <a:pt x="83983" y="487793"/>
                  </a:lnTo>
                  <a:lnTo>
                    <a:pt x="117334" y="516424"/>
                  </a:lnTo>
                  <a:lnTo>
                    <a:pt x="154801" y="539738"/>
                  </a:lnTo>
                  <a:lnTo>
                    <a:pt x="195785" y="557135"/>
                  </a:lnTo>
                  <a:lnTo>
                    <a:pt x="239685" y="568013"/>
                  </a:lnTo>
                  <a:lnTo>
                    <a:pt x="285901" y="571772"/>
                  </a:lnTo>
                  <a:lnTo>
                    <a:pt x="333507" y="567767"/>
                  </a:lnTo>
                  <a:lnTo>
                    <a:pt x="378700" y="556167"/>
                  </a:lnTo>
                  <a:lnTo>
                    <a:pt x="420856" y="537600"/>
                  </a:lnTo>
                  <a:lnTo>
                    <a:pt x="457876" y="513642"/>
                  </a:lnTo>
                  <a:lnTo>
                    <a:pt x="284948" y="513642"/>
                  </a:lnTo>
                  <a:lnTo>
                    <a:pt x="239003" y="508974"/>
                  </a:lnTo>
                  <a:lnTo>
                    <a:pt x="196140" y="495595"/>
                  </a:lnTo>
                  <a:lnTo>
                    <a:pt x="157298" y="474444"/>
                  </a:lnTo>
                  <a:lnTo>
                    <a:pt x="123414" y="446458"/>
                  </a:lnTo>
                  <a:lnTo>
                    <a:pt x="95427" y="412576"/>
                  </a:lnTo>
                  <a:lnTo>
                    <a:pt x="74274" y="373736"/>
                  </a:lnTo>
                  <a:lnTo>
                    <a:pt x="60895" y="330875"/>
                  </a:lnTo>
                  <a:lnTo>
                    <a:pt x="56227" y="284933"/>
                  </a:lnTo>
                  <a:lnTo>
                    <a:pt x="60895" y="238990"/>
                  </a:lnTo>
                  <a:lnTo>
                    <a:pt x="74274" y="196129"/>
                  </a:lnTo>
                  <a:lnTo>
                    <a:pt x="95427" y="157289"/>
                  </a:lnTo>
                  <a:lnTo>
                    <a:pt x="123414" y="123407"/>
                  </a:lnTo>
                  <a:lnTo>
                    <a:pt x="157297" y="95421"/>
                  </a:lnTo>
                  <a:lnTo>
                    <a:pt x="196140" y="74270"/>
                  </a:lnTo>
                  <a:lnTo>
                    <a:pt x="239003" y="60892"/>
                  </a:lnTo>
                  <a:lnTo>
                    <a:pt x="284948" y="56224"/>
                  </a:lnTo>
                  <a:lnTo>
                    <a:pt x="455490" y="56224"/>
                  </a:lnTo>
                  <a:lnTo>
                    <a:pt x="454469" y="55347"/>
                  </a:lnTo>
                  <a:lnTo>
                    <a:pt x="417001" y="32033"/>
                  </a:lnTo>
                  <a:lnTo>
                    <a:pt x="376017" y="14637"/>
                  </a:lnTo>
                  <a:lnTo>
                    <a:pt x="332117" y="3759"/>
                  </a:lnTo>
                  <a:lnTo>
                    <a:pt x="285901" y="0"/>
                  </a:lnTo>
                  <a:close/>
                </a:path>
                <a:path w="752475" h="753110">
                  <a:moveTo>
                    <a:pt x="455490" y="56224"/>
                  </a:moveTo>
                  <a:lnTo>
                    <a:pt x="284948" y="56224"/>
                  </a:lnTo>
                  <a:lnTo>
                    <a:pt x="330893" y="60892"/>
                  </a:lnTo>
                  <a:lnTo>
                    <a:pt x="373756" y="74270"/>
                  </a:lnTo>
                  <a:lnTo>
                    <a:pt x="412599" y="95422"/>
                  </a:lnTo>
                  <a:lnTo>
                    <a:pt x="446482" y="123407"/>
                  </a:lnTo>
                  <a:lnTo>
                    <a:pt x="474470" y="157289"/>
                  </a:lnTo>
                  <a:lnTo>
                    <a:pt x="495622" y="196129"/>
                  </a:lnTo>
                  <a:lnTo>
                    <a:pt x="509001" y="238990"/>
                  </a:lnTo>
                  <a:lnTo>
                    <a:pt x="513669" y="284933"/>
                  </a:lnTo>
                  <a:lnTo>
                    <a:pt x="509001" y="330876"/>
                  </a:lnTo>
                  <a:lnTo>
                    <a:pt x="495622" y="373736"/>
                  </a:lnTo>
                  <a:lnTo>
                    <a:pt x="474470" y="412577"/>
                  </a:lnTo>
                  <a:lnTo>
                    <a:pt x="446483" y="446459"/>
                  </a:lnTo>
                  <a:lnTo>
                    <a:pt x="412599" y="474444"/>
                  </a:lnTo>
                  <a:lnTo>
                    <a:pt x="373756" y="495595"/>
                  </a:lnTo>
                  <a:lnTo>
                    <a:pt x="330894" y="508974"/>
                  </a:lnTo>
                  <a:lnTo>
                    <a:pt x="284948" y="513642"/>
                  </a:lnTo>
                  <a:lnTo>
                    <a:pt x="457876" y="513642"/>
                  </a:lnTo>
                  <a:lnTo>
                    <a:pt x="459348" y="512689"/>
                  </a:lnTo>
                  <a:lnTo>
                    <a:pt x="605155" y="512689"/>
                  </a:lnTo>
                  <a:lnTo>
                    <a:pt x="600616" y="509160"/>
                  </a:lnTo>
                  <a:lnTo>
                    <a:pt x="585979" y="502802"/>
                  </a:lnTo>
                  <a:lnTo>
                    <a:pt x="576749" y="501253"/>
                  </a:lnTo>
                  <a:lnTo>
                    <a:pt x="554649" y="501253"/>
                  </a:lnTo>
                  <a:lnTo>
                    <a:pt x="512717" y="459323"/>
                  </a:lnTo>
                  <a:lnTo>
                    <a:pt x="537629" y="421235"/>
                  </a:lnTo>
                  <a:lnTo>
                    <a:pt x="556197" y="379037"/>
                  </a:lnTo>
                  <a:lnTo>
                    <a:pt x="567797" y="333623"/>
                  </a:lnTo>
                  <a:lnTo>
                    <a:pt x="571803" y="285886"/>
                  </a:lnTo>
                  <a:lnTo>
                    <a:pt x="568043" y="239672"/>
                  </a:lnTo>
                  <a:lnTo>
                    <a:pt x="557165" y="195774"/>
                  </a:lnTo>
                  <a:lnTo>
                    <a:pt x="539767" y="154793"/>
                  </a:lnTo>
                  <a:lnTo>
                    <a:pt x="516452" y="117327"/>
                  </a:lnTo>
                  <a:lnTo>
                    <a:pt x="487819" y="83979"/>
                  </a:lnTo>
                  <a:lnTo>
                    <a:pt x="455490" y="56224"/>
                  </a:lnTo>
                  <a:close/>
                </a:path>
                <a:path w="752475" h="753110">
                  <a:moveTo>
                    <a:pt x="570448" y="500196"/>
                  </a:moveTo>
                  <a:lnTo>
                    <a:pt x="554649" y="501253"/>
                  </a:lnTo>
                  <a:lnTo>
                    <a:pt x="576749" y="501253"/>
                  </a:lnTo>
                  <a:lnTo>
                    <a:pt x="570448" y="50019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8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70775" y="1911564"/>
            <a:ext cx="4019525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30"/>
              </a:lnSpc>
              <a:spcBef>
                <a:spcPts val="135"/>
              </a:spcBef>
              <a:tabLst>
                <a:tab pos="2356485" algn="l"/>
              </a:tabLst>
            </a:pPr>
            <a:r>
              <a:rPr sz="2400" b="0" dirty="0">
                <a:latin typeface="Times New Roman"/>
                <a:cs typeface="Times New Roman"/>
              </a:rPr>
              <a:t>Correlational</a:t>
            </a:r>
            <a:r>
              <a:rPr sz="2400" b="0" spc="21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studies</a:t>
            </a:r>
            <a:r>
              <a:rPr lang="en-GB" sz="2400" b="0" spc="-5" dirty="0">
                <a:latin typeface="Times New Roman"/>
                <a:cs typeface="Times New Roman"/>
              </a:rPr>
              <a:t> </a:t>
            </a:r>
            <a:r>
              <a:rPr sz="2400" b="0" spc="-20" dirty="0">
                <a:latin typeface="Times New Roman"/>
                <a:cs typeface="Times New Roman"/>
              </a:rPr>
              <a:t>investigate</a:t>
            </a:r>
            <a:r>
              <a:rPr sz="2400" b="0" spc="320" dirty="0">
                <a:latin typeface="Times New Roman"/>
                <a:cs typeface="Times New Roman"/>
              </a:rPr>
              <a:t> </a:t>
            </a:r>
            <a:r>
              <a:rPr sz="2400" b="0" spc="5" dirty="0">
                <a:latin typeface="Times New Roman"/>
                <a:cs typeface="Times New Roman"/>
              </a:rPr>
              <a:t>the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relationship </a:t>
            </a:r>
            <a:r>
              <a:rPr sz="2400" b="0" spc="25" dirty="0">
                <a:latin typeface="Times New Roman"/>
                <a:cs typeface="Times New Roman"/>
              </a:rPr>
              <a:t>between </a:t>
            </a:r>
            <a:r>
              <a:rPr sz="2400" b="0" spc="15" dirty="0">
                <a:latin typeface="Times New Roman"/>
                <a:cs typeface="Times New Roman"/>
              </a:rPr>
              <a:t>2</a:t>
            </a:r>
            <a:r>
              <a:rPr sz="2400" b="0" spc="-250" dirty="0">
                <a:latin typeface="Times New Roman"/>
                <a:cs typeface="Times New Roman"/>
              </a:rPr>
              <a:t> </a:t>
            </a:r>
            <a:r>
              <a:rPr sz="2400" b="0" spc="-15" dirty="0">
                <a:latin typeface="Times New Roman"/>
                <a:cs typeface="Times New Roman"/>
              </a:rPr>
              <a:t>variables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83200" y="3637279"/>
            <a:ext cx="6268720" cy="1676400"/>
            <a:chOff x="5283200" y="3637279"/>
            <a:chExt cx="6268720" cy="1676400"/>
          </a:xfrm>
        </p:grpSpPr>
        <p:sp>
          <p:nvSpPr>
            <p:cNvPr id="10" name="object 10"/>
            <p:cNvSpPr/>
            <p:nvPr/>
          </p:nvSpPr>
          <p:spPr>
            <a:xfrm>
              <a:off x="5283200" y="3637279"/>
              <a:ext cx="6268720" cy="1676400"/>
            </a:xfrm>
            <a:custGeom>
              <a:avLst/>
              <a:gdLst/>
              <a:ahLst/>
              <a:cxnLst/>
              <a:rect l="l" t="t" r="r" b="b"/>
              <a:pathLst>
                <a:path w="6268720" h="1676400">
                  <a:moveTo>
                    <a:pt x="6101080" y="0"/>
                  </a:moveTo>
                  <a:lnTo>
                    <a:pt x="167639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40"/>
                  </a:lnTo>
                  <a:lnTo>
                    <a:pt x="0" y="1508760"/>
                  </a:lnTo>
                  <a:lnTo>
                    <a:pt x="5988" y="1553324"/>
                  </a:lnTo>
                  <a:lnTo>
                    <a:pt x="22888" y="1593370"/>
                  </a:lnTo>
                  <a:lnTo>
                    <a:pt x="49101" y="1627298"/>
                  </a:lnTo>
                  <a:lnTo>
                    <a:pt x="83029" y="1653511"/>
                  </a:lnTo>
                  <a:lnTo>
                    <a:pt x="123075" y="1670411"/>
                  </a:lnTo>
                  <a:lnTo>
                    <a:pt x="167639" y="1676400"/>
                  </a:lnTo>
                  <a:lnTo>
                    <a:pt x="6101080" y="1676400"/>
                  </a:lnTo>
                  <a:lnTo>
                    <a:pt x="6145644" y="1670411"/>
                  </a:lnTo>
                  <a:lnTo>
                    <a:pt x="6185690" y="1653511"/>
                  </a:lnTo>
                  <a:lnTo>
                    <a:pt x="6219618" y="1627298"/>
                  </a:lnTo>
                  <a:lnTo>
                    <a:pt x="6245831" y="1593370"/>
                  </a:lnTo>
                  <a:lnTo>
                    <a:pt x="6262731" y="1553324"/>
                  </a:lnTo>
                  <a:lnTo>
                    <a:pt x="6268720" y="1508760"/>
                  </a:lnTo>
                  <a:lnTo>
                    <a:pt x="6268720" y="167640"/>
                  </a:lnTo>
                  <a:lnTo>
                    <a:pt x="6262731" y="123075"/>
                  </a:lnTo>
                  <a:lnTo>
                    <a:pt x="6245831" y="83029"/>
                  </a:lnTo>
                  <a:lnTo>
                    <a:pt x="6219618" y="49101"/>
                  </a:lnTo>
                  <a:lnTo>
                    <a:pt x="6185690" y="22888"/>
                  </a:lnTo>
                  <a:lnTo>
                    <a:pt x="6145644" y="5988"/>
                  </a:lnTo>
                  <a:lnTo>
                    <a:pt x="61010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9521" y="4142117"/>
              <a:ext cx="657860" cy="667385"/>
            </a:xfrm>
            <a:custGeom>
              <a:avLst/>
              <a:gdLst/>
              <a:ahLst/>
              <a:cxnLst/>
              <a:rect l="l" t="t" r="r" b="b"/>
              <a:pathLst>
                <a:path w="657859" h="667385">
                  <a:moveTo>
                    <a:pt x="628980" y="66763"/>
                  </a:moveTo>
                  <a:lnTo>
                    <a:pt x="623760" y="40792"/>
                  </a:lnTo>
                  <a:lnTo>
                    <a:pt x="609485" y="19583"/>
                  </a:lnTo>
                  <a:lnTo>
                    <a:pt x="588289" y="5270"/>
                  </a:lnTo>
                  <a:lnTo>
                    <a:pt x="562330" y="0"/>
                  </a:lnTo>
                  <a:lnTo>
                    <a:pt x="536359" y="5219"/>
                  </a:lnTo>
                  <a:lnTo>
                    <a:pt x="515137" y="19494"/>
                  </a:lnTo>
                  <a:lnTo>
                    <a:pt x="500824" y="40690"/>
                  </a:lnTo>
                  <a:lnTo>
                    <a:pt x="495554" y="66649"/>
                  </a:lnTo>
                  <a:lnTo>
                    <a:pt x="497624" y="83185"/>
                  </a:lnTo>
                  <a:lnTo>
                    <a:pt x="503605" y="98475"/>
                  </a:lnTo>
                  <a:lnTo>
                    <a:pt x="513143" y="111836"/>
                  </a:lnTo>
                  <a:lnTo>
                    <a:pt x="525868" y="122605"/>
                  </a:lnTo>
                  <a:lnTo>
                    <a:pt x="476504" y="266877"/>
                  </a:lnTo>
                  <a:lnTo>
                    <a:pt x="466369" y="267639"/>
                  </a:lnTo>
                  <a:lnTo>
                    <a:pt x="456526" y="269913"/>
                  </a:lnTo>
                  <a:lnTo>
                    <a:pt x="447141" y="273646"/>
                  </a:lnTo>
                  <a:lnTo>
                    <a:pt x="438378" y="278790"/>
                  </a:lnTo>
                  <a:lnTo>
                    <a:pt x="379552" y="234670"/>
                  </a:lnTo>
                  <a:lnTo>
                    <a:pt x="338886" y="204177"/>
                  </a:lnTo>
                  <a:lnTo>
                    <a:pt x="342963" y="178003"/>
                  </a:lnTo>
                  <a:lnTo>
                    <a:pt x="336892" y="153162"/>
                  </a:lnTo>
                  <a:lnTo>
                    <a:pt x="321945" y="132410"/>
                  </a:lnTo>
                  <a:lnTo>
                    <a:pt x="299402" y="118503"/>
                  </a:lnTo>
                  <a:lnTo>
                    <a:pt x="273227" y="114427"/>
                  </a:lnTo>
                  <a:lnTo>
                    <a:pt x="248386" y="120497"/>
                  </a:lnTo>
                  <a:lnTo>
                    <a:pt x="227634" y="135432"/>
                  </a:lnTo>
                  <a:lnTo>
                    <a:pt x="213715" y="157975"/>
                  </a:lnTo>
                  <a:lnTo>
                    <a:pt x="209588" y="179984"/>
                  </a:lnTo>
                  <a:lnTo>
                    <a:pt x="212813" y="201549"/>
                  </a:lnTo>
                  <a:lnTo>
                    <a:pt x="222808" y="220941"/>
                  </a:lnTo>
                  <a:lnTo>
                    <a:pt x="239014" y="236385"/>
                  </a:lnTo>
                  <a:lnTo>
                    <a:pt x="175450" y="438404"/>
                  </a:lnTo>
                  <a:lnTo>
                    <a:pt x="171538" y="438404"/>
                  </a:lnTo>
                  <a:lnTo>
                    <a:pt x="145554" y="443598"/>
                  </a:lnTo>
                  <a:lnTo>
                    <a:pt x="124320" y="457835"/>
                  </a:lnTo>
                  <a:lnTo>
                    <a:pt x="109969" y="479005"/>
                  </a:lnTo>
                  <a:lnTo>
                    <a:pt x="104673" y="504964"/>
                  </a:lnTo>
                  <a:lnTo>
                    <a:pt x="109855" y="530936"/>
                  </a:lnTo>
                  <a:lnTo>
                    <a:pt x="124091" y="552183"/>
                  </a:lnTo>
                  <a:lnTo>
                    <a:pt x="145262" y="566521"/>
                  </a:lnTo>
                  <a:lnTo>
                    <a:pt x="171221" y="571817"/>
                  </a:lnTo>
                  <a:lnTo>
                    <a:pt x="197192" y="566648"/>
                  </a:lnTo>
                  <a:lnTo>
                    <a:pt x="218440" y="552399"/>
                  </a:lnTo>
                  <a:lnTo>
                    <a:pt x="232778" y="531228"/>
                  </a:lnTo>
                  <a:lnTo>
                    <a:pt x="238086" y="505282"/>
                  </a:lnTo>
                  <a:lnTo>
                    <a:pt x="236296" y="489775"/>
                  </a:lnTo>
                  <a:lnTo>
                    <a:pt x="231051" y="475284"/>
                  </a:lnTo>
                  <a:lnTo>
                    <a:pt x="222605" y="462394"/>
                  </a:lnTo>
                  <a:lnTo>
                    <a:pt x="211277" y="451650"/>
                  </a:lnTo>
                  <a:lnTo>
                    <a:pt x="275412" y="247815"/>
                  </a:lnTo>
                  <a:lnTo>
                    <a:pt x="276364" y="247815"/>
                  </a:lnTo>
                  <a:lnTo>
                    <a:pt x="286969" y="246951"/>
                  </a:lnTo>
                  <a:lnTo>
                    <a:pt x="297243" y="244424"/>
                  </a:lnTo>
                  <a:lnTo>
                    <a:pt x="306984" y="240309"/>
                  </a:lnTo>
                  <a:lnTo>
                    <a:pt x="316014" y="234670"/>
                  </a:lnTo>
                  <a:lnTo>
                    <a:pt x="414655" y="308521"/>
                  </a:lnTo>
                  <a:lnTo>
                    <a:pt x="412559" y="314604"/>
                  </a:lnTo>
                  <a:lnTo>
                    <a:pt x="411048" y="320827"/>
                  </a:lnTo>
                  <a:lnTo>
                    <a:pt x="410121" y="327177"/>
                  </a:lnTo>
                  <a:lnTo>
                    <a:pt x="409790" y="333590"/>
                  </a:lnTo>
                  <a:lnTo>
                    <a:pt x="415023" y="359549"/>
                  </a:lnTo>
                  <a:lnTo>
                    <a:pt x="429310" y="380758"/>
                  </a:lnTo>
                  <a:lnTo>
                    <a:pt x="450507" y="395058"/>
                  </a:lnTo>
                  <a:lnTo>
                    <a:pt x="476478" y="400316"/>
                  </a:lnTo>
                  <a:lnTo>
                    <a:pt x="502450" y="395084"/>
                  </a:lnTo>
                  <a:lnTo>
                    <a:pt x="523659" y="380796"/>
                  </a:lnTo>
                  <a:lnTo>
                    <a:pt x="537959" y="359600"/>
                  </a:lnTo>
                  <a:lnTo>
                    <a:pt x="543204" y="333641"/>
                  </a:lnTo>
                  <a:lnTo>
                    <a:pt x="541147" y="317169"/>
                  </a:lnTo>
                  <a:lnTo>
                    <a:pt x="535203" y="301929"/>
                  </a:lnTo>
                  <a:lnTo>
                    <a:pt x="525729" y="288594"/>
                  </a:lnTo>
                  <a:lnTo>
                    <a:pt x="514210" y="278790"/>
                  </a:lnTo>
                  <a:lnTo>
                    <a:pt x="513092" y="277837"/>
                  </a:lnTo>
                  <a:lnTo>
                    <a:pt x="562267" y="133464"/>
                  </a:lnTo>
                  <a:lnTo>
                    <a:pt x="588238" y="128219"/>
                  </a:lnTo>
                  <a:lnTo>
                    <a:pt x="609447" y="113931"/>
                  </a:lnTo>
                  <a:lnTo>
                    <a:pt x="623735" y="92722"/>
                  </a:lnTo>
                  <a:lnTo>
                    <a:pt x="628980" y="66763"/>
                  </a:lnTo>
                  <a:close/>
                </a:path>
                <a:path w="657859" h="667385">
                  <a:moveTo>
                    <a:pt x="657567" y="610235"/>
                  </a:moveTo>
                  <a:lnTo>
                    <a:pt x="57175" y="610235"/>
                  </a:lnTo>
                  <a:lnTo>
                    <a:pt x="57175" y="647"/>
                  </a:lnTo>
                  <a:lnTo>
                    <a:pt x="0" y="647"/>
                  </a:lnTo>
                  <a:lnTo>
                    <a:pt x="0" y="610235"/>
                  </a:lnTo>
                  <a:lnTo>
                    <a:pt x="0" y="667385"/>
                  </a:lnTo>
                  <a:lnTo>
                    <a:pt x="657567" y="667385"/>
                  </a:lnTo>
                  <a:lnTo>
                    <a:pt x="657567" y="610235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81240" y="3843337"/>
            <a:ext cx="4170680" cy="15722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60"/>
              </a:spcBef>
              <a:tabLst>
                <a:tab pos="2669540" algn="l"/>
              </a:tabLst>
            </a:pPr>
            <a:r>
              <a:rPr sz="2400" spc="-10" dirty="0">
                <a:latin typeface="Times New Roman"/>
                <a:cs typeface="Times New Roman"/>
              </a:rPr>
              <a:t>This </a:t>
            </a:r>
            <a:r>
              <a:rPr sz="2400" spc="-40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further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analyzed</a:t>
            </a:r>
            <a:r>
              <a:rPr lang="en-GB" sz="2400" spc="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in </a:t>
            </a:r>
            <a:r>
              <a:rPr sz="2400" spc="10" dirty="0">
                <a:latin typeface="Times New Roman"/>
                <a:cs typeface="Times New Roman"/>
              </a:rPr>
              <a:t>a </a:t>
            </a:r>
            <a:r>
              <a:rPr sz="2400" spc="15" dirty="0">
                <a:latin typeface="Times New Roman"/>
                <a:cs typeface="Times New Roman"/>
              </a:rPr>
              <a:t>causal- </a:t>
            </a:r>
            <a:r>
              <a:rPr sz="2400" spc="-5" dirty="0">
                <a:latin typeface="Times New Roman"/>
                <a:cs typeface="Times New Roman"/>
              </a:rPr>
              <a:t>comparative </a:t>
            </a:r>
            <a:r>
              <a:rPr sz="2400" spc="10" dirty="0">
                <a:latin typeface="Times New Roman"/>
                <a:cs typeface="Times New Roman"/>
              </a:rPr>
              <a:t>or experimental </a:t>
            </a:r>
            <a:r>
              <a:rPr sz="2400" spc="5" dirty="0">
                <a:latin typeface="Times New Roman"/>
                <a:cs typeface="Times New Roman"/>
              </a:rPr>
              <a:t>study so </a:t>
            </a:r>
            <a:r>
              <a:rPr sz="2400" spc="2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5" dirty="0">
                <a:latin typeface="Times New Roman"/>
                <a:cs typeface="Times New Roman"/>
              </a:rPr>
              <a:t>determine the </a:t>
            </a:r>
            <a:r>
              <a:rPr sz="2400" spc="30" dirty="0">
                <a:latin typeface="Times New Roman"/>
                <a:cs typeface="Times New Roman"/>
              </a:rPr>
              <a:t>exact </a:t>
            </a:r>
            <a:r>
              <a:rPr sz="2400" spc="15" dirty="0">
                <a:latin typeface="Times New Roman"/>
                <a:cs typeface="Times New Roman"/>
              </a:rPr>
              <a:t>nature </a:t>
            </a:r>
            <a:r>
              <a:rPr sz="2400" spc="10" dirty="0">
                <a:latin typeface="Times New Roman"/>
                <a:cs typeface="Times New Roman"/>
              </a:rPr>
              <a:t>of  </a:t>
            </a:r>
            <a:r>
              <a:rPr sz="2400" spc="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relationship </a:t>
            </a:r>
            <a:r>
              <a:rPr sz="2400" spc="25" dirty="0">
                <a:latin typeface="Times New Roman"/>
                <a:cs typeface="Times New Roman"/>
              </a:rPr>
              <a:t>between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them.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2517457"/>
            <a:ext cx="3169920" cy="15316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820"/>
              </a:spcBef>
            </a:pPr>
            <a:r>
              <a:rPr sz="5200" b="1" spc="5" dirty="0">
                <a:latin typeface="Times New Roman"/>
                <a:cs typeface="Times New Roman"/>
              </a:rPr>
              <a:t>Design</a:t>
            </a:r>
            <a:r>
              <a:rPr sz="5200" b="1" spc="-110" dirty="0">
                <a:latin typeface="Times New Roman"/>
                <a:cs typeface="Times New Roman"/>
              </a:rPr>
              <a:t> </a:t>
            </a:r>
            <a:r>
              <a:rPr sz="5200" b="1" spc="10" dirty="0">
                <a:latin typeface="Times New Roman"/>
                <a:cs typeface="Times New Roman"/>
              </a:rPr>
              <a:t>and  </a:t>
            </a:r>
            <a:r>
              <a:rPr sz="5200" b="1" spc="-10" dirty="0">
                <a:latin typeface="Times New Roman"/>
                <a:cs typeface="Times New Roman"/>
              </a:rPr>
              <a:t>Procedure</a:t>
            </a:r>
            <a:endParaRPr sz="5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95240" y="624840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95315" y="658431"/>
            <a:ext cx="438086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spc="-15" dirty="0">
                <a:latin typeface="Times New Roman"/>
                <a:cs typeface="Times New Roman"/>
              </a:rPr>
              <a:t>For </a:t>
            </a:r>
            <a:r>
              <a:rPr sz="2850" spc="-5" dirty="0">
                <a:latin typeface="Times New Roman"/>
                <a:cs typeface="Times New Roman"/>
              </a:rPr>
              <a:t>example, </a:t>
            </a:r>
            <a:r>
              <a:rPr sz="2850" spc="10" dirty="0">
                <a:latin typeface="Times New Roman"/>
                <a:cs typeface="Times New Roman"/>
              </a:rPr>
              <a:t>there </a:t>
            </a:r>
            <a:r>
              <a:rPr sz="2850" spc="-30" dirty="0">
                <a:latin typeface="Times New Roman"/>
                <a:cs typeface="Times New Roman"/>
              </a:rPr>
              <a:t>is </a:t>
            </a:r>
            <a:r>
              <a:rPr sz="2850" spc="10" dirty="0">
                <a:latin typeface="Times New Roman"/>
                <a:cs typeface="Times New Roman"/>
              </a:rPr>
              <a:t>a</a:t>
            </a:r>
            <a:r>
              <a:rPr sz="2850" spc="505" dirty="0">
                <a:latin typeface="Times New Roman"/>
                <a:cs typeface="Times New Roman"/>
              </a:rPr>
              <a:t> </a:t>
            </a:r>
            <a:r>
              <a:rPr sz="2850" spc="-15" dirty="0">
                <a:latin typeface="Times New Roman"/>
                <a:cs typeface="Times New Roman"/>
              </a:rPr>
              <a:t>strong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5315" y="1035113"/>
            <a:ext cx="5989320" cy="16148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88200"/>
              </a:lnSpc>
              <a:spcBef>
                <a:spcPts val="535"/>
              </a:spcBef>
              <a:tabLst>
                <a:tab pos="1844039" algn="l"/>
                <a:tab pos="1966595" algn="l"/>
                <a:tab pos="3451860" algn="l"/>
              </a:tabLst>
            </a:pPr>
            <a:r>
              <a:rPr sz="2850" b="0" spc="-15" dirty="0">
                <a:latin typeface="Times New Roman"/>
                <a:cs typeface="Times New Roman"/>
              </a:rPr>
              <a:t>relationship	</a:t>
            </a:r>
            <a:r>
              <a:rPr sz="2850" b="0" dirty="0">
                <a:latin typeface="Times New Roman"/>
                <a:cs typeface="Times New Roman"/>
              </a:rPr>
              <a:t>between </a:t>
            </a:r>
            <a:r>
              <a:rPr sz="2850" b="0" spc="-15" dirty="0">
                <a:latin typeface="Times New Roman"/>
                <a:cs typeface="Times New Roman"/>
              </a:rPr>
              <a:t>students‘ </a:t>
            </a:r>
            <a:r>
              <a:rPr sz="2850" b="0" spc="10" dirty="0">
                <a:latin typeface="Times New Roman"/>
                <a:cs typeface="Times New Roman"/>
              </a:rPr>
              <a:t>scores </a:t>
            </a:r>
            <a:r>
              <a:rPr sz="2850" b="0" spc="15" dirty="0">
                <a:latin typeface="Times New Roman"/>
                <a:cs typeface="Times New Roman"/>
              </a:rPr>
              <a:t>on  </a:t>
            </a:r>
            <a:r>
              <a:rPr sz="2850" b="0" spc="-5" dirty="0">
                <a:latin typeface="Times New Roman"/>
                <a:cs typeface="Times New Roman"/>
              </a:rPr>
              <a:t>academic</a:t>
            </a:r>
            <a:r>
              <a:rPr sz="2850" b="0" spc="270" dirty="0">
                <a:latin typeface="Times New Roman"/>
                <a:cs typeface="Times New Roman"/>
              </a:rPr>
              <a:t> </a:t>
            </a:r>
            <a:r>
              <a:rPr sz="2850" b="0" spc="-15" dirty="0">
                <a:latin typeface="Times New Roman"/>
                <a:cs typeface="Times New Roman"/>
              </a:rPr>
              <a:t>achievement	</a:t>
            </a:r>
            <a:r>
              <a:rPr sz="2850" b="0" spc="-30" dirty="0">
                <a:latin typeface="Times New Roman"/>
                <a:cs typeface="Times New Roman"/>
              </a:rPr>
              <a:t>in </a:t>
            </a:r>
            <a:r>
              <a:rPr sz="2850" b="0" dirty="0">
                <a:latin typeface="Times New Roman"/>
                <a:cs typeface="Times New Roman"/>
              </a:rPr>
              <a:t>Mathematics  </a:t>
            </a:r>
            <a:r>
              <a:rPr sz="2850" b="0" spc="-40" dirty="0">
                <a:latin typeface="Times New Roman"/>
                <a:cs typeface="Times New Roman"/>
              </a:rPr>
              <a:t>and </a:t>
            </a:r>
            <a:r>
              <a:rPr sz="2850" b="0" spc="-5" dirty="0">
                <a:latin typeface="Times New Roman"/>
                <a:cs typeface="Times New Roman"/>
              </a:rPr>
              <a:t>their </a:t>
            </a:r>
            <a:r>
              <a:rPr sz="2850" b="0" spc="10" dirty="0">
                <a:latin typeface="Times New Roman"/>
                <a:cs typeface="Times New Roman"/>
              </a:rPr>
              <a:t>scores </a:t>
            </a:r>
            <a:r>
              <a:rPr sz="2850" b="0" spc="15" dirty="0">
                <a:latin typeface="Times New Roman"/>
                <a:cs typeface="Times New Roman"/>
              </a:rPr>
              <a:t>on </a:t>
            </a:r>
            <a:r>
              <a:rPr sz="2850" b="0" spc="-5" dirty="0">
                <a:latin typeface="Times New Roman"/>
                <a:cs typeface="Times New Roman"/>
              </a:rPr>
              <a:t>academic  </a:t>
            </a:r>
            <a:r>
              <a:rPr sz="2850" b="0" spc="-15" dirty="0">
                <a:latin typeface="Times New Roman"/>
                <a:cs typeface="Times New Roman"/>
              </a:rPr>
              <a:t>achievement		</a:t>
            </a:r>
            <a:r>
              <a:rPr sz="2850" b="0" spc="-30" dirty="0">
                <a:latin typeface="Times New Roman"/>
                <a:cs typeface="Times New Roman"/>
              </a:rPr>
              <a:t>in</a:t>
            </a:r>
            <a:r>
              <a:rPr sz="2850" b="0" spc="80" dirty="0">
                <a:latin typeface="Times New Roman"/>
                <a:cs typeface="Times New Roman"/>
              </a:rPr>
              <a:t> </a:t>
            </a:r>
            <a:r>
              <a:rPr sz="2850" b="0" spc="-20" dirty="0">
                <a:latin typeface="Times New Roman"/>
                <a:cs typeface="Times New Roman"/>
              </a:rPr>
              <a:t>Science.</a:t>
            </a:r>
            <a:endParaRPr sz="28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5240" y="3378200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95315" y="3414395"/>
            <a:ext cx="6051550" cy="23679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ct val="87600"/>
              </a:lnSpc>
              <a:spcBef>
                <a:spcPts val="560"/>
              </a:spcBef>
              <a:tabLst>
                <a:tab pos="1437640" algn="l"/>
                <a:tab pos="3249930" algn="l"/>
                <a:tab pos="4582160" algn="l"/>
                <a:tab pos="5274945" algn="l"/>
              </a:tabLst>
            </a:pPr>
            <a:r>
              <a:rPr sz="2850" spc="-30" dirty="0">
                <a:latin typeface="Times New Roman"/>
                <a:cs typeface="Times New Roman"/>
              </a:rPr>
              <a:t>This </a:t>
            </a:r>
            <a:r>
              <a:rPr sz="2850" spc="15" dirty="0">
                <a:latin typeface="Times New Roman"/>
                <a:cs typeface="Times New Roman"/>
              </a:rPr>
              <a:t>does </a:t>
            </a:r>
            <a:r>
              <a:rPr sz="2850" spc="-40" dirty="0">
                <a:latin typeface="Times New Roman"/>
                <a:cs typeface="Times New Roman"/>
              </a:rPr>
              <a:t>not </a:t>
            </a:r>
            <a:r>
              <a:rPr sz="2850" dirty="0">
                <a:latin typeface="Times New Roman"/>
                <a:cs typeface="Times New Roman"/>
              </a:rPr>
              <a:t>suggest </a:t>
            </a:r>
            <a:r>
              <a:rPr sz="2850" spc="10" dirty="0">
                <a:latin typeface="Times New Roman"/>
                <a:cs typeface="Times New Roman"/>
              </a:rPr>
              <a:t>that </a:t>
            </a:r>
            <a:r>
              <a:rPr sz="2850" spc="-40" dirty="0">
                <a:latin typeface="Times New Roman"/>
                <a:cs typeface="Times New Roman"/>
              </a:rPr>
              <a:t>one </a:t>
            </a:r>
            <a:r>
              <a:rPr sz="2850" spc="10" dirty="0">
                <a:latin typeface="Times New Roman"/>
                <a:cs typeface="Times New Roman"/>
              </a:rPr>
              <a:t>of these  </a:t>
            </a:r>
            <a:r>
              <a:rPr sz="2850" spc="-25" dirty="0">
                <a:latin typeface="Times New Roman"/>
                <a:cs typeface="Times New Roman"/>
              </a:rPr>
              <a:t>variables	</a:t>
            </a:r>
            <a:r>
              <a:rPr sz="2850" spc="-35" dirty="0">
                <a:latin typeface="Times New Roman"/>
                <a:cs typeface="Times New Roman"/>
              </a:rPr>
              <a:t>is </a:t>
            </a:r>
            <a:r>
              <a:rPr sz="2850" spc="10" dirty="0">
                <a:latin typeface="Times New Roman"/>
                <a:cs typeface="Times New Roman"/>
              </a:rPr>
              <a:t>the </a:t>
            </a:r>
            <a:r>
              <a:rPr sz="2850" dirty="0">
                <a:latin typeface="Times New Roman"/>
                <a:cs typeface="Times New Roman"/>
              </a:rPr>
              <a:t>cause </a:t>
            </a:r>
            <a:r>
              <a:rPr sz="2850" spc="-40" dirty="0">
                <a:latin typeface="Times New Roman"/>
                <a:cs typeface="Times New Roman"/>
              </a:rPr>
              <a:t>and </a:t>
            </a:r>
            <a:r>
              <a:rPr sz="2850" spc="10" dirty="0">
                <a:latin typeface="Times New Roman"/>
                <a:cs typeface="Times New Roman"/>
              </a:rPr>
              <a:t>the other </a:t>
            </a:r>
            <a:r>
              <a:rPr sz="2850" spc="-30" dirty="0">
                <a:latin typeface="Times New Roman"/>
                <a:cs typeface="Times New Roman"/>
              </a:rPr>
              <a:t>is </a:t>
            </a:r>
            <a:r>
              <a:rPr sz="2850" spc="10" dirty="0">
                <a:latin typeface="Times New Roman"/>
                <a:cs typeface="Times New Roman"/>
              </a:rPr>
              <a:t>the  </a:t>
            </a:r>
            <a:r>
              <a:rPr sz="2850" dirty="0">
                <a:latin typeface="Times New Roman"/>
                <a:cs typeface="Times New Roman"/>
              </a:rPr>
              <a:t>effect. </a:t>
            </a:r>
            <a:r>
              <a:rPr sz="2850" spc="-30" dirty="0">
                <a:latin typeface="Times New Roman"/>
                <a:cs typeface="Times New Roman"/>
              </a:rPr>
              <a:t>In </a:t>
            </a:r>
            <a:r>
              <a:rPr sz="2850" spc="10" dirty="0">
                <a:latin typeface="Times New Roman"/>
                <a:cs typeface="Times New Roman"/>
              </a:rPr>
              <a:t>fact, a</a:t>
            </a:r>
            <a:r>
              <a:rPr sz="2850" spc="335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Times New Roman"/>
                <a:cs typeface="Times New Roman"/>
              </a:rPr>
              <a:t>third</a:t>
            </a:r>
            <a:r>
              <a:rPr sz="2850" spc="105" dirty="0">
                <a:latin typeface="Times New Roman"/>
                <a:cs typeface="Times New Roman"/>
              </a:rPr>
              <a:t> </a:t>
            </a:r>
            <a:r>
              <a:rPr sz="2850" spc="-25" dirty="0">
                <a:latin typeface="Times New Roman"/>
                <a:cs typeface="Times New Roman"/>
              </a:rPr>
              <a:t>variable,	viz.,  </a:t>
            </a:r>
            <a:r>
              <a:rPr sz="2850" spc="-15" dirty="0">
                <a:latin typeface="Times New Roman"/>
                <a:cs typeface="Times New Roman"/>
              </a:rPr>
              <a:t>students‘</a:t>
            </a:r>
            <a:r>
              <a:rPr sz="2850" spc="340" dirty="0">
                <a:latin typeface="Times New Roman"/>
                <a:cs typeface="Times New Roman"/>
              </a:rPr>
              <a:t> </a:t>
            </a:r>
            <a:r>
              <a:rPr sz="2850" spc="-15" dirty="0">
                <a:latin typeface="Times New Roman"/>
                <a:cs typeface="Times New Roman"/>
              </a:rPr>
              <a:t>intelligence	</a:t>
            </a:r>
            <a:r>
              <a:rPr sz="2850" spc="-20" dirty="0">
                <a:latin typeface="Times New Roman"/>
                <a:cs typeface="Times New Roman"/>
              </a:rPr>
              <a:t>could </a:t>
            </a:r>
            <a:r>
              <a:rPr sz="2850" spc="-30" dirty="0">
                <a:latin typeface="Times New Roman"/>
                <a:cs typeface="Times New Roman"/>
              </a:rPr>
              <a:t>be </a:t>
            </a:r>
            <a:r>
              <a:rPr sz="2850" spc="10" dirty="0">
                <a:latin typeface="Times New Roman"/>
                <a:cs typeface="Times New Roman"/>
              </a:rPr>
              <a:t>the </a:t>
            </a:r>
            <a:r>
              <a:rPr sz="2850" spc="-5" dirty="0">
                <a:latin typeface="Times New Roman"/>
                <a:cs typeface="Times New Roman"/>
              </a:rPr>
              <a:t>cause  </a:t>
            </a:r>
            <a:r>
              <a:rPr sz="2850" spc="10" dirty="0">
                <a:latin typeface="Times New Roman"/>
                <a:cs typeface="Times New Roman"/>
              </a:rPr>
              <a:t>of </a:t>
            </a:r>
            <a:r>
              <a:rPr sz="2850" spc="-15" dirty="0">
                <a:latin typeface="Times New Roman"/>
                <a:cs typeface="Times New Roman"/>
              </a:rPr>
              <a:t>students‘</a:t>
            </a:r>
            <a:r>
              <a:rPr sz="2850" spc="350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Times New Roman"/>
                <a:cs typeface="Times New Roman"/>
              </a:rPr>
              <a:t>academic</a:t>
            </a:r>
            <a:r>
              <a:rPr sz="2850" spc="260" dirty="0">
                <a:latin typeface="Times New Roman"/>
                <a:cs typeface="Times New Roman"/>
              </a:rPr>
              <a:t> </a:t>
            </a:r>
            <a:r>
              <a:rPr sz="2850" spc="-15" dirty="0">
                <a:latin typeface="Times New Roman"/>
                <a:cs typeface="Times New Roman"/>
              </a:rPr>
              <a:t>achievement	</a:t>
            </a:r>
            <a:r>
              <a:rPr sz="2850" spc="-30" dirty="0">
                <a:latin typeface="Times New Roman"/>
                <a:cs typeface="Times New Roman"/>
              </a:rPr>
              <a:t>in  </a:t>
            </a:r>
            <a:r>
              <a:rPr sz="2850" spc="-5" dirty="0">
                <a:latin typeface="Times New Roman"/>
                <a:cs typeface="Times New Roman"/>
              </a:rPr>
              <a:t>both, </a:t>
            </a:r>
            <a:r>
              <a:rPr sz="2850" dirty="0">
                <a:latin typeface="Times New Roman"/>
                <a:cs typeface="Times New Roman"/>
              </a:rPr>
              <a:t>Mathematics </a:t>
            </a:r>
            <a:r>
              <a:rPr sz="2850" spc="-40" dirty="0">
                <a:latin typeface="Times New Roman"/>
                <a:cs typeface="Times New Roman"/>
              </a:rPr>
              <a:t>and</a:t>
            </a:r>
            <a:r>
              <a:rPr sz="2850" spc="570" dirty="0">
                <a:latin typeface="Times New Roman"/>
                <a:cs typeface="Times New Roman"/>
              </a:rPr>
              <a:t> </a:t>
            </a:r>
            <a:r>
              <a:rPr sz="2850" spc="-20" dirty="0">
                <a:latin typeface="Times New Roman"/>
                <a:cs typeface="Times New Roman"/>
              </a:rPr>
              <a:t>Science.</a:t>
            </a:r>
            <a:endParaRPr sz="2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409991"/>
            <a:ext cx="8915400" cy="381610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84200" marR="5080" indent="-571500">
              <a:lnSpc>
                <a:spcPts val="2960"/>
              </a:lnSpc>
              <a:spcBef>
                <a:spcPts val="535"/>
              </a:spcBef>
              <a:buFont typeface="Arial" panose="020B0604020202020204" pitchFamily="34" charset="0"/>
              <a:buChar char="•"/>
            </a:pPr>
            <a:r>
              <a:rPr sz="3600" b="0" spc="-30" dirty="0">
                <a:latin typeface="Times New Roman"/>
                <a:cs typeface="Times New Roman"/>
              </a:rPr>
              <a:t>In </a:t>
            </a:r>
            <a:r>
              <a:rPr sz="3600" b="0" dirty="0">
                <a:latin typeface="Times New Roman"/>
                <a:cs typeface="Times New Roman"/>
              </a:rPr>
              <a:t>a </a:t>
            </a:r>
            <a:r>
              <a:rPr sz="3600" b="0" spc="-10" dirty="0">
                <a:latin typeface="Times New Roman"/>
                <a:cs typeface="Times New Roman"/>
              </a:rPr>
              <a:t>correlational </a:t>
            </a:r>
            <a:r>
              <a:rPr sz="3600" b="0" spc="-15" dirty="0">
                <a:latin typeface="Times New Roman"/>
                <a:cs typeface="Times New Roman"/>
              </a:rPr>
              <a:t>study, </a:t>
            </a:r>
            <a:r>
              <a:rPr sz="3600" b="0" spc="-5" dirty="0">
                <a:latin typeface="Times New Roman"/>
                <a:cs typeface="Times New Roman"/>
              </a:rPr>
              <a:t>hypotheses </a:t>
            </a:r>
            <a:r>
              <a:rPr sz="3600" b="0" spc="-25" dirty="0">
                <a:latin typeface="Times New Roman"/>
                <a:cs typeface="Times New Roman"/>
              </a:rPr>
              <a:t>or </a:t>
            </a:r>
            <a:r>
              <a:rPr sz="3600" b="0" spc="-5" dirty="0">
                <a:latin typeface="Times New Roman"/>
                <a:cs typeface="Times New Roman"/>
              </a:rPr>
              <a:t>research </a:t>
            </a:r>
            <a:r>
              <a:rPr sz="3600" b="0" spc="-10" dirty="0">
                <a:latin typeface="Times New Roman"/>
                <a:cs typeface="Times New Roman"/>
              </a:rPr>
              <a:t>questions </a:t>
            </a:r>
            <a:r>
              <a:rPr sz="3600" b="0" spc="15" dirty="0">
                <a:latin typeface="Times New Roman"/>
                <a:cs typeface="Times New Roman"/>
              </a:rPr>
              <a:t>are  </a:t>
            </a:r>
            <a:r>
              <a:rPr sz="3600" b="0" spc="5" dirty="0">
                <a:latin typeface="Times New Roman"/>
                <a:cs typeface="Times New Roman"/>
              </a:rPr>
              <a:t>stated </a:t>
            </a:r>
            <a:r>
              <a:rPr sz="3600" b="0" spc="15" dirty="0">
                <a:latin typeface="Times New Roman"/>
                <a:cs typeface="Times New Roman"/>
              </a:rPr>
              <a:t>at the </a:t>
            </a:r>
            <a:r>
              <a:rPr sz="3600" b="0" spc="-10" dirty="0">
                <a:latin typeface="Times New Roman"/>
                <a:cs typeface="Times New Roman"/>
              </a:rPr>
              <a:t>beginning </a:t>
            </a:r>
            <a:r>
              <a:rPr sz="3600" b="0" spc="-25" dirty="0">
                <a:latin typeface="Times New Roman"/>
                <a:cs typeface="Times New Roman"/>
              </a:rPr>
              <a:t>of </a:t>
            </a:r>
            <a:r>
              <a:rPr sz="3600" b="0" spc="15" dirty="0">
                <a:latin typeface="Times New Roman"/>
                <a:cs typeface="Times New Roman"/>
              </a:rPr>
              <a:t>the</a:t>
            </a:r>
            <a:r>
              <a:rPr sz="3600" b="0" spc="-280" dirty="0">
                <a:latin typeface="Times New Roman"/>
                <a:cs typeface="Times New Roman"/>
              </a:rPr>
              <a:t> </a:t>
            </a:r>
            <a:r>
              <a:rPr sz="3600" b="0" spc="-15" dirty="0">
                <a:latin typeface="Times New Roman"/>
                <a:cs typeface="Times New Roman"/>
              </a:rPr>
              <a:t>study.</a:t>
            </a:r>
          </a:p>
          <a:p>
            <a:pPr marL="584200" marR="253365" indent="-571500">
              <a:lnSpc>
                <a:spcPct val="1192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sz="3600" b="0" dirty="0">
                <a:latin typeface="Times New Roman"/>
                <a:cs typeface="Times New Roman"/>
              </a:rPr>
              <a:t>The null </a:t>
            </a:r>
            <a:r>
              <a:rPr sz="3600" b="0" spc="-5" dirty="0">
                <a:latin typeface="Times New Roman"/>
                <a:cs typeface="Times New Roman"/>
              </a:rPr>
              <a:t>hypotheses </a:t>
            </a:r>
            <a:r>
              <a:rPr sz="3600" b="0" spc="15" dirty="0">
                <a:latin typeface="Times New Roman"/>
                <a:cs typeface="Times New Roman"/>
              </a:rPr>
              <a:t>are </a:t>
            </a:r>
            <a:r>
              <a:rPr sz="3600" b="0" spc="-25" dirty="0">
                <a:latin typeface="Times New Roman"/>
                <a:cs typeface="Times New Roman"/>
              </a:rPr>
              <a:t>often </a:t>
            </a:r>
            <a:r>
              <a:rPr sz="3600" b="0" dirty="0">
                <a:latin typeface="Times New Roman"/>
                <a:cs typeface="Times New Roman"/>
              </a:rPr>
              <a:t>used </a:t>
            </a:r>
            <a:r>
              <a:rPr sz="3600" b="0" spc="-30" dirty="0">
                <a:latin typeface="Times New Roman"/>
                <a:cs typeface="Times New Roman"/>
              </a:rPr>
              <a:t>in </a:t>
            </a:r>
            <a:r>
              <a:rPr sz="3600" b="0" dirty="0">
                <a:latin typeface="Times New Roman"/>
                <a:cs typeface="Times New Roman"/>
              </a:rPr>
              <a:t>a </a:t>
            </a:r>
            <a:r>
              <a:rPr sz="3600" b="0" spc="-10" dirty="0">
                <a:latin typeface="Times New Roman"/>
                <a:cs typeface="Times New Roman"/>
              </a:rPr>
              <a:t>correlational </a:t>
            </a:r>
            <a:r>
              <a:rPr sz="3600" b="0" spc="-15" dirty="0">
                <a:latin typeface="Times New Roman"/>
                <a:cs typeface="Times New Roman"/>
              </a:rPr>
              <a:t>study.  </a:t>
            </a:r>
            <a:br>
              <a:rPr lang="en-GB" sz="3600" b="0" spc="-15" dirty="0">
                <a:latin typeface="Times New Roman"/>
                <a:cs typeface="Times New Roman"/>
              </a:rPr>
            </a:br>
            <a:r>
              <a:rPr sz="3600" b="0" dirty="0">
                <a:latin typeface="Times New Roman"/>
                <a:cs typeface="Times New Roman"/>
              </a:rPr>
              <a:t>A </a:t>
            </a:r>
            <a:r>
              <a:rPr sz="3600" b="0" spc="-5" dirty="0">
                <a:latin typeface="Times New Roman"/>
                <a:cs typeface="Times New Roman"/>
              </a:rPr>
              <a:t>hypothesis </a:t>
            </a:r>
            <a:r>
              <a:rPr sz="3600" b="0" spc="-30" dirty="0">
                <a:latin typeface="Times New Roman"/>
                <a:cs typeface="Times New Roman"/>
              </a:rPr>
              <a:t>is </a:t>
            </a:r>
            <a:r>
              <a:rPr sz="3600" b="0" spc="-5" dirty="0">
                <a:latin typeface="Times New Roman"/>
                <a:cs typeface="Times New Roman"/>
              </a:rPr>
              <a:t>not </a:t>
            </a:r>
            <a:r>
              <a:rPr sz="3600" b="0" spc="-15" dirty="0">
                <a:latin typeface="Times New Roman"/>
                <a:cs typeface="Times New Roman"/>
              </a:rPr>
              <a:t>required </a:t>
            </a:r>
            <a:r>
              <a:rPr sz="3600" b="0" spc="-30" dirty="0">
                <a:latin typeface="Times New Roman"/>
                <a:cs typeface="Times New Roman"/>
              </a:rPr>
              <a:t>in </a:t>
            </a:r>
            <a:r>
              <a:rPr sz="3600" b="0" dirty="0">
                <a:latin typeface="Times New Roman"/>
                <a:cs typeface="Times New Roman"/>
              </a:rPr>
              <a:t>a </a:t>
            </a:r>
            <a:r>
              <a:rPr sz="3600" b="0" spc="-20" dirty="0">
                <a:latin typeface="Times New Roman"/>
                <a:cs typeface="Times New Roman"/>
              </a:rPr>
              <a:t>descriptive </a:t>
            </a:r>
            <a:r>
              <a:rPr sz="3600" b="0" spc="20" dirty="0">
                <a:latin typeface="Times New Roman"/>
                <a:cs typeface="Times New Roman"/>
              </a:rPr>
              <a:t>study</a:t>
            </a:r>
            <a:r>
              <a:rPr sz="3600" b="0" spc="90" dirty="0">
                <a:latin typeface="Times New Roman"/>
                <a:cs typeface="Times New Roman"/>
              </a:rPr>
              <a:t> </a:t>
            </a:r>
            <a:r>
              <a:rPr sz="3600" b="0" spc="-10" dirty="0">
                <a:latin typeface="Times New Roman"/>
                <a:cs typeface="Times New Roman"/>
              </a:rPr>
              <a:t>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CA0C-21B0-4AEB-999E-086D55C3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tests used in correlational studies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30A3EE5-AA41-4729-9BFD-656D1E31F671}"/>
              </a:ext>
            </a:extLst>
          </p:cNvPr>
          <p:cNvSpPr txBox="1"/>
          <p:nvPr/>
        </p:nvSpPr>
        <p:spPr>
          <a:xfrm>
            <a:off x="1241502" y="1690688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1004569" indent="-228600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458470" algn="l"/>
                <a:tab pos="459105" algn="l"/>
              </a:tabLst>
            </a:pPr>
            <a:r>
              <a:rPr lang="en-US" sz="2400" spc="-25" dirty="0"/>
              <a:t>Categorical Variables… x</a:t>
            </a:r>
            <a:r>
              <a:rPr lang="en-US" sz="2400" spc="-25" baseline="30000" dirty="0"/>
              <a:t>2</a:t>
            </a:r>
            <a:endParaRPr lang="en-US" sz="2400" spc="-20" dirty="0"/>
          </a:p>
          <a:p>
            <a:pPr marL="12700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8470" algn="l"/>
                <a:tab pos="459105" algn="l"/>
              </a:tabLst>
            </a:pPr>
            <a:r>
              <a:rPr lang="en-US" sz="2400" spc="-20" dirty="0"/>
              <a:t>Numerical variables…Spearman correlation, Pearson correlation</a:t>
            </a:r>
          </a:p>
          <a:p>
            <a:pPr marL="12700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8470" algn="l"/>
                <a:tab pos="459105" algn="l"/>
              </a:tabLst>
            </a:pPr>
            <a:endParaRPr lang="en-US" sz="2400" spc="-20" dirty="0"/>
          </a:p>
          <a:p>
            <a:pPr marL="12700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8470" algn="l"/>
                <a:tab pos="459105" algn="l"/>
              </a:tabLst>
            </a:pPr>
            <a:r>
              <a:rPr lang="en-US" sz="2400" spc="-20" dirty="0"/>
              <a:t>Is there a relationship between smoking and lung cancer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86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63105" y="2714942"/>
            <a:ext cx="2647315" cy="12979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20"/>
              </a:spcBef>
            </a:pPr>
            <a:r>
              <a:rPr sz="4400" spc="-180" dirty="0">
                <a:solidFill>
                  <a:srgbClr val="0D0D0D"/>
                </a:solidFill>
                <a:latin typeface="Trebuchet MS"/>
                <a:cs typeface="Trebuchet MS"/>
              </a:rPr>
              <a:t>LEARNING  </a:t>
            </a:r>
            <a:r>
              <a:rPr sz="4400" spc="-200" dirty="0">
                <a:solidFill>
                  <a:srgbClr val="0D0D0D"/>
                </a:solidFill>
                <a:latin typeface="Trebuchet MS"/>
                <a:cs typeface="Trebuchet MS"/>
              </a:rPr>
              <a:t>OU</a:t>
            </a:r>
            <a:r>
              <a:rPr sz="4400" spc="-220" dirty="0">
                <a:solidFill>
                  <a:srgbClr val="0D0D0D"/>
                </a:solidFill>
                <a:latin typeface="Trebuchet MS"/>
                <a:cs typeface="Trebuchet MS"/>
              </a:rPr>
              <a:t>T</a:t>
            </a:r>
            <a:r>
              <a:rPr sz="4400" spc="-395" dirty="0">
                <a:solidFill>
                  <a:srgbClr val="0D0D0D"/>
                </a:solidFill>
                <a:latin typeface="Trebuchet MS"/>
                <a:cs typeface="Trebuchet MS"/>
              </a:rPr>
              <a:t>C</a:t>
            </a:r>
            <a:r>
              <a:rPr sz="4400" spc="245" dirty="0">
                <a:solidFill>
                  <a:srgbClr val="0D0D0D"/>
                </a:solidFill>
                <a:latin typeface="Trebuchet MS"/>
                <a:cs typeface="Trebuchet MS"/>
              </a:rPr>
              <a:t>O</a:t>
            </a:r>
            <a:r>
              <a:rPr sz="4400" spc="220" dirty="0">
                <a:solidFill>
                  <a:srgbClr val="0D0D0D"/>
                </a:solidFill>
                <a:latin typeface="Trebuchet MS"/>
                <a:cs typeface="Trebuchet MS"/>
              </a:rPr>
              <a:t>M</a:t>
            </a:r>
            <a:r>
              <a:rPr sz="4400" spc="-280" dirty="0">
                <a:solidFill>
                  <a:srgbClr val="0D0D0D"/>
                </a:solidFill>
                <a:latin typeface="Trebuchet MS"/>
                <a:cs typeface="Trebuchet MS"/>
              </a:rPr>
              <a:t>E</a:t>
            </a:r>
            <a:r>
              <a:rPr sz="4400" spc="-125" dirty="0">
                <a:solidFill>
                  <a:srgbClr val="0D0D0D"/>
                </a:solidFill>
                <a:latin typeface="Trebuchet MS"/>
                <a:cs typeface="Trebuchet MS"/>
              </a:rPr>
              <a:t>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8055" y="1508505"/>
            <a:ext cx="4405630" cy="82994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530"/>
              </a:spcBef>
            </a:pPr>
            <a:r>
              <a:rPr spc="-50" dirty="0">
                <a:solidFill>
                  <a:srgbClr val="252525"/>
                </a:solidFill>
                <a:latin typeface="Carlito"/>
                <a:cs typeface="Carlito"/>
              </a:rPr>
              <a:t>At </a:t>
            </a:r>
            <a:r>
              <a:rPr dirty="0">
                <a:solidFill>
                  <a:srgbClr val="252525"/>
                </a:solidFill>
                <a:latin typeface="Carlito"/>
                <a:cs typeface="Carlito"/>
              </a:rPr>
              <a:t>the </a:t>
            </a:r>
            <a:r>
              <a:rPr spc="15" dirty="0">
                <a:solidFill>
                  <a:srgbClr val="252525"/>
                </a:solidFill>
                <a:latin typeface="Carlito"/>
                <a:cs typeface="Carlito"/>
              </a:rPr>
              <a:t>end </a:t>
            </a:r>
            <a:r>
              <a:rPr spc="5" dirty="0">
                <a:solidFill>
                  <a:srgbClr val="252525"/>
                </a:solidFill>
                <a:latin typeface="Carlito"/>
                <a:cs typeface="Carlito"/>
              </a:rPr>
              <a:t>of </a:t>
            </a:r>
            <a:r>
              <a:rPr spc="10" dirty="0">
                <a:solidFill>
                  <a:srgbClr val="252525"/>
                </a:solidFill>
                <a:latin typeface="Carlito"/>
                <a:cs typeface="Carlito"/>
              </a:rPr>
              <a:t>this session,</a:t>
            </a:r>
            <a:r>
              <a:rPr spc="-204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252525"/>
                </a:solidFill>
                <a:latin typeface="Carlito"/>
                <a:cs typeface="Carlito"/>
              </a:rPr>
              <a:t>the  participants </a:t>
            </a:r>
            <a:r>
              <a:rPr spc="10" dirty="0">
                <a:solidFill>
                  <a:srgbClr val="252525"/>
                </a:solidFill>
                <a:latin typeface="Carlito"/>
                <a:cs typeface="Carlito"/>
              </a:rPr>
              <a:t>will </a:t>
            </a:r>
            <a:r>
              <a:rPr spc="5" dirty="0">
                <a:solidFill>
                  <a:srgbClr val="252525"/>
                </a:solidFill>
                <a:latin typeface="Carlito"/>
                <a:cs typeface="Carlito"/>
              </a:rPr>
              <a:t>be able</a:t>
            </a:r>
            <a:r>
              <a:rPr spc="-150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252525"/>
                </a:solidFill>
                <a:latin typeface="Carlito"/>
                <a:cs typeface="Carlito"/>
              </a:rPr>
              <a:t>to: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9014" y="2810763"/>
            <a:ext cx="4502150" cy="24472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36220" marR="52069" indent="-224154">
              <a:lnSpc>
                <a:spcPts val="3050"/>
              </a:lnSpc>
              <a:spcBef>
                <a:spcPts val="465"/>
              </a:spcBef>
              <a:buFont typeface="Arial"/>
              <a:buChar char="•"/>
              <a:tabLst>
                <a:tab pos="236854" algn="l"/>
              </a:tabLst>
            </a:pPr>
            <a:r>
              <a:rPr sz="2800" spc="-5" dirty="0">
                <a:solidFill>
                  <a:srgbClr val="252525"/>
                </a:solidFill>
                <a:latin typeface="Carlito"/>
                <a:cs typeface="Carlito"/>
              </a:rPr>
              <a:t>Describe </a:t>
            </a:r>
            <a:r>
              <a:rPr sz="2800" spc="-25" dirty="0">
                <a:solidFill>
                  <a:srgbClr val="252525"/>
                </a:solidFill>
                <a:latin typeface="Carlito"/>
                <a:cs typeface="Carlito"/>
              </a:rPr>
              <a:t>different </a:t>
            </a:r>
            <a:r>
              <a:rPr sz="2800" spc="-10" dirty="0">
                <a:solidFill>
                  <a:srgbClr val="252525"/>
                </a:solidFill>
                <a:latin typeface="Carlito"/>
                <a:cs typeface="Carlito"/>
              </a:rPr>
              <a:t>types </a:t>
            </a:r>
            <a:r>
              <a:rPr sz="2800" spc="-20" dirty="0">
                <a:solidFill>
                  <a:srgbClr val="252525"/>
                </a:solidFill>
                <a:latin typeface="Carlito"/>
                <a:cs typeface="Carlito"/>
              </a:rPr>
              <a:t>of  </a:t>
            </a:r>
            <a:r>
              <a:rPr sz="2800" dirty="0">
                <a:solidFill>
                  <a:srgbClr val="252525"/>
                </a:solidFill>
                <a:latin typeface="Carlito"/>
                <a:cs typeface="Carlito"/>
              </a:rPr>
              <a:t>quantitative </a:t>
            </a:r>
            <a:r>
              <a:rPr sz="2800" spc="-20" dirty="0">
                <a:solidFill>
                  <a:srgbClr val="252525"/>
                </a:solidFill>
                <a:latin typeface="Carlito"/>
                <a:cs typeface="Carlito"/>
              </a:rPr>
              <a:t>research</a:t>
            </a:r>
            <a:r>
              <a:rPr sz="2800" spc="-175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Carlito"/>
                <a:cs typeface="Carlito"/>
              </a:rPr>
              <a:t>designs</a:t>
            </a:r>
            <a:endParaRPr sz="2800" dirty="0">
              <a:latin typeface="Carlito"/>
              <a:cs typeface="Carlito"/>
            </a:endParaRPr>
          </a:p>
          <a:p>
            <a:pPr marL="236220" marR="5080" indent="-224154">
              <a:lnSpc>
                <a:spcPct val="89800"/>
              </a:lnSpc>
              <a:spcBef>
                <a:spcPts val="530"/>
              </a:spcBef>
              <a:buFont typeface="Arial"/>
              <a:buChar char="•"/>
              <a:tabLst>
                <a:tab pos="236854" algn="l"/>
              </a:tabLst>
            </a:pPr>
            <a:r>
              <a:rPr sz="2800" spc="-15" dirty="0">
                <a:solidFill>
                  <a:srgbClr val="252525"/>
                </a:solidFill>
                <a:latin typeface="Carlito"/>
                <a:cs typeface="Carlito"/>
              </a:rPr>
              <a:t>Align </a:t>
            </a:r>
            <a:r>
              <a:rPr sz="2800" spc="-20" dirty="0">
                <a:solidFill>
                  <a:srgbClr val="252525"/>
                </a:solidFill>
                <a:latin typeface="Carlito"/>
                <a:cs typeface="Carlito"/>
              </a:rPr>
              <a:t>research </a:t>
            </a:r>
            <a:r>
              <a:rPr sz="2800" spc="-15" dirty="0">
                <a:solidFill>
                  <a:srgbClr val="252525"/>
                </a:solidFill>
                <a:latin typeface="Carlito"/>
                <a:cs typeface="Carlito"/>
              </a:rPr>
              <a:t>questions </a:t>
            </a:r>
            <a:r>
              <a:rPr sz="2800" dirty="0">
                <a:solidFill>
                  <a:srgbClr val="252525"/>
                </a:solidFill>
                <a:latin typeface="Carlito"/>
                <a:cs typeface="Carlito"/>
              </a:rPr>
              <a:t>with  </a:t>
            </a:r>
            <a:r>
              <a:rPr sz="2800" spc="-15" dirty="0">
                <a:solidFill>
                  <a:srgbClr val="252525"/>
                </a:solidFill>
                <a:latin typeface="Carlito"/>
                <a:cs typeface="Carlito"/>
              </a:rPr>
              <a:t>correct </a:t>
            </a:r>
            <a:r>
              <a:rPr sz="2800" dirty="0">
                <a:solidFill>
                  <a:srgbClr val="252525"/>
                </a:solidFill>
                <a:latin typeface="Carlito"/>
                <a:cs typeface="Carlito"/>
              </a:rPr>
              <a:t>type </a:t>
            </a:r>
            <a:r>
              <a:rPr sz="2800" spc="-15" dirty="0">
                <a:solidFill>
                  <a:srgbClr val="252525"/>
                </a:solidFill>
                <a:latin typeface="Carlito"/>
                <a:cs typeface="Carlito"/>
              </a:rPr>
              <a:t>of </a:t>
            </a:r>
            <a:r>
              <a:rPr sz="2800" dirty="0">
                <a:solidFill>
                  <a:srgbClr val="252525"/>
                </a:solidFill>
                <a:latin typeface="Carlito"/>
                <a:cs typeface="Carlito"/>
              </a:rPr>
              <a:t>quantitative  </a:t>
            </a:r>
            <a:r>
              <a:rPr sz="2800" spc="-10" dirty="0">
                <a:solidFill>
                  <a:srgbClr val="252525"/>
                </a:solidFill>
                <a:latin typeface="Carlito"/>
                <a:cs typeface="Carlito"/>
              </a:rPr>
              <a:t>study </a:t>
            </a:r>
            <a:r>
              <a:rPr sz="2800" spc="-15" dirty="0">
                <a:solidFill>
                  <a:srgbClr val="252525"/>
                </a:solidFill>
                <a:latin typeface="Carlito"/>
                <a:cs typeface="Carlito"/>
              </a:rPr>
              <a:t>design </a:t>
            </a:r>
            <a:r>
              <a:rPr sz="2800" spc="-5" dirty="0">
                <a:solidFill>
                  <a:srgbClr val="252525"/>
                </a:solidFill>
                <a:latin typeface="Carlito"/>
                <a:cs typeface="Carlito"/>
              </a:rPr>
              <a:t>and </a:t>
            </a:r>
            <a:r>
              <a:rPr sz="2800" spc="5" dirty="0">
                <a:solidFill>
                  <a:srgbClr val="252525"/>
                </a:solidFill>
                <a:latin typeface="Carlito"/>
                <a:cs typeface="Carlito"/>
              </a:rPr>
              <a:t>analytical  </a:t>
            </a:r>
            <a:r>
              <a:rPr sz="2800" spc="-15" dirty="0">
                <a:solidFill>
                  <a:srgbClr val="252525"/>
                </a:solidFill>
                <a:latin typeface="Carlito"/>
                <a:cs typeface="Carlito"/>
              </a:rPr>
              <a:t>method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DB58B-DA6B-4D3F-838C-4F93ED6B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04016"/>
            <a:ext cx="5655143" cy="22145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1730" marR="5080" indent="-2399665"/>
            <a:r>
              <a:rPr lang="en-US" sz="4000" b="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</a:t>
            </a:r>
            <a:r>
              <a:rPr lang="en-US" sz="4000" b="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</a:t>
            </a:r>
            <a:r>
              <a:rPr lang="en-US" sz="4000" b="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that </a:t>
            </a:r>
            <a:r>
              <a:rPr lang="en-US" sz="4000" b="0" kern="1200" spc="-4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could </a:t>
            </a:r>
            <a:r>
              <a:rPr lang="en-US" sz="4000" b="0" kern="1200" spc="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 </a:t>
            </a:r>
            <a:r>
              <a:rPr lang="en-US" sz="4000" b="0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answered </a:t>
            </a:r>
            <a:r>
              <a:rPr lang="en-US" sz="4000" b="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through  </a:t>
            </a:r>
            <a:r>
              <a:rPr lang="en-US" sz="4000" b="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correlational</a:t>
            </a:r>
            <a:r>
              <a:rPr lang="en-US" sz="4000" b="0" kern="1200" spc="3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1004569" indent="-228600">
              <a:lnSpc>
                <a:spcPct val="90000"/>
              </a:lnSpc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458470" algn="l"/>
                <a:tab pos="459105" algn="l"/>
              </a:tabLst>
            </a:pPr>
            <a:r>
              <a:rPr lang="en-US" sz="2400" spc="-25" dirty="0"/>
              <a:t>How </a:t>
            </a:r>
            <a:r>
              <a:rPr lang="en-US" sz="2400" spc="-30" dirty="0"/>
              <a:t>is </a:t>
            </a:r>
            <a:r>
              <a:rPr lang="en-US" sz="2400" spc="-35" dirty="0"/>
              <a:t>job </a:t>
            </a:r>
            <a:r>
              <a:rPr lang="en-US" sz="2400" spc="-10" dirty="0"/>
              <a:t>satisfaction </a:t>
            </a:r>
            <a:r>
              <a:rPr lang="en-US" sz="2400" spc="-25" dirty="0"/>
              <a:t>of </a:t>
            </a:r>
            <a:r>
              <a:rPr lang="en-US" sz="2400" dirty="0"/>
              <a:t>a </a:t>
            </a:r>
            <a:r>
              <a:rPr lang="en-US" sz="2400" spc="-10" dirty="0"/>
              <a:t>teacher </a:t>
            </a:r>
            <a:r>
              <a:rPr lang="en-US" sz="2400" spc="-15" dirty="0"/>
              <a:t>related </a:t>
            </a:r>
            <a:r>
              <a:rPr lang="en-US" sz="2400" spc="5" dirty="0"/>
              <a:t>to </a:t>
            </a:r>
            <a:r>
              <a:rPr lang="en-US" sz="2400" spc="15" dirty="0"/>
              <a:t>the </a:t>
            </a:r>
            <a:r>
              <a:rPr lang="en-US" sz="2400" spc="-15" dirty="0"/>
              <a:t>extent </a:t>
            </a:r>
            <a:r>
              <a:rPr lang="en-US" sz="2400" spc="-25" dirty="0"/>
              <a:t>of  </a:t>
            </a:r>
            <a:r>
              <a:rPr lang="en-US" sz="2400" dirty="0"/>
              <a:t>autonomy </a:t>
            </a:r>
            <a:r>
              <a:rPr lang="en-US" sz="2400" spc="-20" dirty="0"/>
              <a:t>available </a:t>
            </a:r>
            <a:r>
              <a:rPr lang="en-US" sz="2400" spc="-30" dirty="0"/>
              <a:t>in</a:t>
            </a:r>
            <a:r>
              <a:rPr lang="en-US" sz="2400" spc="90" dirty="0"/>
              <a:t> </a:t>
            </a:r>
            <a:r>
              <a:rPr lang="en-US" sz="2400" spc="-20" dirty="0"/>
              <a:t>job?</a:t>
            </a:r>
            <a:endParaRPr lang="en-US" sz="240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700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8470" algn="l"/>
                <a:tab pos="459105" algn="l"/>
              </a:tabLst>
            </a:pPr>
            <a:r>
              <a:rPr lang="en-US" sz="2400" spc="-30" dirty="0"/>
              <a:t>Is </a:t>
            </a:r>
            <a:r>
              <a:rPr lang="en-US" sz="2400" spc="5" dirty="0"/>
              <a:t>there </a:t>
            </a:r>
            <a:r>
              <a:rPr lang="en-US" sz="2400" dirty="0"/>
              <a:t>a </a:t>
            </a:r>
            <a:r>
              <a:rPr lang="en-US" sz="2400" spc="-10" dirty="0"/>
              <a:t>relationship </a:t>
            </a:r>
            <a:r>
              <a:rPr lang="en-US" sz="2400" spc="-15" dirty="0"/>
              <a:t>between </a:t>
            </a:r>
            <a:r>
              <a:rPr lang="en-US" sz="2400" spc="-25" dirty="0"/>
              <a:t>Socio-Economic </a:t>
            </a:r>
            <a:r>
              <a:rPr lang="en-US" sz="2400" spc="10" dirty="0"/>
              <a:t>Status </a:t>
            </a:r>
            <a:r>
              <a:rPr lang="en-US" sz="2400" spc="-25" dirty="0"/>
              <a:t>of </a:t>
            </a:r>
            <a:r>
              <a:rPr lang="en-US" sz="2400" spc="10" dirty="0"/>
              <a:t>parents  </a:t>
            </a:r>
            <a:r>
              <a:rPr lang="en-US" sz="2400" spc="20" dirty="0"/>
              <a:t>and </a:t>
            </a:r>
            <a:r>
              <a:rPr lang="en-US" sz="2400" spc="-15" dirty="0"/>
              <a:t>their </a:t>
            </a:r>
            <a:r>
              <a:rPr lang="en-US" sz="2400" spc="-35" dirty="0"/>
              <a:t>involvement </a:t>
            </a:r>
            <a:r>
              <a:rPr lang="en-US" sz="2400" spc="-20" dirty="0"/>
              <a:t>with </a:t>
            </a:r>
            <a:r>
              <a:rPr lang="en-US" sz="2400" spc="15" dirty="0"/>
              <a:t>the</a:t>
            </a:r>
            <a:r>
              <a:rPr lang="en-US" sz="2400" spc="-400" dirty="0"/>
              <a:t> </a:t>
            </a:r>
            <a:r>
              <a:rPr lang="en-US" sz="2400" spc="-20" dirty="0"/>
              <a:t>school?</a:t>
            </a:r>
          </a:p>
          <a:p>
            <a:pPr marL="12700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8470" algn="l"/>
                <a:tab pos="459105" algn="l"/>
              </a:tabLst>
            </a:pPr>
            <a:endParaRPr lang="en-US" sz="2400" spc="-20" dirty="0"/>
          </a:p>
          <a:p>
            <a:pPr marL="12700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8470" algn="l"/>
                <a:tab pos="459105" algn="l"/>
              </a:tabLst>
            </a:pPr>
            <a:r>
              <a:rPr lang="en-US" sz="2400" spc="-20" dirty="0"/>
              <a:t>Is there a relationship between smoking and lung CA?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429" y="698118"/>
            <a:ext cx="4307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600" spc="-5"/>
              <a:t>3.Causal-comparative</a:t>
            </a:r>
            <a:endParaRPr lang="en-GB"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9154159" y="6432867"/>
            <a:ext cx="8737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spc="5">
                <a:latin typeface="Carlito"/>
                <a:cs typeface="Carlito"/>
              </a:rPr>
              <a:t>Obj. </a:t>
            </a:r>
            <a:r>
              <a:rPr lang="en-GB" sz="1200" spc="-15">
                <a:latin typeface="Carlito"/>
                <a:cs typeface="Carlito"/>
              </a:rPr>
              <a:t>3.7 </a:t>
            </a:r>
            <a:r>
              <a:rPr lang="en-GB" sz="1200">
                <a:latin typeface="Carlito"/>
                <a:cs typeface="Carlito"/>
              </a:rPr>
              <a:t>&amp;</a:t>
            </a:r>
            <a:r>
              <a:rPr lang="en-GB" sz="1200" spc="-40">
                <a:latin typeface="Carlito"/>
                <a:cs typeface="Carlito"/>
              </a:rPr>
              <a:t> </a:t>
            </a:r>
            <a:r>
              <a:rPr lang="en-GB" sz="1200" spc="-15">
                <a:latin typeface="Carlito"/>
                <a:cs typeface="Carlito"/>
              </a:rPr>
              <a:t>4.1</a:t>
            </a:r>
            <a:endParaRPr lang="en-GB" sz="1200">
              <a:latin typeface="Carlito"/>
              <a:cs typeface="Carlito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1DF9DD-2169-45AE-B9A3-439A3875F164}"/>
              </a:ext>
            </a:extLst>
          </p:cNvPr>
          <p:cNvSpPr/>
          <p:nvPr/>
        </p:nvSpPr>
        <p:spPr>
          <a:xfrm>
            <a:off x="606698" y="1815054"/>
            <a:ext cx="9608820" cy="83897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 descr="Questions">
            <a:extLst>
              <a:ext uri="{FF2B5EF4-FFF2-40B4-BE49-F238E27FC236}">
                <a16:creationId xmlns:a16="http://schemas.microsoft.com/office/drawing/2014/main" id="{178CAC2A-A08D-451B-92B8-213B66CF6E9B}"/>
              </a:ext>
            </a:extLst>
          </p:cNvPr>
          <p:cNvSpPr/>
          <p:nvPr/>
        </p:nvSpPr>
        <p:spPr>
          <a:xfrm>
            <a:off x="860489" y="2003824"/>
            <a:ext cx="461438" cy="46143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62899E-502D-45E7-8336-2FF8C312DD5B}"/>
              </a:ext>
            </a:extLst>
          </p:cNvPr>
          <p:cNvSpPr/>
          <p:nvPr/>
        </p:nvSpPr>
        <p:spPr>
          <a:xfrm>
            <a:off x="1575718" y="1815054"/>
            <a:ext cx="8637903" cy="838978"/>
          </a:xfrm>
          <a:custGeom>
            <a:avLst/>
            <a:gdLst>
              <a:gd name="connsiteX0" fmla="*/ 0 w 8637903"/>
              <a:gd name="connsiteY0" fmla="*/ 0 h 838978"/>
              <a:gd name="connsiteX1" fmla="*/ 8637903 w 8637903"/>
              <a:gd name="connsiteY1" fmla="*/ 0 h 838978"/>
              <a:gd name="connsiteX2" fmla="*/ 8637903 w 8637903"/>
              <a:gd name="connsiteY2" fmla="*/ 838978 h 838978"/>
              <a:gd name="connsiteX3" fmla="*/ 0 w 8637903"/>
              <a:gd name="connsiteY3" fmla="*/ 838978 h 838978"/>
              <a:gd name="connsiteX4" fmla="*/ 0 w 8637903"/>
              <a:gd name="connsiteY4" fmla="*/ 0 h 8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903" h="838978">
                <a:moveTo>
                  <a:pt x="0" y="0"/>
                </a:moveTo>
                <a:lnTo>
                  <a:pt x="8637903" y="0"/>
                </a:lnTo>
                <a:lnTo>
                  <a:pt x="8637903" y="838978"/>
                </a:lnTo>
                <a:lnTo>
                  <a:pt x="0" y="838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92" tIns="88792" rIns="88792" bIns="88792" numCol="1" spcCol="1270" anchor="ctr" anchorCtr="0">
            <a:noAutofit/>
          </a:bodyPr>
          <a:lstStyle/>
          <a:p>
            <a:pPr marL="0" lvl="0" indent="0" algn="l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Purpose – to explore relationships among variables that cannot be  actively manipulated or controlled by the researcher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0EAB8-AD94-47B1-A21B-36E8888CDBD5}"/>
              </a:ext>
            </a:extLst>
          </p:cNvPr>
          <p:cNvSpPr/>
          <p:nvPr/>
        </p:nvSpPr>
        <p:spPr>
          <a:xfrm>
            <a:off x="606698" y="2863778"/>
            <a:ext cx="9608820" cy="83897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 descr="Group">
            <a:extLst>
              <a:ext uri="{FF2B5EF4-FFF2-40B4-BE49-F238E27FC236}">
                <a16:creationId xmlns:a16="http://schemas.microsoft.com/office/drawing/2014/main" id="{75C1036F-CC5C-4966-AAC6-14ACE1F70836}"/>
              </a:ext>
            </a:extLst>
          </p:cNvPr>
          <p:cNvSpPr/>
          <p:nvPr/>
        </p:nvSpPr>
        <p:spPr>
          <a:xfrm>
            <a:off x="860489" y="3052548"/>
            <a:ext cx="461438" cy="46143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07A004-4FF9-4F5A-BB04-030874A1B798}"/>
              </a:ext>
            </a:extLst>
          </p:cNvPr>
          <p:cNvSpPr/>
          <p:nvPr/>
        </p:nvSpPr>
        <p:spPr>
          <a:xfrm>
            <a:off x="1575718" y="2863778"/>
            <a:ext cx="4323969" cy="838978"/>
          </a:xfrm>
          <a:custGeom>
            <a:avLst/>
            <a:gdLst>
              <a:gd name="connsiteX0" fmla="*/ 0 w 4323969"/>
              <a:gd name="connsiteY0" fmla="*/ 0 h 838978"/>
              <a:gd name="connsiteX1" fmla="*/ 4323969 w 4323969"/>
              <a:gd name="connsiteY1" fmla="*/ 0 h 838978"/>
              <a:gd name="connsiteX2" fmla="*/ 4323969 w 4323969"/>
              <a:gd name="connsiteY2" fmla="*/ 838978 h 838978"/>
              <a:gd name="connsiteX3" fmla="*/ 0 w 4323969"/>
              <a:gd name="connsiteY3" fmla="*/ 838978 h 838978"/>
              <a:gd name="connsiteX4" fmla="*/ 0 w 4323969"/>
              <a:gd name="connsiteY4" fmla="*/ 0 h 8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3969" h="838978">
                <a:moveTo>
                  <a:pt x="0" y="0"/>
                </a:moveTo>
                <a:lnTo>
                  <a:pt x="4323969" y="0"/>
                </a:lnTo>
                <a:lnTo>
                  <a:pt x="4323969" y="838978"/>
                </a:lnTo>
                <a:lnTo>
                  <a:pt x="0" y="838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92" tIns="88792" rIns="88792" bIns="88792" numCol="1" spcCol="1270" anchor="ctr" anchorCtr="0">
            <a:noAutofit/>
          </a:bodyPr>
          <a:lstStyle/>
          <a:p>
            <a:pPr marL="0" lvl="0" indent="0" algn="l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/>
              <a:t>Examples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8EA0FC-94C0-4552-A4FA-6567E53B17CB}"/>
              </a:ext>
            </a:extLst>
          </p:cNvPr>
          <p:cNvSpPr/>
          <p:nvPr/>
        </p:nvSpPr>
        <p:spPr>
          <a:xfrm>
            <a:off x="2819386" y="2895600"/>
            <a:ext cx="7392574" cy="838978"/>
          </a:xfrm>
          <a:custGeom>
            <a:avLst/>
            <a:gdLst>
              <a:gd name="connsiteX0" fmla="*/ 0 w 7392574"/>
              <a:gd name="connsiteY0" fmla="*/ 0 h 838978"/>
              <a:gd name="connsiteX1" fmla="*/ 7392574 w 7392574"/>
              <a:gd name="connsiteY1" fmla="*/ 0 h 838978"/>
              <a:gd name="connsiteX2" fmla="*/ 7392574 w 7392574"/>
              <a:gd name="connsiteY2" fmla="*/ 838978 h 838978"/>
              <a:gd name="connsiteX3" fmla="*/ 0 w 7392574"/>
              <a:gd name="connsiteY3" fmla="*/ 838978 h 838978"/>
              <a:gd name="connsiteX4" fmla="*/ 0 w 7392574"/>
              <a:gd name="connsiteY4" fmla="*/ 0 h 8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2574" h="838978">
                <a:moveTo>
                  <a:pt x="0" y="0"/>
                </a:moveTo>
                <a:lnTo>
                  <a:pt x="7392574" y="0"/>
                </a:lnTo>
                <a:lnTo>
                  <a:pt x="7392574" y="838978"/>
                </a:lnTo>
                <a:lnTo>
                  <a:pt x="0" y="838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92" tIns="88792" rIns="88792" bIns="88792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What characteristics differentiate students who drop out from  those who do not?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DB62A4-9EF0-4AA8-8920-2B27B8C9538F}"/>
              </a:ext>
            </a:extLst>
          </p:cNvPr>
          <p:cNvSpPr/>
          <p:nvPr/>
        </p:nvSpPr>
        <p:spPr>
          <a:xfrm>
            <a:off x="606698" y="3912501"/>
            <a:ext cx="9608820" cy="83897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 descr="Rat">
            <a:extLst>
              <a:ext uri="{FF2B5EF4-FFF2-40B4-BE49-F238E27FC236}">
                <a16:creationId xmlns:a16="http://schemas.microsoft.com/office/drawing/2014/main" id="{6B12BE36-8219-426E-B5D0-A667888D9DF9}"/>
              </a:ext>
            </a:extLst>
          </p:cNvPr>
          <p:cNvSpPr/>
          <p:nvPr/>
        </p:nvSpPr>
        <p:spPr>
          <a:xfrm>
            <a:off x="860489" y="4101271"/>
            <a:ext cx="461438" cy="46143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69950A7-5175-4EBD-907E-A6DDEFE70952}"/>
              </a:ext>
            </a:extLst>
          </p:cNvPr>
          <p:cNvSpPr/>
          <p:nvPr/>
        </p:nvSpPr>
        <p:spPr>
          <a:xfrm>
            <a:off x="1575718" y="3912501"/>
            <a:ext cx="8637903" cy="838978"/>
          </a:xfrm>
          <a:custGeom>
            <a:avLst/>
            <a:gdLst>
              <a:gd name="connsiteX0" fmla="*/ 0 w 8637903"/>
              <a:gd name="connsiteY0" fmla="*/ 0 h 838978"/>
              <a:gd name="connsiteX1" fmla="*/ 8637903 w 8637903"/>
              <a:gd name="connsiteY1" fmla="*/ 0 h 838978"/>
              <a:gd name="connsiteX2" fmla="*/ 8637903 w 8637903"/>
              <a:gd name="connsiteY2" fmla="*/ 838978 h 838978"/>
              <a:gd name="connsiteX3" fmla="*/ 0 w 8637903"/>
              <a:gd name="connsiteY3" fmla="*/ 838978 h 838978"/>
              <a:gd name="connsiteX4" fmla="*/ 0 w 8637903"/>
              <a:gd name="connsiteY4" fmla="*/ 0 h 8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903" h="838978">
                <a:moveTo>
                  <a:pt x="0" y="0"/>
                </a:moveTo>
                <a:lnTo>
                  <a:pt x="8637903" y="0"/>
                </a:lnTo>
                <a:lnTo>
                  <a:pt x="8637903" y="838978"/>
                </a:lnTo>
                <a:lnTo>
                  <a:pt x="0" y="838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92" tIns="88792" rIns="88792" bIns="88792" numCol="1" spcCol="1270" anchor="ctr" anchorCtr="0">
            <a:noAutofit/>
          </a:bodyPr>
          <a:lstStyle/>
          <a:p>
            <a:pPr marL="0" lvl="0" indent="0" algn="l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An important characteristic is that the independent variable has  already been manipulated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F12EAA-6F05-4BAF-BBA0-790FD883F214}"/>
              </a:ext>
            </a:extLst>
          </p:cNvPr>
          <p:cNvSpPr/>
          <p:nvPr/>
        </p:nvSpPr>
        <p:spPr>
          <a:xfrm>
            <a:off x="603140" y="4963170"/>
            <a:ext cx="9608820" cy="83897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dirty="0"/>
              <a:t>Smoking causes lung cancer?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63D7-DB7C-43F0-83BB-CF582CF3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033B-C645-4497-8813-A2493B99E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</a:t>
            </a:r>
            <a:r>
              <a:rPr lang="en-GB" baseline="30000" dirty="0"/>
              <a:t>2</a:t>
            </a:r>
            <a:r>
              <a:rPr lang="en-GB" dirty="0"/>
              <a:t> test</a:t>
            </a:r>
          </a:p>
          <a:p>
            <a:r>
              <a:rPr lang="en-GB" dirty="0"/>
              <a:t>t test</a:t>
            </a:r>
          </a:p>
          <a:p>
            <a:r>
              <a:rPr lang="en-GB" dirty="0"/>
              <a:t>ANNOVA</a:t>
            </a:r>
          </a:p>
        </p:txBody>
      </p:sp>
    </p:spTree>
    <p:extLst>
      <p:ext uri="{BB962C8B-B14F-4D97-AF65-F5344CB8AC3E}">
        <p14:creationId xmlns:p14="http://schemas.microsoft.com/office/powerpoint/2010/main" val="69101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45832"/>
            <a:ext cx="6865415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/>
            <a:r>
              <a:rPr lang="en-US" sz="4000" b="1" kern="1200" spc="1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4000" b="1" kern="1200" spc="-2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Experimental </a:t>
            </a:r>
            <a:r>
              <a:rPr lang="en-US" sz="4000" b="1" kern="1200" spc="-1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en-US" sz="4000" b="1" kern="1200" spc="17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5410" y="1810385"/>
            <a:ext cx="9600565" cy="394915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6379" marR="698500" indent="-233679">
              <a:lnSpc>
                <a:spcPts val="2960"/>
              </a:lnSpc>
              <a:spcBef>
                <a:spcPts val="535"/>
              </a:spcBef>
              <a:buFont typeface="Arial"/>
              <a:buChar char="•"/>
              <a:tabLst>
                <a:tab pos="246379" algn="l"/>
              </a:tabLst>
            </a:pPr>
            <a:r>
              <a:rPr sz="2800" spc="15" dirty="0">
                <a:latin typeface="Times New Roman"/>
                <a:cs typeface="Times New Roman"/>
              </a:rPr>
              <a:t>Purpose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5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establish </a:t>
            </a:r>
            <a:r>
              <a:rPr sz="2800" spc="10" dirty="0">
                <a:latin typeface="Times New Roman"/>
                <a:cs typeface="Times New Roman"/>
              </a:rPr>
              <a:t>cause </a:t>
            </a:r>
            <a:r>
              <a:rPr sz="2800" spc="20" dirty="0">
                <a:latin typeface="Times New Roman"/>
                <a:cs typeface="Times New Roman"/>
              </a:rPr>
              <a:t>and </a:t>
            </a:r>
            <a:r>
              <a:rPr sz="2800" spc="-55" dirty="0">
                <a:latin typeface="Times New Roman"/>
                <a:cs typeface="Times New Roman"/>
              </a:rPr>
              <a:t>effect </a:t>
            </a:r>
            <a:r>
              <a:rPr sz="2800" spc="-5" dirty="0">
                <a:latin typeface="Times New Roman"/>
                <a:cs typeface="Times New Roman"/>
              </a:rPr>
              <a:t>relationships </a:t>
            </a:r>
            <a:r>
              <a:rPr sz="2800" spc="-15" dirty="0">
                <a:latin typeface="Times New Roman"/>
                <a:cs typeface="Times New Roman"/>
              </a:rPr>
              <a:t>between  </a:t>
            </a:r>
            <a:r>
              <a:rPr sz="2800" spc="-20" dirty="0">
                <a:latin typeface="Times New Roman"/>
                <a:cs typeface="Times New Roman"/>
              </a:rPr>
              <a:t>variables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250" dirty="0">
              <a:latin typeface="Times New Roman"/>
              <a:cs typeface="Times New Roman"/>
            </a:endParaRPr>
          </a:p>
          <a:p>
            <a:pPr marL="246379" indent="-233679">
              <a:lnSpc>
                <a:spcPct val="100000"/>
              </a:lnSpc>
              <a:buFont typeface="Arial"/>
              <a:buChar char="•"/>
              <a:tabLst>
                <a:tab pos="246379" algn="l"/>
              </a:tabLst>
            </a:pPr>
            <a:r>
              <a:rPr sz="2800" spc="-15" dirty="0">
                <a:latin typeface="Times New Roman"/>
                <a:cs typeface="Times New Roman"/>
              </a:rPr>
              <a:t>Examples</a:t>
            </a:r>
            <a:endParaRPr sz="2800" dirty="0">
              <a:latin typeface="Times New Roman"/>
              <a:cs typeface="Times New Roman"/>
            </a:endParaRPr>
          </a:p>
          <a:p>
            <a:pPr marL="704215" lvl="1" indent="-234315">
              <a:lnSpc>
                <a:spcPts val="3160"/>
              </a:lnSpc>
              <a:spcBef>
                <a:spcPts val="165"/>
              </a:spcBef>
              <a:buFont typeface="Arial"/>
              <a:buChar char="•"/>
              <a:tabLst>
                <a:tab pos="704215" algn="l"/>
              </a:tabLst>
            </a:pPr>
            <a:r>
              <a:rPr sz="2800" spc="15" dirty="0">
                <a:latin typeface="Times New Roman"/>
                <a:cs typeface="Times New Roman"/>
              </a:rPr>
              <a:t>What </a:t>
            </a:r>
            <a:r>
              <a:rPr sz="2800" spc="-30" dirty="0">
                <a:latin typeface="Times New Roman"/>
                <a:cs typeface="Times New Roman"/>
              </a:rPr>
              <a:t>is </a:t>
            </a:r>
            <a:r>
              <a:rPr sz="2800" spc="1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effect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teaching </a:t>
            </a:r>
            <a:r>
              <a:rPr sz="2800" spc="-20" dirty="0">
                <a:latin typeface="Times New Roman"/>
                <a:cs typeface="Times New Roman"/>
              </a:rPr>
              <a:t>with </a:t>
            </a:r>
            <a:r>
              <a:rPr sz="2800" spc="15" dirty="0">
                <a:latin typeface="Times New Roman"/>
                <a:cs typeface="Times New Roman"/>
              </a:rPr>
              <a:t>(1) </a:t>
            </a:r>
            <a:r>
              <a:rPr sz="2800" dirty="0">
                <a:latin typeface="Times New Roman"/>
                <a:cs typeface="Times New Roman"/>
              </a:rPr>
              <a:t>a PBL </a:t>
            </a:r>
            <a:r>
              <a:rPr sz="2800" spc="-10" dirty="0">
                <a:latin typeface="Times New Roman"/>
                <a:cs typeface="Times New Roman"/>
              </a:rPr>
              <a:t>group </a:t>
            </a:r>
            <a:r>
              <a:rPr sz="2800" dirty="0">
                <a:latin typeface="Times New Roman"/>
                <a:cs typeface="Times New Roman"/>
              </a:rPr>
              <a:t>strategy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or</a:t>
            </a:r>
            <a:endParaRPr sz="2800" dirty="0">
              <a:latin typeface="Times New Roman"/>
              <a:cs typeface="Times New Roman"/>
            </a:endParaRPr>
          </a:p>
          <a:p>
            <a:pPr marL="704215">
              <a:lnSpc>
                <a:spcPts val="3160"/>
              </a:lnSpc>
            </a:pPr>
            <a:r>
              <a:rPr sz="2800" spc="20" dirty="0">
                <a:latin typeface="Times New Roman"/>
                <a:cs typeface="Times New Roman"/>
              </a:rPr>
              <a:t>(2) </a:t>
            </a:r>
            <a:r>
              <a:rPr lang="en-GB" sz="2800" spc="20" dirty="0">
                <a:latin typeface="Times New Roman"/>
                <a:cs typeface="Times New Roman"/>
              </a:rPr>
              <a:t>What is the effect of smoking on lung?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46379" marR="180975" indent="-233679">
              <a:lnSpc>
                <a:spcPts val="3050"/>
              </a:lnSpc>
              <a:buFont typeface="Arial"/>
              <a:buChar char="•"/>
              <a:tabLst>
                <a:tab pos="246379" algn="l"/>
              </a:tabLst>
            </a:pPr>
            <a:r>
              <a:rPr sz="2800" dirty="0">
                <a:latin typeface="Times New Roman"/>
                <a:cs typeface="Times New Roman"/>
              </a:rPr>
              <a:t>The important </a:t>
            </a:r>
            <a:r>
              <a:rPr sz="2800" spc="-5" dirty="0">
                <a:latin typeface="Times New Roman"/>
                <a:cs typeface="Times New Roman"/>
              </a:rPr>
              <a:t>characteristics </a:t>
            </a:r>
            <a:r>
              <a:rPr sz="2800" spc="20" dirty="0">
                <a:latin typeface="Times New Roman"/>
                <a:cs typeface="Times New Roman"/>
              </a:rPr>
              <a:t>are that </a:t>
            </a:r>
            <a:r>
              <a:rPr sz="2800" spc="15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researcher</a:t>
            </a:r>
            <a:r>
              <a:rPr sz="2800" spc="-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manipulates  </a:t>
            </a:r>
            <a:r>
              <a:rPr sz="2800" spc="1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independent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variable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40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Experimental </a:t>
            </a:r>
            <a:r>
              <a:rPr lang="en-US" sz="40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en-US" sz="4000" kern="1200" spc="2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9A83B7E-DCD4-4441-8BF2-CBDE284B4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92615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830" y="2382138"/>
            <a:ext cx="2941320" cy="206057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065" marR="5080" algn="ctr">
              <a:lnSpc>
                <a:spcPct val="90300"/>
              </a:lnSpc>
              <a:spcBef>
                <a:spcPts val="525"/>
              </a:spcBef>
            </a:pPr>
            <a:r>
              <a:rPr sz="3600" b="1" spc="10" dirty="0">
                <a:latin typeface="Times New Roman"/>
                <a:cs typeface="Times New Roman"/>
              </a:rPr>
              <a:t>How </a:t>
            </a:r>
            <a:r>
              <a:rPr sz="3600" b="1" spc="-20" dirty="0">
                <a:latin typeface="Times New Roman"/>
                <a:cs typeface="Times New Roman"/>
              </a:rPr>
              <a:t>and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Times New Roman"/>
                <a:cs typeface="Times New Roman"/>
              </a:rPr>
              <a:t>when  </a:t>
            </a:r>
            <a:r>
              <a:rPr sz="3600" b="1" dirty="0">
                <a:latin typeface="Times New Roman"/>
                <a:cs typeface="Times New Roman"/>
              </a:rPr>
              <a:t>to </a:t>
            </a:r>
            <a:r>
              <a:rPr sz="3600" b="1" spc="-15" dirty="0">
                <a:latin typeface="Times New Roman"/>
                <a:cs typeface="Times New Roman"/>
              </a:rPr>
              <a:t>use  </a:t>
            </a:r>
            <a:r>
              <a:rPr sz="3600" b="1" spc="-20" dirty="0">
                <a:latin typeface="Times New Roman"/>
                <a:cs typeface="Times New Roman"/>
              </a:rPr>
              <a:t>Experimental  </a:t>
            </a:r>
            <a:r>
              <a:rPr sz="3600" b="1" spc="-5" dirty="0">
                <a:latin typeface="Times New Roman"/>
                <a:cs typeface="Times New Roman"/>
              </a:rPr>
              <a:t>Research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8279" y="1701800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8450" y="1736153"/>
            <a:ext cx="588835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Times New Roman"/>
                <a:cs typeface="Times New Roman"/>
              </a:rPr>
              <a:t>Commonly </a:t>
            </a:r>
            <a:r>
              <a:rPr sz="2800" spc="5" dirty="0">
                <a:latin typeface="Times New Roman"/>
                <a:cs typeface="Times New Roman"/>
              </a:rPr>
              <a:t>used </a:t>
            </a:r>
            <a:r>
              <a:rPr sz="2800" spc="-30" dirty="0">
                <a:latin typeface="Times New Roman"/>
                <a:cs typeface="Times New Roman"/>
              </a:rPr>
              <a:t>in </a:t>
            </a:r>
            <a:r>
              <a:rPr lang="en-GB" sz="2800" spc="-30" dirty="0">
                <a:latin typeface="Times New Roman"/>
                <a:cs typeface="Times New Roman"/>
              </a:rPr>
              <a:t>Experimental Medicine and </a:t>
            </a:r>
            <a:r>
              <a:rPr sz="2800" dirty="0">
                <a:latin typeface="Times New Roman"/>
                <a:cs typeface="Times New Roman"/>
              </a:rPr>
              <a:t>Educational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research.</a:t>
            </a:r>
          </a:p>
        </p:txBody>
      </p:sp>
      <p:sp>
        <p:nvSpPr>
          <p:cNvPr id="5" name="object 5"/>
          <p:cNvSpPr/>
          <p:nvPr/>
        </p:nvSpPr>
        <p:spPr>
          <a:xfrm>
            <a:off x="5288279" y="3774440"/>
            <a:ext cx="6268720" cy="0"/>
          </a:xfrm>
          <a:custGeom>
            <a:avLst/>
            <a:gdLst/>
            <a:ahLst/>
            <a:cxnLst/>
            <a:rect l="l" t="t" r="r" b="b"/>
            <a:pathLst>
              <a:path w="6268720">
                <a:moveTo>
                  <a:pt x="0" y="0"/>
                </a:moveTo>
                <a:lnTo>
                  <a:pt x="6268720" y="0"/>
                </a:lnTo>
              </a:path>
            </a:pathLst>
          </a:custGeom>
          <a:ln w="63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78450" y="3806444"/>
            <a:ext cx="5589905" cy="11861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600"/>
              </a:spcBef>
            </a:pPr>
            <a:r>
              <a:rPr sz="2800" spc="-75" dirty="0">
                <a:latin typeface="Times New Roman"/>
                <a:cs typeface="Times New Roman"/>
              </a:rPr>
              <a:t>Vary </a:t>
            </a:r>
            <a:r>
              <a:rPr sz="2800" spc="1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independent </a:t>
            </a:r>
            <a:r>
              <a:rPr sz="2800" spc="-15" dirty="0">
                <a:latin typeface="Times New Roman"/>
                <a:cs typeface="Times New Roman"/>
              </a:rPr>
              <a:t>variable </a:t>
            </a:r>
            <a:r>
              <a:rPr sz="2800" spc="20" dirty="0">
                <a:latin typeface="Times New Roman"/>
                <a:cs typeface="Times New Roman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look  </a:t>
            </a:r>
            <a:r>
              <a:rPr sz="2800" spc="-30" dirty="0">
                <a:latin typeface="Times New Roman"/>
                <a:cs typeface="Times New Roman"/>
              </a:rPr>
              <a:t>for </a:t>
            </a:r>
            <a:r>
              <a:rPr sz="2800" spc="1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effect </a:t>
            </a:r>
            <a:r>
              <a:rPr sz="2800" spc="-30" dirty="0">
                <a:latin typeface="Times New Roman"/>
                <a:cs typeface="Times New Roman"/>
              </a:rPr>
              <a:t>it </a:t>
            </a:r>
            <a:r>
              <a:rPr sz="2800" spc="20" dirty="0">
                <a:latin typeface="Times New Roman"/>
                <a:cs typeface="Times New Roman"/>
              </a:rPr>
              <a:t>has </a:t>
            </a:r>
            <a:r>
              <a:rPr sz="2800" spc="-20" dirty="0">
                <a:latin typeface="Times New Roman"/>
                <a:cs typeface="Times New Roman"/>
              </a:rPr>
              <a:t>on </a:t>
            </a:r>
            <a:r>
              <a:rPr sz="2800" spc="15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dependent  </a:t>
            </a:r>
            <a:r>
              <a:rPr sz="2800" spc="-20" dirty="0">
                <a:latin typeface="Times New Roman"/>
                <a:cs typeface="Times New Roman"/>
              </a:rPr>
              <a:t>variable.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4721" y="547306"/>
            <a:ext cx="11804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285" dirty="0">
                <a:latin typeface="Times New Roman"/>
                <a:cs typeface="Times New Roman"/>
              </a:rPr>
              <a:t>T</a:t>
            </a:r>
            <a:r>
              <a:rPr sz="3600" b="0" spc="-45" dirty="0">
                <a:latin typeface="Times New Roman"/>
                <a:cs typeface="Times New Roman"/>
              </a:rPr>
              <a:t>A</a:t>
            </a:r>
            <a:r>
              <a:rPr sz="3600" b="0" dirty="0">
                <a:latin typeface="Times New Roman"/>
                <a:cs typeface="Times New Roman"/>
              </a:rPr>
              <a:t>SK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0375" y="2280285"/>
          <a:ext cx="11258548" cy="4023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1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8320">
                <a:tc>
                  <a:txBody>
                    <a:bodyPr/>
                    <a:lstStyle/>
                    <a:p>
                      <a:pPr marL="92075" marR="1257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What are the 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different 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quantitative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designs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14">
                <a:tc>
                  <a:txBody>
                    <a:bodyPr/>
                    <a:lstStyle/>
                    <a:p>
                      <a:pPr marL="92075" marR="329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Write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main 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purpose </a:t>
                      </a:r>
                      <a:r>
                        <a:rPr sz="2800" b="1" spc="1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2800" b="1" spc="20" dirty="0">
                          <a:latin typeface="Times New Roman"/>
                          <a:cs typeface="Times New Roman"/>
                        </a:rPr>
                        <a:t>each </a:t>
                      </a:r>
                      <a:r>
                        <a:rPr sz="2800" b="1" spc="-15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28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1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design.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28876" y="1343977"/>
            <a:ext cx="46482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Times New Roman"/>
                <a:cs typeface="Times New Roman"/>
              </a:rPr>
              <a:t>Answer </a:t>
            </a:r>
            <a:r>
              <a:rPr sz="2800" spc="15" dirty="0">
                <a:latin typeface="Times New Roman"/>
                <a:cs typeface="Times New Roman"/>
              </a:rPr>
              <a:t>the </a:t>
            </a:r>
            <a:r>
              <a:rPr sz="2800" spc="-35" dirty="0">
                <a:latin typeface="Times New Roman"/>
                <a:cs typeface="Times New Roman"/>
              </a:rPr>
              <a:t>following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questions.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292" y="2608199"/>
            <a:ext cx="3194685" cy="156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0320" algn="r">
              <a:lnSpc>
                <a:spcPts val="4125"/>
              </a:lnSpc>
              <a:spcBef>
                <a:spcPts val="105"/>
              </a:spcBef>
            </a:pPr>
            <a:r>
              <a:rPr sz="3600" b="1" spc="-15" dirty="0">
                <a:latin typeface="Times New Roman"/>
                <a:cs typeface="Times New Roman"/>
              </a:rPr>
              <a:t>Correlational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spc="15" dirty="0">
                <a:latin typeface="Times New Roman"/>
                <a:cs typeface="Times New Roman"/>
              </a:rPr>
              <a:t>vs</a:t>
            </a:r>
            <a:endParaRPr sz="3600">
              <a:latin typeface="Times New Roman"/>
              <a:cs typeface="Times New Roman"/>
            </a:endParaRPr>
          </a:p>
          <a:p>
            <a:pPr marL="541020" marR="5080" indent="752475" algn="r">
              <a:lnSpc>
                <a:spcPts val="3840"/>
              </a:lnSpc>
              <a:spcBef>
                <a:spcPts val="330"/>
              </a:spcBef>
            </a:pPr>
            <a:r>
              <a:rPr sz="3600" b="1" spc="-5" dirty="0">
                <a:latin typeface="Times New Roman"/>
                <a:cs typeface="Times New Roman"/>
              </a:rPr>
              <a:t>Causal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spc="15" dirty="0">
                <a:latin typeface="Times New Roman"/>
                <a:cs typeface="Times New Roman"/>
              </a:rPr>
              <a:t>vs </a:t>
            </a:r>
            <a:r>
              <a:rPr sz="3600" b="1" dirty="0">
                <a:latin typeface="Times New Roman"/>
                <a:cs typeface="Times New Roman"/>
              </a:rPr>
              <a:t> E</a:t>
            </a:r>
            <a:r>
              <a:rPr sz="3600" b="1" spc="-45" dirty="0">
                <a:latin typeface="Times New Roman"/>
                <a:cs typeface="Times New Roman"/>
              </a:rPr>
              <a:t>x</a:t>
            </a:r>
            <a:r>
              <a:rPr sz="3600" b="1" dirty="0">
                <a:latin typeface="Times New Roman"/>
                <a:cs typeface="Times New Roman"/>
              </a:rPr>
              <a:t>per</a:t>
            </a:r>
            <a:r>
              <a:rPr sz="3600" b="1" spc="-40" dirty="0">
                <a:latin typeface="Times New Roman"/>
                <a:cs typeface="Times New Roman"/>
              </a:rPr>
              <a:t>i</a:t>
            </a:r>
            <a:r>
              <a:rPr sz="3600" b="1" spc="-120" dirty="0">
                <a:latin typeface="Times New Roman"/>
                <a:cs typeface="Times New Roman"/>
              </a:rPr>
              <a:t>m</a:t>
            </a:r>
            <a:r>
              <a:rPr sz="3600" b="1" dirty="0">
                <a:latin typeface="Times New Roman"/>
                <a:cs typeface="Times New Roman"/>
              </a:rPr>
              <a:t>e</a:t>
            </a:r>
            <a:r>
              <a:rPr sz="3600" b="1" spc="-80" dirty="0">
                <a:latin typeface="Times New Roman"/>
                <a:cs typeface="Times New Roman"/>
              </a:rPr>
              <a:t>n</a:t>
            </a:r>
            <a:r>
              <a:rPr sz="3600" b="1" dirty="0">
                <a:latin typeface="Times New Roman"/>
                <a:cs typeface="Times New Roman"/>
              </a:rPr>
              <a:t>t</a:t>
            </a:r>
            <a:r>
              <a:rPr sz="3600" b="1" spc="35" dirty="0">
                <a:latin typeface="Times New Roman"/>
                <a:cs typeface="Times New Roman"/>
              </a:rPr>
              <a:t>a</a:t>
            </a:r>
            <a:r>
              <a:rPr sz="3600" b="1" dirty="0">
                <a:latin typeface="Times New Roman"/>
                <a:cs typeface="Times New Roman"/>
              </a:rPr>
              <a:t>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3479" y="970280"/>
            <a:ext cx="6380480" cy="4927600"/>
          </a:xfrm>
          <a:custGeom>
            <a:avLst/>
            <a:gdLst/>
            <a:ahLst/>
            <a:cxnLst/>
            <a:rect l="l" t="t" r="r" b="b"/>
            <a:pathLst>
              <a:path w="6380480" h="4927600">
                <a:moveTo>
                  <a:pt x="0" y="4927600"/>
                </a:moveTo>
                <a:lnTo>
                  <a:pt x="6380480" y="4927600"/>
                </a:lnTo>
                <a:lnTo>
                  <a:pt x="6380480" y="0"/>
                </a:lnTo>
                <a:lnTo>
                  <a:pt x="0" y="0"/>
                </a:lnTo>
                <a:lnTo>
                  <a:pt x="0" y="4927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146333"/>
            <a:ext cx="10515600" cy="1325563"/>
          </a:xfrm>
          <a:prstGeom prst="rect">
            <a:avLst/>
          </a:prstGeom>
        </p:spPr>
        <p:txBody>
          <a:bodyPr vert="horz" wrap="square" lIns="0" tIns="442531" rIns="0" bIns="0" rtlCol="0">
            <a:spAutoFit/>
          </a:bodyPr>
          <a:lstStyle/>
          <a:p>
            <a:pPr marL="4117975" marR="5080">
              <a:lnSpc>
                <a:spcPct val="89400"/>
              </a:lnSpc>
              <a:spcBef>
                <a:spcPts val="459"/>
              </a:spcBef>
            </a:pPr>
            <a:r>
              <a:rPr b="0" spc="-10" dirty="0">
                <a:latin typeface="Times New Roman"/>
                <a:cs typeface="Times New Roman"/>
              </a:rPr>
              <a:t>Causal-comparative </a:t>
            </a:r>
            <a:r>
              <a:rPr b="0" dirty="0">
                <a:latin typeface="Times New Roman"/>
                <a:cs typeface="Times New Roman"/>
              </a:rPr>
              <a:t>studies </a:t>
            </a:r>
            <a:r>
              <a:rPr b="0" spc="5" dirty="0">
                <a:latin typeface="Times New Roman"/>
                <a:cs typeface="Times New Roman"/>
              </a:rPr>
              <a:t>attempt</a:t>
            </a:r>
            <a:r>
              <a:rPr b="0" spc="-13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Times New Roman"/>
                <a:cs typeface="Times New Roman"/>
              </a:rPr>
              <a:t>to  </a:t>
            </a:r>
            <a:r>
              <a:rPr b="0" spc="-15" dirty="0">
                <a:latin typeface="Times New Roman"/>
                <a:cs typeface="Times New Roman"/>
              </a:rPr>
              <a:t>identify </a:t>
            </a:r>
            <a:r>
              <a:rPr b="0" spc="-30" dirty="0">
                <a:latin typeface="Times New Roman"/>
                <a:cs typeface="Times New Roman"/>
              </a:rPr>
              <a:t>cause-effect </a:t>
            </a:r>
            <a:r>
              <a:rPr b="0" spc="-5" dirty="0">
                <a:latin typeface="Times New Roman"/>
                <a:cs typeface="Times New Roman"/>
              </a:rPr>
              <a:t>relationships,  </a:t>
            </a:r>
            <a:r>
              <a:rPr b="0" spc="-10" dirty="0">
                <a:latin typeface="Times New Roman"/>
                <a:cs typeface="Times New Roman"/>
              </a:rPr>
              <a:t>correlational </a:t>
            </a:r>
            <a:r>
              <a:rPr b="0" dirty="0">
                <a:latin typeface="Times New Roman"/>
                <a:cs typeface="Times New Roman"/>
              </a:rPr>
              <a:t>studies </a:t>
            </a:r>
            <a:r>
              <a:rPr b="0" spc="15" dirty="0">
                <a:latin typeface="Times New Roman"/>
                <a:cs typeface="Times New Roman"/>
              </a:rPr>
              <a:t>do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not.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0804" y="2986786"/>
            <a:ext cx="5844540" cy="21120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459"/>
              </a:spcBef>
            </a:pPr>
            <a:r>
              <a:rPr sz="2800" spc="-10" dirty="0">
                <a:latin typeface="Times New Roman"/>
                <a:cs typeface="Times New Roman"/>
              </a:rPr>
              <a:t>Causal-comparative </a:t>
            </a:r>
            <a:r>
              <a:rPr sz="2800" dirty="0">
                <a:latin typeface="Times New Roman"/>
                <a:cs typeface="Times New Roman"/>
              </a:rPr>
              <a:t>studies </a:t>
            </a:r>
            <a:r>
              <a:rPr sz="2800" spc="-55" dirty="0">
                <a:latin typeface="Times New Roman"/>
                <a:cs typeface="Times New Roman"/>
              </a:rPr>
              <a:t>involve  </a:t>
            </a:r>
            <a:r>
              <a:rPr sz="2800" spc="-5" dirty="0">
                <a:latin typeface="Times New Roman"/>
                <a:cs typeface="Times New Roman"/>
              </a:rPr>
              <a:t>comparison, </a:t>
            </a:r>
            <a:r>
              <a:rPr sz="2800" spc="-10" dirty="0">
                <a:latin typeface="Times New Roman"/>
                <a:cs typeface="Times New Roman"/>
              </a:rPr>
              <a:t>correlational </a:t>
            </a:r>
            <a:r>
              <a:rPr sz="2800" dirty="0">
                <a:latin typeface="Times New Roman"/>
                <a:cs typeface="Times New Roman"/>
              </a:rPr>
              <a:t>studies </a:t>
            </a:r>
            <a:r>
              <a:rPr sz="2800" spc="-55" dirty="0">
                <a:latin typeface="Times New Roman"/>
                <a:cs typeface="Times New Roman"/>
              </a:rPr>
              <a:t>involve  </a:t>
            </a:r>
            <a:r>
              <a:rPr sz="2800" spc="-5" dirty="0">
                <a:latin typeface="Times New Roman"/>
                <a:cs typeface="Times New Roman"/>
              </a:rPr>
              <a:t>relationship.</a:t>
            </a:r>
            <a:endParaRPr sz="2800">
              <a:latin typeface="Times New Roman"/>
              <a:cs typeface="Times New Roman"/>
            </a:endParaRPr>
          </a:p>
          <a:p>
            <a:pPr marL="12700" marR="136525">
              <a:lnSpc>
                <a:spcPts val="3050"/>
              </a:lnSpc>
              <a:spcBef>
                <a:spcPts val="1005"/>
              </a:spcBef>
            </a:pPr>
            <a:r>
              <a:rPr sz="2800" spc="-45" dirty="0">
                <a:latin typeface="Times New Roman"/>
                <a:cs typeface="Times New Roman"/>
              </a:rPr>
              <a:t>However, </a:t>
            </a:r>
            <a:r>
              <a:rPr sz="2800" spc="-10" dirty="0">
                <a:latin typeface="Times New Roman"/>
                <a:cs typeface="Times New Roman"/>
              </a:rPr>
              <a:t>neither method </a:t>
            </a:r>
            <a:r>
              <a:rPr sz="2800" spc="-20" dirty="0">
                <a:latin typeface="Times New Roman"/>
                <a:cs typeface="Times New Roman"/>
              </a:rPr>
              <a:t>provides  </a:t>
            </a:r>
            <a:r>
              <a:rPr sz="2800" dirty="0">
                <a:latin typeface="Times New Roman"/>
                <a:cs typeface="Times New Roman"/>
              </a:rPr>
              <a:t>researchers </a:t>
            </a:r>
            <a:r>
              <a:rPr sz="2800" spc="-20" dirty="0">
                <a:latin typeface="Times New Roman"/>
                <a:cs typeface="Times New Roman"/>
              </a:rPr>
              <a:t>with </a:t>
            </a:r>
            <a:r>
              <a:rPr sz="2800" spc="15" dirty="0">
                <a:latin typeface="Times New Roman"/>
                <a:cs typeface="Times New Roman"/>
              </a:rPr>
              <a:t>true </a:t>
            </a:r>
            <a:r>
              <a:rPr sz="2800" spc="-10" dirty="0">
                <a:latin typeface="Times New Roman"/>
                <a:cs typeface="Times New Roman"/>
              </a:rPr>
              <a:t>experimental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data.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292" y="2608199"/>
            <a:ext cx="3194685" cy="156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0320" algn="r">
              <a:lnSpc>
                <a:spcPts val="4125"/>
              </a:lnSpc>
              <a:spcBef>
                <a:spcPts val="105"/>
              </a:spcBef>
            </a:pPr>
            <a:r>
              <a:rPr sz="3600" b="1" spc="-15" dirty="0">
                <a:latin typeface="Times New Roman"/>
                <a:cs typeface="Times New Roman"/>
              </a:rPr>
              <a:t>Correlational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spc="15" dirty="0">
                <a:latin typeface="Times New Roman"/>
                <a:cs typeface="Times New Roman"/>
              </a:rPr>
              <a:t>vs</a:t>
            </a:r>
            <a:endParaRPr sz="3600" dirty="0">
              <a:latin typeface="Times New Roman"/>
              <a:cs typeface="Times New Roman"/>
            </a:endParaRPr>
          </a:p>
          <a:p>
            <a:pPr marL="541020" marR="5080" indent="752475" algn="r">
              <a:lnSpc>
                <a:spcPts val="3840"/>
              </a:lnSpc>
              <a:spcBef>
                <a:spcPts val="330"/>
              </a:spcBef>
            </a:pPr>
            <a:r>
              <a:rPr sz="3600" b="1" spc="-5" dirty="0">
                <a:latin typeface="Times New Roman"/>
                <a:cs typeface="Times New Roman"/>
              </a:rPr>
              <a:t>Casual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spc="15" dirty="0">
                <a:latin typeface="Times New Roman"/>
                <a:cs typeface="Times New Roman"/>
              </a:rPr>
              <a:t>vs </a:t>
            </a:r>
            <a:r>
              <a:rPr sz="3600" b="1" dirty="0">
                <a:latin typeface="Times New Roman"/>
                <a:cs typeface="Times New Roman"/>
              </a:rPr>
              <a:t> E</a:t>
            </a:r>
            <a:r>
              <a:rPr sz="3600" b="1" spc="-45" dirty="0">
                <a:latin typeface="Times New Roman"/>
                <a:cs typeface="Times New Roman"/>
              </a:rPr>
              <a:t>x</a:t>
            </a:r>
            <a:r>
              <a:rPr sz="3600" b="1" dirty="0">
                <a:latin typeface="Times New Roman"/>
                <a:cs typeface="Times New Roman"/>
              </a:rPr>
              <a:t>per</a:t>
            </a:r>
            <a:r>
              <a:rPr sz="3600" b="1" spc="-40" dirty="0">
                <a:latin typeface="Times New Roman"/>
                <a:cs typeface="Times New Roman"/>
              </a:rPr>
              <a:t>i</a:t>
            </a:r>
            <a:r>
              <a:rPr sz="3600" b="1" spc="-120" dirty="0">
                <a:latin typeface="Times New Roman"/>
                <a:cs typeface="Times New Roman"/>
              </a:rPr>
              <a:t>m</a:t>
            </a:r>
            <a:r>
              <a:rPr sz="3600" b="1" dirty="0">
                <a:latin typeface="Times New Roman"/>
                <a:cs typeface="Times New Roman"/>
              </a:rPr>
              <a:t>e</a:t>
            </a:r>
            <a:r>
              <a:rPr sz="3600" b="1" spc="-80" dirty="0">
                <a:latin typeface="Times New Roman"/>
                <a:cs typeface="Times New Roman"/>
              </a:rPr>
              <a:t>n</a:t>
            </a:r>
            <a:r>
              <a:rPr sz="3600" b="1" dirty="0">
                <a:latin typeface="Times New Roman"/>
                <a:cs typeface="Times New Roman"/>
              </a:rPr>
              <a:t>t</a:t>
            </a:r>
            <a:r>
              <a:rPr sz="3600" b="1" spc="35" dirty="0">
                <a:latin typeface="Times New Roman"/>
                <a:cs typeface="Times New Roman"/>
              </a:rPr>
              <a:t>a</a:t>
            </a:r>
            <a:r>
              <a:rPr sz="3600" b="1" dirty="0">
                <a:latin typeface="Times New Roman"/>
                <a:cs typeface="Times New Roman"/>
              </a:rPr>
              <a:t>l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3479" y="970280"/>
            <a:ext cx="6380480" cy="4927600"/>
          </a:xfrm>
          <a:custGeom>
            <a:avLst/>
            <a:gdLst/>
            <a:ahLst/>
            <a:cxnLst/>
            <a:rect l="l" t="t" r="r" b="b"/>
            <a:pathLst>
              <a:path w="6380480" h="4927600">
                <a:moveTo>
                  <a:pt x="0" y="4927600"/>
                </a:moveTo>
                <a:lnTo>
                  <a:pt x="6380480" y="4927600"/>
                </a:lnTo>
                <a:lnTo>
                  <a:pt x="6380480" y="0"/>
                </a:lnTo>
                <a:lnTo>
                  <a:pt x="0" y="0"/>
                </a:lnTo>
                <a:lnTo>
                  <a:pt x="0" y="4927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70804" y="3874452"/>
            <a:ext cx="6056630" cy="16122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415"/>
              </a:spcBef>
            </a:pPr>
            <a:r>
              <a:rPr sz="2800" b="1" spc="15" dirty="0">
                <a:latin typeface="Times New Roman"/>
                <a:cs typeface="Times New Roman"/>
              </a:rPr>
              <a:t>In an </a:t>
            </a:r>
            <a:r>
              <a:rPr sz="2800" b="1" spc="-10" dirty="0">
                <a:latin typeface="Times New Roman"/>
                <a:cs typeface="Times New Roman"/>
              </a:rPr>
              <a:t>experimental </a:t>
            </a:r>
            <a:r>
              <a:rPr sz="2800" b="1" spc="-40" dirty="0">
                <a:latin typeface="Times New Roman"/>
                <a:cs typeface="Times New Roman"/>
              </a:rPr>
              <a:t>study, </a:t>
            </a:r>
            <a:r>
              <a:rPr sz="2800" b="1" spc="-5" dirty="0">
                <a:latin typeface="Times New Roman"/>
                <a:cs typeface="Times New Roman"/>
              </a:rPr>
              <a:t>the  </a:t>
            </a:r>
            <a:r>
              <a:rPr sz="2800" b="1" spc="5" dirty="0">
                <a:latin typeface="Times New Roman"/>
                <a:cs typeface="Times New Roman"/>
              </a:rPr>
              <a:t>researcher </a:t>
            </a:r>
            <a:r>
              <a:rPr sz="2800" b="1" spc="10" dirty="0">
                <a:latin typeface="Times New Roman"/>
                <a:cs typeface="Times New Roman"/>
              </a:rPr>
              <a:t>selects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5" dirty="0">
                <a:latin typeface="Times New Roman"/>
                <a:cs typeface="Times New Roman"/>
              </a:rPr>
              <a:t>random </a:t>
            </a:r>
            <a:r>
              <a:rPr sz="2800" b="1" spc="-35" dirty="0">
                <a:latin typeface="Times New Roman"/>
                <a:cs typeface="Times New Roman"/>
              </a:rPr>
              <a:t>sample</a:t>
            </a:r>
            <a:r>
              <a:rPr sz="2800" b="1" spc="-3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  </a:t>
            </a:r>
            <a:r>
              <a:rPr sz="2800" b="1" spc="5" dirty="0">
                <a:latin typeface="Times New Roman"/>
                <a:cs typeface="Times New Roman"/>
              </a:rPr>
              <a:t>then </a:t>
            </a:r>
            <a:r>
              <a:rPr sz="2800" b="1" spc="-25" dirty="0">
                <a:latin typeface="Times New Roman"/>
                <a:cs typeface="Times New Roman"/>
              </a:rPr>
              <a:t>randomly </a:t>
            </a:r>
            <a:r>
              <a:rPr sz="2800" b="1" spc="-30" dirty="0">
                <a:latin typeface="Times New Roman"/>
                <a:cs typeface="Times New Roman"/>
              </a:rPr>
              <a:t>divides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35" dirty="0">
                <a:latin typeface="Times New Roman"/>
                <a:cs typeface="Times New Roman"/>
              </a:rPr>
              <a:t>sample </a:t>
            </a:r>
            <a:r>
              <a:rPr sz="2800" b="1" spc="-20" dirty="0">
                <a:latin typeface="Times New Roman"/>
                <a:cs typeface="Times New Roman"/>
              </a:rPr>
              <a:t>into  </a:t>
            </a:r>
            <a:r>
              <a:rPr sz="2800" b="1" spc="-30" dirty="0">
                <a:latin typeface="Times New Roman"/>
                <a:cs typeface="Times New Roman"/>
              </a:rPr>
              <a:t>two </a:t>
            </a:r>
            <a:r>
              <a:rPr sz="2800" b="1" spc="15" dirty="0">
                <a:latin typeface="Times New Roman"/>
                <a:cs typeface="Times New Roman"/>
              </a:rPr>
              <a:t>or </a:t>
            </a:r>
            <a:r>
              <a:rPr sz="2800" b="1" spc="-45" dirty="0">
                <a:latin typeface="Times New Roman"/>
                <a:cs typeface="Times New Roman"/>
              </a:rPr>
              <a:t>more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groups.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F8907-240E-4C7C-B13F-951A30BAB481}"/>
              </a:ext>
            </a:extLst>
          </p:cNvPr>
          <p:cNvSpPr txBox="1"/>
          <p:nvPr/>
        </p:nvSpPr>
        <p:spPr>
          <a:xfrm>
            <a:off x="5014709" y="1097837"/>
            <a:ext cx="60935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spc="-10" dirty="0"/>
              <a:t>On </a:t>
            </a:r>
            <a:r>
              <a:rPr lang="en-GB" sz="3200" spc="-5" dirty="0"/>
              <a:t>the </a:t>
            </a:r>
            <a:r>
              <a:rPr lang="en-GB" sz="3200" spc="10" dirty="0"/>
              <a:t>other </a:t>
            </a:r>
            <a:r>
              <a:rPr lang="en-GB" sz="3200" spc="-20" dirty="0"/>
              <a:t>hand, </a:t>
            </a:r>
            <a:r>
              <a:rPr lang="en-GB" sz="3200" spc="-5" dirty="0"/>
              <a:t>causal-comparative  and </a:t>
            </a:r>
            <a:r>
              <a:rPr lang="en-GB" sz="3200" spc="-10" dirty="0"/>
              <a:t>experimental </a:t>
            </a:r>
            <a:r>
              <a:rPr lang="en-GB" sz="3200" spc="10" dirty="0"/>
              <a:t>research </a:t>
            </a:r>
            <a:r>
              <a:rPr lang="en-GB" sz="3200" spc="5" dirty="0"/>
              <a:t>both  </a:t>
            </a:r>
            <a:r>
              <a:rPr lang="en-GB" sz="3200" spc="-15" dirty="0"/>
              <a:t>attempt </a:t>
            </a:r>
            <a:r>
              <a:rPr lang="en-GB" sz="3200" spc="10" dirty="0"/>
              <a:t>to </a:t>
            </a:r>
            <a:r>
              <a:rPr lang="en-GB" sz="3200" spc="-5" dirty="0"/>
              <a:t>establish </a:t>
            </a:r>
            <a:r>
              <a:rPr lang="en-GB" sz="3200" spc="5" dirty="0"/>
              <a:t>cause-and-effect  </a:t>
            </a:r>
            <a:r>
              <a:rPr lang="en-GB" sz="3200" spc="-15" dirty="0"/>
              <a:t>relationships </a:t>
            </a:r>
            <a:r>
              <a:rPr lang="en-GB" sz="3200" dirty="0"/>
              <a:t>and </a:t>
            </a:r>
            <a:r>
              <a:rPr lang="en-GB" sz="3200" spc="5" dirty="0"/>
              <a:t>both </a:t>
            </a:r>
            <a:r>
              <a:rPr lang="en-GB" sz="3200" spc="-30" dirty="0"/>
              <a:t>involve  </a:t>
            </a:r>
            <a:r>
              <a:rPr lang="en-GB" sz="3200" spc="-10" dirty="0"/>
              <a:t>comparisons.</a:t>
            </a:r>
            <a:endParaRPr lang="en-GB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154" y="1656080"/>
            <a:ext cx="58972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/>
              <a:t>Summary </a:t>
            </a:r>
            <a:r>
              <a:rPr sz="3600" spc="15" dirty="0"/>
              <a:t>of </a:t>
            </a:r>
            <a:r>
              <a:rPr sz="3600" spc="-5" dirty="0"/>
              <a:t>Research</a:t>
            </a:r>
            <a:r>
              <a:rPr sz="3600" spc="185" dirty="0"/>
              <a:t> </a:t>
            </a:r>
            <a:r>
              <a:rPr sz="3600" spc="-10" dirty="0"/>
              <a:t>designs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</a:t>
            </a:r>
            <a:r>
              <a:rPr lang="en-US" sz="6000" kern="1200" spc="-8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spc="-3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Research?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162C1D4-C3CF-4E28-827E-74FE90392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35582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266" y="20924"/>
            <a:ext cx="11721468" cy="682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10078F-7217-4426-B9BB-2712BFEA1DA2}"/>
              </a:ext>
            </a:extLst>
          </p:cNvPr>
          <p:cNvSpPr/>
          <p:nvPr/>
        </p:nvSpPr>
        <p:spPr>
          <a:xfrm>
            <a:off x="0" y="0"/>
            <a:ext cx="527302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/>
          <p:cNvSpPr txBox="1"/>
          <p:nvPr/>
        </p:nvSpPr>
        <p:spPr>
          <a:xfrm>
            <a:off x="565150" y="2850514"/>
            <a:ext cx="35687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Types </a:t>
            </a:r>
            <a:r>
              <a:rPr sz="3600" b="1" spc="15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z="3600" b="1" spc="-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Research</a:t>
            </a:r>
            <a:endParaRPr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3023" y="1412158"/>
            <a:ext cx="6273832" cy="12244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37759" y="1651152"/>
            <a:ext cx="439204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latin typeface="Times New Roman"/>
                <a:cs typeface="Times New Roman"/>
              </a:rPr>
              <a:t>Q</a:t>
            </a:r>
            <a:r>
              <a:rPr b="0" spc="-105" dirty="0">
                <a:latin typeface="Times New Roman"/>
                <a:cs typeface="Times New Roman"/>
              </a:rPr>
              <a:t>UA</a:t>
            </a:r>
            <a:r>
              <a:rPr b="0" spc="-25" dirty="0">
                <a:latin typeface="Times New Roman"/>
                <a:cs typeface="Times New Roman"/>
              </a:rPr>
              <a:t>N</a:t>
            </a:r>
            <a:r>
              <a:rPr b="0" spc="-35" dirty="0">
                <a:latin typeface="Times New Roman"/>
                <a:cs typeface="Times New Roman"/>
              </a:rPr>
              <a:t>T</a:t>
            </a:r>
            <a:r>
              <a:rPr b="0" spc="-55" dirty="0">
                <a:latin typeface="Times New Roman"/>
                <a:cs typeface="Times New Roman"/>
              </a:rPr>
              <a:t>I</a:t>
            </a:r>
            <a:r>
              <a:rPr b="0" spc="-195" dirty="0">
                <a:latin typeface="Times New Roman"/>
                <a:cs typeface="Times New Roman"/>
              </a:rPr>
              <a:t>T</a:t>
            </a:r>
            <a:r>
              <a:rPr b="0" spc="-425" dirty="0">
                <a:latin typeface="Times New Roman"/>
                <a:cs typeface="Times New Roman"/>
              </a:rPr>
              <a:t>A</a:t>
            </a:r>
            <a:r>
              <a:rPr b="0" spc="45" dirty="0">
                <a:latin typeface="Times New Roman"/>
                <a:cs typeface="Times New Roman"/>
              </a:rPr>
              <a:t>T</a:t>
            </a:r>
            <a:r>
              <a:rPr b="0" spc="-55" dirty="0">
                <a:latin typeface="Times New Roman"/>
                <a:cs typeface="Times New Roman"/>
              </a:rPr>
              <a:t>I</a:t>
            </a:r>
            <a:r>
              <a:rPr b="0" spc="50" dirty="0">
                <a:latin typeface="Times New Roman"/>
                <a:cs typeface="Times New Roman"/>
              </a:rPr>
              <a:t>V</a:t>
            </a:r>
            <a:r>
              <a:rPr b="0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5" name="object 5"/>
          <p:cNvSpPr/>
          <p:nvPr/>
        </p:nvSpPr>
        <p:spPr>
          <a:xfrm>
            <a:off x="5273023" y="2814238"/>
            <a:ext cx="6273832" cy="12244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7759" y="3176206"/>
            <a:ext cx="23082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5" dirty="0">
                <a:latin typeface="Times New Roman"/>
                <a:cs typeface="Times New Roman"/>
              </a:rPr>
              <a:t>QUALITATIVE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3023" y="4216318"/>
            <a:ext cx="6273832" cy="12244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37759" y="4581905"/>
            <a:ext cx="2785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latin typeface="Times New Roman"/>
                <a:cs typeface="Times New Roman"/>
              </a:rPr>
              <a:t>MIXED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METHOD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E777BF7-3EE7-4CE0-9883-BFF79E3350C9}"/>
              </a:ext>
            </a:extLst>
          </p:cNvPr>
          <p:cNvSpPr/>
          <p:nvPr/>
        </p:nvSpPr>
        <p:spPr>
          <a:xfrm>
            <a:off x="0" y="0"/>
            <a:ext cx="501395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/>
          <p:cNvSpPr txBox="1"/>
          <p:nvPr/>
        </p:nvSpPr>
        <p:spPr>
          <a:xfrm>
            <a:off x="384811" y="2160206"/>
            <a:ext cx="4110990" cy="154144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lnSpc>
                <a:spcPts val="5610"/>
              </a:lnSpc>
              <a:spcBef>
                <a:spcPts val="820"/>
              </a:spcBef>
            </a:pPr>
            <a:r>
              <a:rPr sz="5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5200" b="1" dirty="0">
                <a:solidFill>
                  <a:schemeClr val="bg1"/>
                </a:solidFill>
                <a:latin typeface="Times New Roman"/>
                <a:cs typeface="Times New Roman"/>
              </a:rPr>
              <a:t>Rese</a:t>
            </a:r>
            <a:r>
              <a:rPr sz="5200" b="1" spc="3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5200" b="1" spc="-7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5200" b="1" dirty="0">
                <a:solidFill>
                  <a:schemeClr val="bg1"/>
                </a:solidFill>
                <a:latin typeface="Times New Roman"/>
                <a:cs typeface="Times New Roman"/>
              </a:rPr>
              <a:t>ch  </a:t>
            </a:r>
            <a:r>
              <a:rPr sz="5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</a:t>
            </a:r>
            <a:endParaRPr sz="5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88890" y="4763770"/>
            <a:ext cx="1577340" cy="1374140"/>
            <a:chOff x="5088890" y="4763770"/>
            <a:chExt cx="1577340" cy="1374140"/>
          </a:xfrm>
        </p:grpSpPr>
        <p:sp>
          <p:nvSpPr>
            <p:cNvPr id="4" name="object 4"/>
            <p:cNvSpPr/>
            <p:nvPr/>
          </p:nvSpPr>
          <p:spPr>
            <a:xfrm>
              <a:off x="5095240" y="4770120"/>
              <a:ext cx="1564640" cy="1361440"/>
            </a:xfrm>
            <a:custGeom>
              <a:avLst/>
              <a:gdLst/>
              <a:ahLst/>
              <a:cxnLst/>
              <a:rect l="l" t="t" r="r" b="b"/>
              <a:pathLst>
                <a:path w="1564640" h="1361439">
                  <a:moveTo>
                    <a:pt x="1564639" y="0"/>
                  </a:moveTo>
                  <a:lnTo>
                    <a:pt x="0" y="0"/>
                  </a:lnTo>
                  <a:lnTo>
                    <a:pt x="0" y="1361439"/>
                  </a:lnTo>
                  <a:lnTo>
                    <a:pt x="1564639" y="1361439"/>
                  </a:lnTo>
                  <a:lnTo>
                    <a:pt x="156463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240" y="4770120"/>
              <a:ext cx="1564640" cy="1361440"/>
            </a:xfrm>
            <a:custGeom>
              <a:avLst/>
              <a:gdLst/>
              <a:ahLst/>
              <a:cxnLst/>
              <a:rect l="l" t="t" r="r" b="b"/>
              <a:pathLst>
                <a:path w="1564640" h="1361439">
                  <a:moveTo>
                    <a:pt x="0" y="1361439"/>
                  </a:moveTo>
                  <a:lnTo>
                    <a:pt x="1564639" y="1361439"/>
                  </a:lnTo>
                  <a:lnTo>
                    <a:pt x="1564639" y="0"/>
                  </a:lnTo>
                  <a:lnTo>
                    <a:pt x="0" y="0"/>
                  </a:lnTo>
                  <a:lnTo>
                    <a:pt x="0" y="136143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88890" y="4763770"/>
            <a:ext cx="1577340" cy="137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Refine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6230" y="4763770"/>
            <a:ext cx="4704080" cy="1374140"/>
          </a:xfrm>
          <a:prstGeom prst="rect">
            <a:avLst/>
          </a:prstGeom>
          <a:solidFill>
            <a:srgbClr val="D2DEEE">
              <a:alpha val="90194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Refine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Question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88890" y="2691129"/>
            <a:ext cx="1577340" cy="2105660"/>
            <a:chOff x="5088890" y="2691129"/>
            <a:chExt cx="1577340" cy="2105660"/>
          </a:xfrm>
        </p:grpSpPr>
        <p:sp>
          <p:nvSpPr>
            <p:cNvPr id="9" name="object 9"/>
            <p:cNvSpPr/>
            <p:nvPr/>
          </p:nvSpPr>
          <p:spPr>
            <a:xfrm>
              <a:off x="5095240" y="2697479"/>
              <a:ext cx="1564640" cy="2092960"/>
            </a:xfrm>
            <a:custGeom>
              <a:avLst/>
              <a:gdLst/>
              <a:ahLst/>
              <a:cxnLst/>
              <a:rect l="l" t="t" r="r" b="b"/>
              <a:pathLst>
                <a:path w="1564640" h="2092960">
                  <a:moveTo>
                    <a:pt x="1564639" y="0"/>
                  </a:moveTo>
                  <a:lnTo>
                    <a:pt x="0" y="0"/>
                  </a:lnTo>
                  <a:lnTo>
                    <a:pt x="0" y="1359916"/>
                  </a:lnTo>
                  <a:lnTo>
                    <a:pt x="743204" y="1359916"/>
                  </a:lnTo>
                  <a:lnTo>
                    <a:pt x="743204" y="1858264"/>
                  </a:lnTo>
                  <a:lnTo>
                    <a:pt x="625856" y="1858264"/>
                  </a:lnTo>
                  <a:lnTo>
                    <a:pt x="782320" y="2092960"/>
                  </a:lnTo>
                  <a:lnTo>
                    <a:pt x="938784" y="1858264"/>
                  </a:lnTo>
                  <a:lnTo>
                    <a:pt x="821436" y="1858264"/>
                  </a:lnTo>
                  <a:lnTo>
                    <a:pt x="821436" y="1359916"/>
                  </a:lnTo>
                  <a:lnTo>
                    <a:pt x="1564639" y="1359916"/>
                  </a:lnTo>
                  <a:lnTo>
                    <a:pt x="1564639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5240" y="2697479"/>
              <a:ext cx="1564640" cy="2092960"/>
            </a:xfrm>
            <a:custGeom>
              <a:avLst/>
              <a:gdLst/>
              <a:ahLst/>
              <a:cxnLst/>
              <a:rect l="l" t="t" r="r" b="b"/>
              <a:pathLst>
                <a:path w="1564640" h="2092960">
                  <a:moveTo>
                    <a:pt x="1564639" y="1359916"/>
                  </a:moveTo>
                  <a:lnTo>
                    <a:pt x="821436" y="1359916"/>
                  </a:lnTo>
                  <a:lnTo>
                    <a:pt x="821436" y="1858264"/>
                  </a:lnTo>
                  <a:lnTo>
                    <a:pt x="938784" y="1858264"/>
                  </a:lnTo>
                  <a:lnTo>
                    <a:pt x="782320" y="2092960"/>
                  </a:lnTo>
                  <a:lnTo>
                    <a:pt x="625856" y="1858264"/>
                  </a:lnTo>
                  <a:lnTo>
                    <a:pt x="743204" y="1858264"/>
                  </a:lnTo>
                  <a:lnTo>
                    <a:pt x="743204" y="1359916"/>
                  </a:lnTo>
                  <a:lnTo>
                    <a:pt x="0" y="1359916"/>
                  </a:lnTo>
                  <a:lnTo>
                    <a:pt x="0" y="0"/>
                  </a:lnTo>
                  <a:lnTo>
                    <a:pt x="1564639" y="0"/>
                  </a:lnTo>
                  <a:lnTo>
                    <a:pt x="1564639" y="1359916"/>
                  </a:lnTo>
                  <a:close/>
                </a:path>
              </a:pathLst>
            </a:custGeom>
            <a:ln w="12700">
              <a:solidFill>
                <a:srgbClr val="4DC5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96204" y="3089846"/>
            <a:ext cx="1376045" cy="501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100" spc="-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100" spc="45" dirty="0">
                <a:solidFill>
                  <a:srgbClr val="FFFFFF"/>
                </a:solidFill>
                <a:latin typeface="Times New Roman"/>
                <a:cs typeface="Times New Roman"/>
              </a:rPr>
              <a:t>ndu</a:t>
            </a:r>
            <a:r>
              <a:rPr sz="31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3530" y="2691129"/>
            <a:ext cx="4716780" cy="1374140"/>
          </a:xfrm>
          <a:prstGeom prst="rect">
            <a:avLst/>
          </a:prstGeom>
          <a:solidFill>
            <a:srgbClr val="D0EADF">
              <a:alpha val="90194"/>
            </a:srgb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Conduct </a:t>
            </a:r>
            <a:r>
              <a:rPr sz="2400" spc="-25" dirty="0">
                <a:latin typeface="Times New Roman"/>
                <a:cs typeface="Times New Roman"/>
              </a:rPr>
              <a:t>Literature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review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88890" y="618490"/>
            <a:ext cx="1577340" cy="2105660"/>
            <a:chOff x="5088890" y="618490"/>
            <a:chExt cx="1577340" cy="2105660"/>
          </a:xfrm>
        </p:grpSpPr>
        <p:sp>
          <p:nvSpPr>
            <p:cNvPr id="14" name="object 14"/>
            <p:cNvSpPr/>
            <p:nvPr/>
          </p:nvSpPr>
          <p:spPr>
            <a:xfrm>
              <a:off x="5095240" y="624840"/>
              <a:ext cx="1564640" cy="2092960"/>
            </a:xfrm>
            <a:custGeom>
              <a:avLst/>
              <a:gdLst/>
              <a:ahLst/>
              <a:cxnLst/>
              <a:rect l="l" t="t" r="r" b="b"/>
              <a:pathLst>
                <a:path w="1564640" h="2092960">
                  <a:moveTo>
                    <a:pt x="1564639" y="0"/>
                  </a:moveTo>
                  <a:lnTo>
                    <a:pt x="0" y="0"/>
                  </a:lnTo>
                  <a:lnTo>
                    <a:pt x="0" y="1359915"/>
                  </a:lnTo>
                  <a:lnTo>
                    <a:pt x="743204" y="1359915"/>
                  </a:lnTo>
                  <a:lnTo>
                    <a:pt x="743204" y="1858264"/>
                  </a:lnTo>
                  <a:lnTo>
                    <a:pt x="625856" y="1858264"/>
                  </a:lnTo>
                  <a:lnTo>
                    <a:pt x="782320" y="2092960"/>
                  </a:lnTo>
                  <a:lnTo>
                    <a:pt x="938784" y="1858264"/>
                  </a:lnTo>
                  <a:lnTo>
                    <a:pt x="821436" y="1858264"/>
                  </a:lnTo>
                  <a:lnTo>
                    <a:pt x="821436" y="1359915"/>
                  </a:lnTo>
                  <a:lnTo>
                    <a:pt x="1564639" y="1359915"/>
                  </a:lnTo>
                  <a:lnTo>
                    <a:pt x="156463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5240" y="624840"/>
              <a:ext cx="1564640" cy="2092960"/>
            </a:xfrm>
            <a:custGeom>
              <a:avLst/>
              <a:gdLst/>
              <a:ahLst/>
              <a:cxnLst/>
              <a:rect l="l" t="t" r="r" b="b"/>
              <a:pathLst>
                <a:path w="1564640" h="2092960">
                  <a:moveTo>
                    <a:pt x="1564639" y="1359915"/>
                  </a:moveTo>
                  <a:lnTo>
                    <a:pt x="821436" y="1359915"/>
                  </a:lnTo>
                  <a:lnTo>
                    <a:pt x="821436" y="1858264"/>
                  </a:lnTo>
                  <a:lnTo>
                    <a:pt x="938784" y="1858264"/>
                  </a:lnTo>
                  <a:lnTo>
                    <a:pt x="782320" y="2092960"/>
                  </a:lnTo>
                  <a:lnTo>
                    <a:pt x="625856" y="1858264"/>
                  </a:lnTo>
                  <a:lnTo>
                    <a:pt x="743204" y="1858264"/>
                  </a:lnTo>
                  <a:lnTo>
                    <a:pt x="743204" y="1359915"/>
                  </a:lnTo>
                  <a:lnTo>
                    <a:pt x="0" y="1359915"/>
                  </a:lnTo>
                  <a:lnTo>
                    <a:pt x="0" y="0"/>
                  </a:lnTo>
                  <a:lnTo>
                    <a:pt x="1564639" y="0"/>
                  </a:lnTo>
                  <a:lnTo>
                    <a:pt x="1564639" y="1359915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28665" y="1014984"/>
            <a:ext cx="109537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Define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3530" y="618490"/>
            <a:ext cx="4716780" cy="1374140"/>
          </a:xfrm>
          <a:prstGeom prst="rect">
            <a:avLst/>
          </a:prstGeom>
          <a:solidFill>
            <a:srgbClr val="D4E2CF">
              <a:alpha val="90194"/>
            </a:srgbClr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Define </a:t>
            </a:r>
            <a:r>
              <a:rPr sz="2400" spc="-25" dirty="0">
                <a:latin typeface="Times New Roman"/>
                <a:cs typeface="Times New Roman"/>
              </a:rPr>
              <a:t>Research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Question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5170170" y="303529"/>
            <a:ext cx="1475740" cy="2105660"/>
            <a:chOff x="5170170" y="303529"/>
            <a:chExt cx="1475740" cy="2105660"/>
          </a:xfrm>
        </p:grpSpPr>
        <p:sp>
          <p:nvSpPr>
            <p:cNvPr id="7" name="object 7"/>
            <p:cNvSpPr/>
            <p:nvPr/>
          </p:nvSpPr>
          <p:spPr>
            <a:xfrm>
              <a:off x="5176520" y="309879"/>
              <a:ext cx="1463040" cy="2092960"/>
            </a:xfrm>
            <a:custGeom>
              <a:avLst/>
              <a:gdLst/>
              <a:ahLst/>
              <a:cxnLst/>
              <a:rect l="l" t="t" r="r" b="b"/>
              <a:pathLst>
                <a:path w="1463040" h="2092960">
                  <a:moveTo>
                    <a:pt x="1463039" y="0"/>
                  </a:moveTo>
                  <a:lnTo>
                    <a:pt x="731519" y="731520"/>
                  </a:lnTo>
                  <a:lnTo>
                    <a:pt x="0" y="0"/>
                  </a:lnTo>
                  <a:lnTo>
                    <a:pt x="0" y="1361440"/>
                  </a:lnTo>
                  <a:lnTo>
                    <a:pt x="731519" y="2092960"/>
                  </a:lnTo>
                  <a:lnTo>
                    <a:pt x="1463039" y="1361440"/>
                  </a:lnTo>
                  <a:lnTo>
                    <a:pt x="146303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6520" y="309879"/>
              <a:ext cx="1463040" cy="2092960"/>
            </a:xfrm>
            <a:custGeom>
              <a:avLst/>
              <a:gdLst/>
              <a:ahLst/>
              <a:cxnLst/>
              <a:rect l="l" t="t" r="r" b="b"/>
              <a:pathLst>
                <a:path w="1463040" h="2092960">
                  <a:moveTo>
                    <a:pt x="1463039" y="0"/>
                  </a:moveTo>
                  <a:lnTo>
                    <a:pt x="1463039" y="1361440"/>
                  </a:lnTo>
                  <a:lnTo>
                    <a:pt x="731519" y="2092960"/>
                  </a:lnTo>
                  <a:lnTo>
                    <a:pt x="0" y="1361440"/>
                  </a:lnTo>
                  <a:lnTo>
                    <a:pt x="0" y="0"/>
                  </a:lnTo>
                  <a:lnTo>
                    <a:pt x="731519" y="731520"/>
                  </a:lnTo>
                  <a:lnTo>
                    <a:pt x="1463039" y="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24145" y="992187"/>
            <a:ext cx="1353185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900" b="0" spc="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9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900" b="0" spc="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900" b="0" spc="4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900" b="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39559" y="309879"/>
            <a:ext cx="5120640" cy="1361440"/>
          </a:xfrm>
          <a:custGeom>
            <a:avLst/>
            <a:gdLst/>
            <a:ahLst/>
            <a:cxnLst/>
            <a:rect l="l" t="t" r="r" b="b"/>
            <a:pathLst>
              <a:path w="5120640" h="1361439">
                <a:moveTo>
                  <a:pt x="5120640" y="226949"/>
                </a:moveTo>
                <a:lnTo>
                  <a:pt x="5120640" y="1134491"/>
                </a:lnTo>
                <a:lnTo>
                  <a:pt x="5116029" y="1180231"/>
                </a:lnTo>
                <a:lnTo>
                  <a:pt x="5102806" y="1222833"/>
                </a:lnTo>
                <a:lnTo>
                  <a:pt x="5081882" y="1261384"/>
                </a:lnTo>
                <a:lnTo>
                  <a:pt x="5054171" y="1294971"/>
                </a:lnTo>
                <a:lnTo>
                  <a:pt x="5020584" y="1322682"/>
                </a:lnTo>
                <a:lnTo>
                  <a:pt x="4982033" y="1343606"/>
                </a:lnTo>
                <a:lnTo>
                  <a:pt x="4939431" y="1356829"/>
                </a:lnTo>
                <a:lnTo>
                  <a:pt x="4893691" y="1361440"/>
                </a:lnTo>
                <a:lnTo>
                  <a:pt x="0" y="1361440"/>
                </a:lnTo>
                <a:lnTo>
                  <a:pt x="0" y="0"/>
                </a:lnTo>
                <a:lnTo>
                  <a:pt x="4893691" y="0"/>
                </a:lnTo>
                <a:lnTo>
                  <a:pt x="4939431" y="4610"/>
                </a:lnTo>
                <a:lnTo>
                  <a:pt x="4982033" y="17833"/>
                </a:lnTo>
                <a:lnTo>
                  <a:pt x="5020584" y="38757"/>
                </a:lnTo>
                <a:lnTo>
                  <a:pt x="5054171" y="66468"/>
                </a:lnTo>
                <a:lnTo>
                  <a:pt x="5081882" y="100055"/>
                </a:lnTo>
                <a:lnTo>
                  <a:pt x="5102806" y="138606"/>
                </a:lnTo>
                <a:lnTo>
                  <a:pt x="5116029" y="181208"/>
                </a:lnTo>
                <a:lnTo>
                  <a:pt x="5120640" y="226949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36791" y="706056"/>
            <a:ext cx="4305300" cy="489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6545" indent="-284480">
              <a:lnSpc>
                <a:spcPct val="100000"/>
              </a:lnSpc>
              <a:spcBef>
                <a:spcPts val="90"/>
              </a:spcBef>
              <a:buChar char="•"/>
              <a:tabLst>
                <a:tab pos="296545" algn="l"/>
                <a:tab pos="297180" algn="l"/>
              </a:tabLst>
            </a:pPr>
            <a:r>
              <a:rPr sz="3050" spc="-15" dirty="0">
                <a:latin typeface="Times New Roman"/>
                <a:cs typeface="Times New Roman"/>
              </a:rPr>
              <a:t>Refine </a:t>
            </a:r>
            <a:r>
              <a:rPr sz="3050" spc="-10" dirty="0">
                <a:latin typeface="Times New Roman"/>
                <a:cs typeface="Times New Roman"/>
              </a:rPr>
              <a:t>Research</a:t>
            </a:r>
            <a:r>
              <a:rPr sz="3050" spc="-270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Question</a:t>
            </a:r>
            <a:endParaRPr sz="30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70170" y="2203450"/>
            <a:ext cx="1475740" cy="2105660"/>
            <a:chOff x="5170170" y="2203450"/>
            <a:chExt cx="1475740" cy="2105660"/>
          </a:xfrm>
        </p:grpSpPr>
        <p:sp>
          <p:nvSpPr>
            <p:cNvPr id="13" name="object 13"/>
            <p:cNvSpPr/>
            <p:nvPr/>
          </p:nvSpPr>
          <p:spPr>
            <a:xfrm>
              <a:off x="5176520" y="2209800"/>
              <a:ext cx="1463040" cy="2092960"/>
            </a:xfrm>
            <a:custGeom>
              <a:avLst/>
              <a:gdLst/>
              <a:ahLst/>
              <a:cxnLst/>
              <a:rect l="l" t="t" r="r" b="b"/>
              <a:pathLst>
                <a:path w="1463040" h="2092960">
                  <a:moveTo>
                    <a:pt x="1463039" y="0"/>
                  </a:moveTo>
                  <a:lnTo>
                    <a:pt x="731519" y="731520"/>
                  </a:lnTo>
                  <a:lnTo>
                    <a:pt x="0" y="0"/>
                  </a:lnTo>
                  <a:lnTo>
                    <a:pt x="0" y="1361439"/>
                  </a:lnTo>
                  <a:lnTo>
                    <a:pt x="731519" y="2092960"/>
                  </a:lnTo>
                  <a:lnTo>
                    <a:pt x="1463039" y="1361439"/>
                  </a:lnTo>
                  <a:lnTo>
                    <a:pt x="1463039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76520" y="2209800"/>
              <a:ext cx="1463040" cy="2092960"/>
            </a:xfrm>
            <a:custGeom>
              <a:avLst/>
              <a:gdLst/>
              <a:ahLst/>
              <a:cxnLst/>
              <a:rect l="l" t="t" r="r" b="b"/>
              <a:pathLst>
                <a:path w="1463040" h="2092960">
                  <a:moveTo>
                    <a:pt x="1463039" y="0"/>
                  </a:moveTo>
                  <a:lnTo>
                    <a:pt x="1463039" y="1361439"/>
                  </a:lnTo>
                  <a:lnTo>
                    <a:pt x="731519" y="2092960"/>
                  </a:lnTo>
                  <a:lnTo>
                    <a:pt x="0" y="1361439"/>
                  </a:lnTo>
                  <a:lnTo>
                    <a:pt x="0" y="0"/>
                  </a:lnTo>
                  <a:lnTo>
                    <a:pt x="731519" y="731520"/>
                  </a:lnTo>
                  <a:lnTo>
                    <a:pt x="1463039" y="0"/>
                  </a:lnTo>
                  <a:close/>
                </a:path>
              </a:pathLst>
            </a:custGeom>
            <a:ln w="12700">
              <a:solidFill>
                <a:srgbClr val="4DC5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83504" y="2895853"/>
            <a:ext cx="1443990" cy="623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spc="-2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900" spc="20" dirty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3900" spc="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900" spc="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9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39559" y="2209800"/>
            <a:ext cx="5120640" cy="1361440"/>
          </a:xfrm>
          <a:custGeom>
            <a:avLst/>
            <a:gdLst/>
            <a:ahLst/>
            <a:cxnLst/>
            <a:rect l="l" t="t" r="r" b="b"/>
            <a:pathLst>
              <a:path w="5120640" h="1361439">
                <a:moveTo>
                  <a:pt x="5120640" y="226949"/>
                </a:moveTo>
                <a:lnTo>
                  <a:pt x="5120640" y="1134490"/>
                </a:lnTo>
                <a:lnTo>
                  <a:pt x="5116029" y="1180231"/>
                </a:lnTo>
                <a:lnTo>
                  <a:pt x="5102806" y="1222833"/>
                </a:lnTo>
                <a:lnTo>
                  <a:pt x="5081882" y="1261384"/>
                </a:lnTo>
                <a:lnTo>
                  <a:pt x="5054171" y="1294971"/>
                </a:lnTo>
                <a:lnTo>
                  <a:pt x="5020584" y="1322682"/>
                </a:lnTo>
                <a:lnTo>
                  <a:pt x="4982033" y="1343606"/>
                </a:lnTo>
                <a:lnTo>
                  <a:pt x="4939431" y="1356829"/>
                </a:lnTo>
                <a:lnTo>
                  <a:pt x="4893691" y="1361439"/>
                </a:lnTo>
                <a:lnTo>
                  <a:pt x="0" y="1361439"/>
                </a:lnTo>
                <a:lnTo>
                  <a:pt x="0" y="0"/>
                </a:lnTo>
                <a:lnTo>
                  <a:pt x="4893691" y="0"/>
                </a:lnTo>
                <a:lnTo>
                  <a:pt x="4939431" y="4610"/>
                </a:lnTo>
                <a:lnTo>
                  <a:pt x="4982033" y="17833"/>
                </a:lnTo>
                <a:lnTo>
                  <a:pt x="5020584" y="38757"/>
                </a:lnTo>
                <a:lnTo>
                  <a:pt x="5054171" y="66468"/>
                </a:lnTo>
                <a:lnTo>
                  <a:pt x="5081882" y="100055"/>
                </a:lnTo>
                <a:lnTo>
                  <a:pt x="5102806" y="138606"/>
                </a:lnTo>
                <a:lnTo>
                  <a:pt x="5116029" y="181208"/>
                </a:lnTo>
                <a:lnTo>
                  <a:pt x="5120640" y="226949"/>
                </a:lnTo>
                <a:close/>
              </a:path>
            </a:pathLst>
          </a:custGeom>
          <a:ln w="12700">
            <a:solidFill>
              <a:srgbClr val="4DC5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36791" y="2608833"/>
            <a:ext cx="3553460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545" indent="-284480">
              <a:lnSpc>
                <a:spcPct val="100000"/>
              </a:lnSpc>
              <a:spcBef>
                <a:spcPts val="95"/>
              </a:spcBef>
              <a:buChar char="•"/>
              <a:tabLst>
                <a:tab pos="296545" algn="l"/>
                <a:tab pos="297180" algn="l"/>
              </a:tabLst>
            </a:pPr>
            <a:r>
              <a:rPr sz="3050" spc="-15" dirty="0">
                <a:latin typeface="Times New Roman"/>
                <a:cs typeface="Times New Roman"/>
              </a:rPr>
              <a:t>Decide </a:t>
            </a:r>
            <a:r>
              <a:rPr sz="3050" dirty="0">
                <a:latin typeface="Times New Roman"/>
                <a:cs typeface="Times New Roman"/>
              </a:rPr>
              <a:t>Study</a:t>
            </a:r>
            <a:r>
              <a:rPr sz="3050" spc="-30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Design</a:t>
            </a:r>
            <a:endParaRPr sz="30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70170" y="4103370"/>
            <a:ext cx="1475740" cy="2105660"/>
            <a:chOff x="5170170" y="4103370"/>
            <a:chExt cx="1475740" cy="2105660"/>
          </a:xfrm>
        </p:grpSpPr>
        <p:sp>
          <p:nvSpPr>
            <p:cNvPr id="19" name="object 19"/>
            <p:cNvSpPr/>
            <p:nvPr/>
          </p:nvSpPr>
          <p:spPr>
            <a:xfrm>
              <a:off x="5176520" y="4109720"/>
              <a:ext cx="1463040" cy="2092960"/>
            </a:xfrm>
            <a:custGeom>
              <a:avLst/>
              <a:gdLst/>
              <a:ahLst/>
              <a:cxnLst/>
              <a:rect l="l" t="t" r="r" b="b"/>
              <a:pathLst>
                <a:path w="1463040" h="2092960">
                  <a:moveTo>
                    <a:pt x="1463039" y="0"/>
                  </a:moveTo>
                  <a:lnTo>
                    <a:pt x="731519" y="731519"/>
                  </a:lnTo>
                  <a:lnTo>
                    <a:pt x="0" y="0"/>
                  </a:lnTo>
                  <a:lnTo>
                    <a:pt x="0" y="1361439"/>
                  </a:lnTo>
                  <a:lnTo>
                    <a:pt x="731519" y="2092959"/>
                  </a:lnTo>
                  <a:lnTo>
                    <a:pt x="1463039" y="1361439"/>
                  </a:lnTo>
                  <a:lnTo>
                    <a:pt x="146303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76520" y="4109720"/>
              <a:ext cx="1463040" cy="2092960"/>
            </a:xfrm>
            <a:custGeom>
              <a:avLst/>
              <a:gdLst/>
              <a:ahLst/>
              <a:cxnLst/>
              <a:rect l="l" t="t" r="r" b="b"/>
              <a:pathLst>
                <a:path w="1463040" h="2092960">
                  <a:moveTo>
                    <a:pt x="1463039" y="0"/>
                  </a:moveTo>
                  <a:lnTo>
                    <a:pt x="1463039" y="1361439"/>
                  </a:lnTo>
                  <a:lnTo>
                    <a:pt x="731519" y="2092959"/>
                  </a:lnTo>
                  <a:lnTo>
                    <a:pt x="0" y="1361439"/>
                  </a:lnTo>
                  <a:lnTo>
                    <a:pt x="0" y="0"/>
                  </a:lnTo>
                  <a:lnTo>
                    <a:pt x="731519" y="731519"/>
                  </a:lnTo>
                  <a:lnTo>
                    <a:pt x="1463039" y="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03825" y="4798758"/>
            <a:ext cx="1381125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spc="-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900" spc="4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900" spc="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900" spc="-5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900" spc="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900" spc="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39559" y="4109720"/>
            <a:ext cx="5120640" cy="1361440"/>
          </a:xfrm>
          <a:custGeom>
            <a:avLst/>
            <a:gdLst/>
            <a:ahLst/>
            <a:cxnLst/>
            <a:rect l="l" t="t" r="r" b="b"/>
            <a:pathLst>
              <a:path w="5120640" h="1361439">
                <a:moveTo>
                  <a:pt x="5120640" y="226948"/>
                </a:moveTo>
                <a:lnTo>
                  <a:pt x="5120640" y="1134490"/>
                </a:lnTo>
                <a:lnTo>
                  <a:pt x="5116029" y="1180231"/>
                </a:lnTo>
                <a:lnTo>
                  <a:pt x="5102806" y="1222833"/>
                </a:lnTo>
                <a:lnTo>
                  <a:pt x="5081882" y="1261384"/>
                </a:lnTo>
                <a:lnTo>
                  <a:pt x="5054171" y="1294971"/>
                </a:lnTo>
                <a:lnTo>
                  <a:pt x="5020584" y="1322682"/>
                </a:lnTo>
                <a:lnTo>
                  <a:pt x="4982033" y="1343606"/>
                </a:lnTo>
                <a:lnTo>
                  <a:pt x="4939431" y="1356829"/>
                </a:lnTo>
                <a:lnTo>
                  <a:pt x="4893691" y="1361439"/>
                </a:lnTo>
                <a:lnTo>
                  <a:pt x="0" y="1361439"/>
                </a:lnTo>
                <a:lnTo>
                  <a:pt x="0" y="0"/>
                </a:lnTo>
                <a:lnTo>
                  <a:pt x="4893691" y="0"/>
                </a:lnTo>
                <a:lnTo>
                  <a:pt x="4939431" y="4610"/>
                </a:lnTo>
                <a:lnTo>
                  <a:pt x="4982033" y="17833"/>
                </a:lnTo>
                <a:lnTo>
                  <a:pt x="5020584" y="38757"/>
                </a:lnTo>
                <a:lnTo>
                  <a:pt x="5054171" y="66468"/>
                </a:lnTo>
                <a:lnTo>
                  <a:pt x="5081882" y="100055"/>
                </a:lnTo>
                <a:lnTo>
                  <a:pt x="5102806" y="138606"/>
                </a:lnTo>
                <a:lnTo>
                  <a:pt x="5116029" y="181208"/>
                </a:lnTo>
                <a:lnTo>
                  <a:pt x="5120640" y="226948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36791" y="4117657"/>
            <a:ext cx="4402455" cy="12725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96545" marR="5080" indent="-284480">
              <a:lnSpc>
                <a:spcPct val="84300"/>
              </a:lnSpc>
              <a:spcBef>
                <a:spcPts val="665"/>
              </a:spcBef>
              <a:buChar char="•"/>
              <a:tabLst>
                <a:tab pos="296545" algn="l"/>
                <a:tab pos="297180" algn="l"/>
              </a:tabLst>
            </a:pPr>
            <a:r>
              <a:rPr sz="3050" dirty="0">
                <a:latin typeface="Times New Roman"/>
                <a:cs typeface="Times New Roman"/>
              </a:rPr>
              <a:t>Obtain </a:t>
            </a:r>
            <a:r>
              <a:rPr sz="3050" spc="-60" dirty="0">
                <a:latin typeface="Times New Roman"/>
                <a:cs typeface="Times New Roman"/>
              </a:rPr>
              <a:t>IRB </a:t>
            </a:r>
            <a:r>
              <a:rPr sz="3050" spc="-20" dirty="0">
                <a:latin typeface="Times New Roman"/>
                <a:cs typeface="Times New Roman"/>
              </a:rPr>
              <a:t>approval </a:t>
            </a:r>
            <a:r>
              <a:rPr sz="3050" spc="-35" dirty="0">
                <a:latin typeface="Times New Roman"/>
                <a:cs typeface="Times New Roman"/>
              </a:rPr>
              <a:t>-&gt;  </a:t>
            </a:r>
            <a:r>
              <a:rPr sz="3050" spc="-25" dirty="0">
                <a:latin typeface="Times New Roman"/>
                <a:cs typeface="Times New Roman"/>
              </a:rPr>
              <a:t>collect </a:t>
            </a:r>
            <a:r>
              <a:rPr sz="3050" spc="-5" dirty="0">
                <a:latin typeface="Times New Roman"/>
                <a:cs typeface="Times New Roman"/>
              </a:rPr>
              <a:t>and </a:t>
            </a:r>
            <a:r>
              <a:rPr sz="3050" spc="-35" dirty="0">
                <a:latin typeface="Times New Roman"/>
                <a:cs typeface="Times New Roman"/>
              </a:rPr>
              <a:t>analyze </a:t>
            </a:r>
            <a:r>
              <a:rPr sz="3050" spc="5" dirty="0">
                <a:latin typeface="Times New Roman"/>
                <a:cs typeface="Times New Roman"/>
              </a:rPr>
              <a:t>data</a:t>
            </a:r>
            <a:r>
              <a:rPr sz="3050" spc="-100" dirty="0">
                <a:latin typeface="Times New Roman"/>
                <a:cs typeface="Times New Roman"/>
              </a:rPr>
              <a:t> </a:t>
            </a:r>
            <a:r>
              <a:rPr sz="3050" spc="-35" dirty="0">
                <a:latin typeface="Times New Roman"/>
                <a:cs typeface="Times New Roman"/>
              </a:rPr>
              <a:t>-&gt;  </a:t>
            </a:r>
            <a:r>
              <a:rPr sz="3050" spc="-20" dirty="0">
                <a:latin typeface="Times New Roman"/>
                <a:cs typeface="Times New Roman"/>
              </a:rPr>
              <a:t>Write </a:t>
            </a:r>
            <a:r>
              <a:rPr sz="3050" spc="-5" dirty="0">
                <a:latin typeface="Times New Roman"/>
                <a:cs typeface="Times New Roman"/>
              </a:rPr>
              <a:t>and </a:t>
            </a:r>
            <a:r>
              <a:rPr sz="3050" spc="-20" dirty="0">
                <a:latin typeface="Times New Roman"/>
                <a:cs typeface="Times New Roman"/>
              </a:rPr>
              <a:t>Report</a:t>
            </a:r>
            <a:r>
              <a:rPr sz="3050" spc="-315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Results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3204FA-512A-430C-8864-82E2A649BABA}"/>
              </a:ext>
            </a:extLst>
          </p:cNvPr>
          <p:cNvSpPr/>
          <p:nvPr/>
        </p:nvSpPr>
        <p:spPr>
          <a:xfrm>
            <a:off x="0" y="0"/>
            <a:ext cx="501395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B3783CCD-70E9-4AD5-9899-F04BB6AFAE49}"/>
              </a:ext>
            </a:extLst>
          </p:cNvPr>
          <p:cNvSpPr txBox="1"/>
          <p:nvPr/>
        </p:nvSpPr>
        <p:spPr>
          <a:xfrm>
            <a:off x="384811" y="2160206"/>
            <a:ext cx="4110990" cy="154144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lnSpc>
                <a:spcPts val="5610"/>
              </a:lnSpc>
              <a:spcBef>
                <a:spcPts val="820"/>
              </a:spcBef>
            </a:pPr>
            <a:r>
              <a:rPr sz="5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5200" b="1" dirty="0">
                <a:solidFill>
                  <a:schemeClr val="bg1"/>
                </a:solidFill>
                <a:latin typeface="Times New Roman"/>
                <a:cs typeface="Times New Roman"/>
              </a:rPr>
              <a:t>Rese</a:t>
            </a:r>
            <a:r>
              <a:rPr sz="5200" b="1" spc="3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5200" b="1" spc="-7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5200" b="1" dirty="0">
                <a:solidFill>
                  <a:schemeClr val="bg1"/>
                </a:solidFill>
                <a:latin typeface="Times New Roman"/>
                <a:cs typeface="Times New Roman"/>
              </a:rPr>
              <a:t>ch  </a:t>
            </a:r>
            <a:r>
              <a:rPr sz="5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</a:t>
            </a:r>
            <a:endParaRPr sz="5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60" y="640080"/>
            <a:ext cx="7498080" cy="557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5959" y="698118"/>
            <a:ext cx="21869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H</a:t>
            </a:r>
            <a:r>
              <a:rPr sz="3600" spc="30" dirty="0"/>
              <a:t>y</a:t>
            </a:r>
            <a:r>
              <a:rPr sz="3600" dirty="0"/>
              <a:t>p</a:t>
            </a:r>
            <a:r>
              <a:rPr sz="3600" spc="35" dirty="0"/>
              <a:t>o</a:t>
            </a:r>
            <a:r>
              <a:rPr sz="3600" dirty="0"/>
              <a:t>t</a:t>
            </a:r>
            <a:r>
              <a:rPr sz="3600" spc="-80" dirty="0"/>
              <a:t>h</a:t>
            </a:r>
            <a:r>
              <a:rPr sz="3600" dirty="0"/>
              <a:t>e</a:t>
            </a:r>
            <a:r>
              <a:rPr sz="3600" spc="35" dirty="0"/>
              <a:t>s</a:t>
            </a:r>
            <a:r>
              <a:rPr sz="3600" spc="-40" dirty="0"/>
              <a:t>i</a:t>
            </a:r>
            <a:r>
              <a:rPr sz="3600" dirty="0"/>
              <a:t>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8360" y="1833879"/>
            <a:ext cx="10515600" cy="21234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30504" rIns="0" bIns="0" rtlCol="0">
            <a:spAutoFit/>
          </a:bodyPr>
          <a:lstStyle/>
          <a:p>
            <a:pPr marL="315595" marR="1099185" indent="-234315">
              <a:lnSpc>
                <a:spcPts val="2960"/>
              </a:lnSpc>
              <a:spcBef>
                <a:spcPts val="1814"/>
              </a:spcBef>
            </a:pPr>
            <a:r>
              <a:rPr sz="2800" spc="35" dirty="0">
                <a:latin typeface="Courier New"/>
                <a:cs typeface="Courier New"/>
              </a:rPr>
              <a:t>o</a:t>
            </a:r>
            <a:r>
              <a:rPr sz="2800" spc="35" dirty="0">
                <a:latin typeface="Times New Roman"/>
                <a:cs typeface="Times New Roman"/>
              </a:rPr>
              <a:t>It </a:t>
            </a:r>
            <a:r>
              <a:rPr sz="2800" spc="-30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20" dirty="0">
                <a:latin typeface="Times New Roman"/>
                <a:cs typeface="Times New Roman"/>
              </a:rPr>
              <a:t>speculative </a:t>
            </a:r>
            <a:r>
              <a:rPr sz="2800" dirty="0">
                <a:latin typeface="Times New Roman"/>
                <a:cs typeface="Times New Roman"/>
              </a:rPr>
              <a:t>statement </a:t>
            </a:r>
            <a:r>
              <a:rPr sz="2800" spc="-20" dirty="0">
                <a:latin typeface="Times New Roman"/>
                <a:cs typeface="Times New Roman"/>
              </a:rPr>
              <a:t>of </a:t>
            </a:r>
            <a:r>
              <a:rPr sz="2800" spc="15" dirty="0">
                <a:latin typeface="Times New Roman"/>
                <a:cs typeface="Times New Roman"/>
              </a:rPr>
              <a:t>the </a:t>
            </a:r>
            <a:r>
              <a:rPr sz="2800" spc="-20" dirty="0">
                <a:latin typeface="Times New Roman"/>
                <a:cs typeface="Times New Roman"/>
              </a:rPr>
              <a:t>relation </a:t>
            </a:r>
            <a:r>
              <a:rPr sz="2800" spc="-15" dirty="0">
                <a:latin typeface="Times New Roman"/>
                <a:cs typeface="Times New Roman"/>
              </a:rPr>
              <a:t>between </a:t>
            </a:r>
            <a:r>
              <a:rPr sz="2800" spc="-5" dirty="0">
                <a:latin typeface="Times New Roman"/>
                <a:cs typeface="Times New Roman"/>
              </a:rPr>
              <a:t>two </a:t>
            </a:r>
            <a:r>
              <a:rPr sz="2800" spc="-20" dirty="0">
                <a:latin typeface="Times New Roman"/>
                <a:cs typeface="Times New Roman"/>
              </a:rPr>
              <a:t>or </a:t>
            </a:r>
            <a:r>
              <a:rPr sz="2800" spc="-10" dirty="0">
                <a:latin typeface="Times New Roman"/>
                <a:cs typeface="Times New Roman"/>
              </a:rPr>
              <a:t>more  </a:t>
            </a:r>
            <a:r>
              <a:rPr sz="2800" spc="-15" dirty="0">
                <a:latin typeface="Times New Roman"/>
                <a:cs typeface="Times New Roman"/>
              </a:rPr>
              <a:t>variables.</a:t>
            </a:r>
            <a:endParaRPr sz="2800">
              <a:latin typeface="Times New Roman"/>
              <a:cs typeface="Times New Roman"/>
            </a:endParaRPr>
          </a:p>
          <a:p>
            <a:pPr marL="315595" marR="471170" indent="-234315">
              <a:lnSpc>
                <a:spcPts val="3040"/>
              </a:lnSpc>
              <a:spcBef>
                <a:spcPts val="1065"/>
              </a:spcBef>
            </a:pPr>
            <a:r>
              <a:rPr sz="2800" dirty="0">
                <a:latin typeface="Courier New"/>
                <a:cs typeface="Courier New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Describes a </a:t>
            </a:r>
            <a:r>
              <a:rPr sz="2800" spc="-5" dirty="0">
                <a:latin typeface="Times New Roman"/>
                <a:cs typeface="Times New Roman"/>
              </a:rPr>
              <a:t>research </a:t>
            </a:r>
            <a:r>
              <a:rPr sz="2800" spc="-15" dirty="0">
                <a:latin typeface="Times New Roman"/>
                <a:cs typeface="Times New Roman"/>
              </a:rPr>
              <a:t>question </a:t>
            </a:r>
            <a:r>
              <a:rPr sz="2800" spc="-30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a testable </a:t>
            </a:r>
            <a:r>
              <a:rPr sz="2800" spc="-10" dirty="0">
                <a:latin typeface="Times New Roman"/>
                <a:cs typeface="Times New Roman"/>
              </a:rPr>
              <a:t>format </a:t>
            </a:r>
            <a:r>
              <a:rPr sz="2800" spc="-20" dirty="0">
                <a:latin typeface="Times New Roman"/>
                <a:cs typeface="Times New Roman"/>
              </a:rPr>
              <a:t>which </a:t>
            </a:r>
            <a:r>
              <a:rPr sz="2800" spc="-5" dirty="0">
                <a:latin typeface="Times New Roman"/>
                <a:cs typeface="Times New Roman"/>
              </a:rPr>
              <a:t>predicts </a:t>
            </a:r>
            <a:r>
              <a:rPr sz="2800" spc="15" dirty="0">
                <a:latin typeface="Times New Roman"/>
                <a:cs typeface="Times New Roman"/>
              </a:rPr>
              <a:t>the  </a:t>
            </a:r>
            <a:r>
              <a:rPr sz="2800" spc="20" dirty="0">
                <a:latin typeface="Times New Roman"/>
                <a:cs typeface="Times New Roman"/>
              </a:rPr>
              <a:t>nature </a:t>
            </a:r>
            <a:r>
              <a:rPr sz="2800" spc="-20" dirty="0">
                <a:latin typeface="Times New Roman"/>
                <a:cs typeface="Times New Roman"/>
              </a:rPr>
              <a:t>of </a:t>
            </a:r>
            <a:r>
              <a:rPr sz="2800" spc="15" dirty="0">
                <a:latin typeface="Times New Roman"/>
                <a:cs typeface="Times New Roman"/>
              </a:rPr>
              <a:t>the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answer.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2051" y="485774"/>
            <a:ext cx="18688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85" dirty="0"/>
              <a:t>V</a:t>
            </a:r>
            <a:r>
              <a:rPr sz="3600" spc="30" dirty="0"/>
              <a:t>a</a:t>
            </a:r>
            <a:r>
              <a:rPr sz="3600" dirty="0"/>
              <a:t>r</a:t>
            </a:r>
            <a:r>
              <a:rPr sz="3600" spc="-45" dirty="0"/>
              <a:t>i</a:t>
            </a:r>
            <a:r>
              <a:rPr sz="3600" spc="30" dirty="0"/>
              <a:t>a</a:t>
            </a:r>
            <a:r>
              <a:rPr sz="3600" dirty="0"/>
              <a:t>b</a:t>
            </a:r>
            <a:r>
              <a:rPr sz="3600" spc="-50" dirty="0"/>
              <a:t>l</a:t>
            </a:r>
            <a:r>
              <a:rPr sz="3600" dirty="0"/>
              <a:t>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729485" y="2203830"/>
            <a:ext cx="8311515" cy="33426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6379" marR="5080" indent="-233679">
              <a:lnSpc>
                <a:spcPts val="3440"/>
              </a:lnSpc>
              <a:spcBef>
                <a:spcPts val="550"/>
              </a:spcBef>
              <a:buSzPct val="79687"/>
              <a:buFont typeface="Arial"/>
              <a:buChar char="•"/>
              <a:tabLst>
                <a:tab pos="246379" algn="l"/>
              </a:tabLst>
            </a:pPr>
            <a:r>
              <a:rPr sz="3200" spc="-40" dirty="0">
                <a:latin typeface="Times New Roman"/>
                <a:cs typeface="Times New Roman"/>
              </a:rPr>
              <a:t>Variable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15" dirty="0">
                <a:latin typeface="Times New Roman"/>
                <a:cs typeface="Times New Roman"/>
              </a:rPr>
              <a:t>characteristic </a:t>
            </a:r>
            <a:r>
              <a:rPr sz="3200" spc="-45" dirty="0">
                <a:latin typeface="Times New Roman"/>
                <a:cs typeface="Times New Roman"/>
              </a:rPr>
              <a:t>or </a:t>
            </a:r>
            <a:r>
              <a:rPr sz="3200" spc="-5" dirty="0">
                <a:latin typeface="Times New Roman"/>
                <a:cs typeface="Times New Roman"/>
              </a:rPr>
              <a:t>attribute </a:t>
            </a:r>
            <a:r>
              <a:rPr sz="3200" dirty="0">
                <a:latin typeface="Times New Roman"/>
                <a:cs typeface="Times New Roman"/>
              </a:rPr>
              <a:t>that </a:t>
            </a:r>
            <a:r>
              <a:rPr sz="3200" spc="-15" dirty="0">
                <a:latin typeface="Times New Roman"/>
                <a:cs typeface="Times New Roman"/>
              </a:rPr>
              <a:t>can </a:t>
            </a:r>
            <a:r>
              <a:rPr sz="3200" dirty="0">
                <a:latin typeface="Times New Roman"/>
                <a:cs typeface="Times New Roman"/>
              </a:rPr>
              <a:t>be  </a:t>
            </a:r>
            <a:r>
              <a:rPr sz="3200" spc="-15" dirty="0">
                <a:latin typeface="Times New Roman"/>
                <a:cs typeface="Times New Roman"/>
              </a:rPr>
              <a:t>measured,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spc="-10" dirty="0">
                <a:latin typeface="Times New Roman"/>
                <a:cs typeface="Times New Roman"/>
              </a:rPr>
              <a:t>it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varies</a:t>
            </a:r>
            <a:endParaRPr sz="3200">
              <a:latin typeface="Times New Roman"/>
              <a:cs typeface="Times New Roman"/>
            </a:endParaRPr>
          </a:p>
          <a:p>
            <a:pPr marL="246379" marR="233045" indent="-233679">
              <a:lnSpc>
                <a:spcPts val="3450"/>
              </a:lnSpc>
              <a:spcBef>
                <a:spcPts val="645"/>
              </a:spcBef>
              <a:buSzPct val="79687"/>
              <a:buFont typeface="Arial"/>
              <a:buChar char="•"/>
              <a:tabLst>
                <a:tab pos="246379" algn="l"/>
              </a:tabLst>
            </a:pPr>
            <a:r>
              <a:rPr sz="3200" spc="-40" dirty="0">
                <a:latin typeface="Times New Roman"/>
                <a:cs typeface="Times New Roman"/>
              </a:rPr>
              <a:t>Variable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15" dirty="0">
                <a:latin typeface="Times New Roman"/>
                <a:cs typeface="Times New Roman"/>
              </a:rPr>
              <a:t>characteristic </a:t>
            </a:r>
            <a:r>
              <a:rPr sz="3200" spc="-4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20" dirty="0">
                <a:latin typeface="Times New Roman"/>
                <a:cs typeface="Times New Roman"/>
              </a:rPr>
              <a:t>person, </a:t>
            </a:r>
            <a:r>
              <a:rPr sz="3200" spc="-40" dirty="0">
                <a:latin typeface="Times New Roman"/>
                <a:cs typeface="Times New Roman"/>
              </a:rPr>
              <a:t>object </a:t>
            </a:r>
            <a:r>
              <a:rPr sz="3200" spc="-45" dirty="0">
                <a:latin typeface="Times New Roman"/>
                <a:cs typeface="Times New Roman"/>
              </a:rPr>
              <a:t>or  </a:t>
            </a:r>
            <a:r>
              <a:rPr sz="3200" spc="-30" dirty="0">
                <a:latin typeface="Times New Roman"/>
                <a:cs typeface="Times New Roman"/>
              </a:rPr>
              <a:t>phenomenon </a:t>
            </a:r>
            <a:r>
              <a:rPr sz="3200" dirty="0">
                <a:latin typeface="Times New Roman"/>
                <a:cs typeface="Times New Roman"/>
              </a:rPr>
              <a:t>that </a:t>
            </a:r>
            <a:r>
              <a:rPr sz="3200" spc="-15" dirty="0">
                <a:latin typeface="Times New Roman"/>
                <a:cs typeface="Times New Roman"/>
              </a:rPr>
              <a:t>can </a:t>
            </a:r>
            <a:r>
              <a:rPr sz="3200" dirty="0">
                <a:latin typeface="Times New Roman"/>
                <a:cs typeface="Times New Roman"/>
              </a:rPr>
              <a:t>take </a:t>
            </a:r>
            <a:r>
              <a:rPr sz="3200" spc="-40" dirty="0">
                <a:latin typeface="Times New Roman"/>
                <a:cs typeface="Times New Roman"/>
              </a:rPr>
              <a:t>on </a:t>
            </a:r>
            <a:r>
              <a:rPr sz="3200" spc="-50" dirty="0">
                <a:latin typeface="Times New Roman"/>
                <a:cs typeface="Times New Roman"/>
              </a:rPr>
              <a:t>different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values</a:t>
            </a:r>
            <a:endParaRPr sz="3200">
              <a:latin typeface="Times New Roman"/>
              <a:cs typeface="Times New Roman"/>
            </a:endParaRPr>
          </a:p>
          <a:p>
            <a:pPr marL="246379" indent="-233679">
              <a:lnSpc>
                <a:spcPct val="100000"/>
              </a:lnSpc>
              <a:spcBef>
                <a:spcPts val="190"/>
              </a:spcBef>
              <a:buSzPct val="79687"/>
              <a:buFont typeface="Arial"/>
              <a:buChar char="•"/>
              <a:tabLst>
                <a:tab pos="246379" algn="l"/>
              </a:tabLst>
            </a:pPr>
            <a:r>
              <a:rPr sz="3200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</a:t>
            </a:r>
            <a:endParaRPr sz="3200">
              <a:latin typeface="Times New Roman"/>
              <a:cs typeface="Times New Roman"/>
            </a:endParaRPr>
          </a:p>
          <a:p>
            <a:pPr marL="571500" lvl="1" indent="-224154">
              <a:lnSpc>
                <a:spcPct val="100000"/>
              </a:lnSpc>
              <a:spcBef>
                <a:spcPts val="245"/>
              </a:spcBef>
              <a:buSzPct val="80357"/>
              <a:buFont typeface="Arial"/>
              <a:buChar char="•"/>
              <a:tabLst>
                <a:tab pos="572135" algn="l"/>
              </a:tabLst>
            </a:pPr>
            <a:r>
              <a:rPr sz="2800" dirty="0">
                <a:latin typeface="Times New Roman"/>
                <a:cs typeface="Times New Roman"/>
              </a:rPr>
              <a:t>Independent </a:t>
            </a:r>
            <a:r>
              <a:rPr sz="2800" spc="5" dirty="0">
                <a:latin typeface="Times New Roman"/>
                <a:cs typeface="Times New Roman"/>
              </a:rPr>
              <a:t>(cause) </a:t>
            </a:r>
            <a:r>
              <a:rPr sz="2800" spc="2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can </a:t>
            </a:r>
            <a:r>
              <a:rPr sz="2800" spc="15" dirty="0">
                <a:latin typeface="Times New Roman"/>
                <a:cs typeface="Times New Roman"/>
              </a:rPr>
              <a:t>be</a:t>
            </a:r>
            <a:r>
              <a:rPr sz="2800" spc="-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manipulated</a:t>
            </a:r>
            <a:endParaRPr sz="2800">
              <a:latin typeface="Times New Roman"/>
              <a:cs typeface="Times New Roman"/>
            </a:endParaRPr>
          </a:p>
          <a:p>
            <a:pPr marL="571500" lvl="1" indent="-224154">
              <a:lnSpc>
                <a:spcPct val="100000"/>
              </a:lnSpc>
              <a:spcBef>
                <a:spcPts val="245"/>
              </a:spcBef>
              <a:buSzPct val="80357"/>
              <a:buFont typeface="Arial"/>
              <a:buChar char="•"/>
              <a:tabLst>
                <a:tab pos="572135" algn="l"/>
                <a:tab pos="2287905" algn="l"/>
              </a:tabLst>
            </a:pPr>
            <a:r>
              <a:rPr sz="2800" spc="-5" dirty="0">
                <a:latin typeface="Times New Roman"/>
                <a:cs typeface="Times New Roman"/>
              </a:rPr>
              <a:t>Dependent	</a:t>
            </a:r>
            <a:r>
              <a:rPr sz="2800" spc="-15" dirty="0">
                <a:latin typeface="Times New Roman"/>
                <a:cs typeface="Times New Roman"/>
              </a:rPr>
              <a:t>(outcome)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954</Words>
  <Application>Microsoft Office PowerPoint</Application>
  <PresentationFormat>Widescreen</PresentationFormat>
  <Paragraphs>158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Carlito</vt:lpstr>
      <vt:lpstr>Courier New</vt:lpstr>
      <vt:lpstr>Times New Roman</vt:lpstr>
      <vt:lpstr>Trebuchet MS</vt:lpstr>
      <vt:lpstr>Office Theme</vt:lpstr>
      <vt:lpstr>PowerPoint Presentation</vt:lpstr>
      <vt:lpstr>At the end of this session, the  participants will be able to:</vt:lpstr>
      <vt:lpstr>What is Research?</vt:lpstr>
      <vt:lpstr>QUANTITATIVE</vt:lpstr>
      <vt:lpstr>Define</vt:lpstr>
      <vt:lpstr>Refine</vt:lpstr>
      <vt:lpstr>PowerPoint Presentation</vt:lpstr>
      <vt:lpstr>Hypothesis</vt:lpstr>
      <vt:lpstr>Variables</vt:lpstr>
      <vt:lpstr>PowerPoint Presentation</vt:lpstr>
      <vt:lpstr>PowerPoint Presentation</vt:lpstr>
      <vt:lpstr>Quantitative Designs</vt:lpstr>
      <vt:lpstr>1. Descriptive</vt:lpstr>
      <vt:lpstr>2. Correlational</vt:lpstr>
      <vt:lpstr>PowerPoint Presentation</vt:lpstr>
      <vt:lpstr>Correlational studies investigate the relationship between 2 variables</vt:lpstr>
      <vt:lpstr>relationship between students‘ scores on  academic achievement in Mathematics  and their scores on academic  achievement  in Science.</vt:lpstr>
      <vt:lpstr>In a correlational study, hypotheses or research questions are  stated at the beginning of the study. The null hypotheses are often used in a correlational study.   A hypothesis is not required in a descriptive study design.</vt:lpstr>
      <vt:lpstr>Statistical tests used in correlational studies</vt:lpstr>
      <vt:lpstr>Some questions that could be answered through  correlational research</vt:lpstr>
      <vt:lpstr>3.Causal-comparative</vt:lpstr>
      <vt:lpstr>PowerPoint Presentation</vt:lpstr>
      <vt:lpstr>4. Experimental Study Design</vt:lpstr>
      <vt:lpstr>Experimental Study Design</vt:lpstr>
      <vt:lpstr>PowerPoint Presentation</vt:lpstr>
      <vt:lpstr>TASK</vt:lpstr>
      <vt:lpstr>Causal-comparative studies attempt to  identify cause-effect relationships,  correlational studies do not.</vt:lpstr>
      <vt:lpstr>PowerPoint Presentation</vt:lpstr>
      <vt:lpstr>Summary of Research designs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Research Designs</dc:title>
  <dc:creator>rehan.ahmed@riphah.edu.pk</dc:creator>
  <cp:lastModifiedBy>Haematology Department</cp:lastModifiedBy>
  <cp:revision>2</cp:revision>
  <dcterms:created xsi:type="dcterms:W3CDTF">2021-08-27T17:54:04Z</dcterms:created>
  <dcterms:modified xsi:type="dcterms:W3CDTF">2021-08-28T02:49:11Z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2021-08-27T00:00:00Z</vt:filetime>
  </property>
</Properties>
</file>