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58" r:id="rId3"/>
    <p:sldId id="259" r:id="rId4"/>
    <p:sldId id="260" r:id="rId5"/>
    <p:sldId id="315" r:id="rId6"/>
    <p:sldId id="261" r:id="rId7"/>
    <p:sldId id="317" r:id="rId8"/>
    <p:sldId id="262" r:id="rId9"/>
    <p:sldId id="263" r:id="rId10"/>
    <p:sldId id="264" r:id="rId11"/>
    <p:sldId id="265" r:id="rId12"/>
    <p:sldId id="359" r:id="rId13"/>
    <p:sldId id="316" r:id="rId14"/>
    <p:sldId id="347" r:id="rId15"/>
    <p:sldId id="348" r:id="rId16"/>
    <p:sldId id="349" r:id="rId17"/>
    <p:sldId id="346" r:id="rId18"/>
    <p:sldId id="267" r:id="rId19"/>
    <p:sldId id="330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325" r:id="rId29"/>
    <p:sldId id="278" r:id="rId30"/>
    <p:sldId id="344" r:id="rId31"/>
    <p:sldId id="324" r:id="rId32"/>
    <p:sldId id="284" r:id="rId33"/>
    <p:sldId id="350" r:id="rId34"/>
    <p:sldId id="289" r:id="rId35"/>
    <p:sldId id="352" r:id="rId36"/>
    <p:sldId id="343" r:id="rId37"/>
    <p:sldId id="353" r:id="rId38"/>
    <p:sldId id="292" r:id="rId39"/>
    <p:sldId id="332" r:id="rId40"/>
    <p:sldId id="334" r:id="rId41"/>
    <p:sldId id="326" r:id="rId42"/>
    <p:sldId id="300" r:id="rId43"/>
    <p:sldId id="355" r:id="rId44"/>
    <p:sldId id="356" r:id="rId45"/>
    <p:sldId id="339" r:id="rId46"/>
    <p:sldId id="357" r:id="rId47"/>
    <p:sldId id="358" r:id="rId48"/>
    <p:sldId id="340" r:id="rId49"/>
    <p:sldId id="306" r:id="rId50"/>
    <p:sldId id="307" r:id="rId51"/>
    <p:sldId id="308" r:id="rId52"/>
    <p:sldId id="309" r:id="rId53"/>
    <p:sldId id="322" r:id="rId54"/>
    <p:sldId id="327" r:id="rId55"/>
    <p:sldId id="323" r:id="rId56"/>
    <p:sldId id="311" r:id="rId57"/>
    <p:sldId id="345" r:id="rId58"/>
    <p:sldId id="354" r:id="rId59"/>
    <p:sldId id="31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3BD41-560C-467F-A393-544B4AF433B9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30BB9-3E6B-400D-8385-F2F029F3B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3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1A0DE7-BD50-442F-9124-0FEFA75BC8CE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0BB9-3E6B-400D-8385-F2F029F3BAC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6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30BB9-3E6B-400D-8385-F2F029F3BAC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8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4C7FC-2B5C-40FB-B8E3-58B632083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14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DR RAHAT SARFRAZ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PROFESSOR  OF  PATHOLOGY</a:t>
            </a:r>
          </a:p>
        </p:txBody>
      </p:sp>
    </p:spTree>
    <p:extLst>
      <p:ext uri="{BB962C8B-B14F-4D97-AF65-F5344CB8AC3E}">
        <p14:creationId xmlns:p14="http://schemas.microsoft.com/office/powerpoint/2010/main" val="141700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WHEN IT IS WRITTEN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9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Submitting articles to journals, especially online journals</a:t>
            </a:r>
          </a:p>
          <a:p>
            <a:r>
              <a:rPr lang="en-US" dirty="0" smtClean="0"/>
              <a:t>Applying for research grants</a:t>
            </a:r>
          </a:p>
          <a:p>
            <a:r>
              <a:rPr lang="en-US" dirty="0" smtClean="0"/>
              <a:t>Writing a book proposal</a:t>
            </a:r>
          </a:p>
          <a:p>
            <a:r>
              <a:rPr lang="en-US" dirty="0" smtClean="0"/>
              <a:t>Completing dissertation, MA or Ph.D. thesis</a:t>
            </a:r>
          </a:p>
          <a:p>
            <a:r>
              <a:rPr lang="en-US" dirty="0" smtClean="0"/>
              <a:t>Writing proposal for a conference paper</a:t>
            </a:r>
          </a:p>
          <a:p>
            <a:r>
              <a:rPr lang="en-US" dirty="0" smtClean="0"/>
              <a:t>Writing a proposal for a book chapter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1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WRITES 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1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SIGNIFICANCE/PURPOSE OF AN ABSTRACT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1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1. For Selection</a:t>
            </a:r>
          </a:p>
          <a:p>
            <a:pPr marL="0" indent="0">
              <a:buNone/>
            </a:pPr>
            <a:r>
              <a:rPr lang="en-US" dirty="0" smtClean="0"/>
              <a:t> 2. For indexing</a:t>
            </a:r>
          </a:p>
          <a:p>
            <a:pPr marL="0" indent="0">
              <a:buNone/>
            </a:pPr>
            <a:r>
              <a:rPr lang="en-US" dirty="0" smtClean="0"/>
              <a:t> 3. For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2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persuade the reader to see the full text</a:t>
            </a:r>
          </a:p>
          <a:p>
            <a:r>
              <a:rPr lang="en-US" dirty="0"/>
              <a:t>To help readers decide the relevance of an article for </a:t>
            </a:r>
            <a:r>
              <a:rPr lang="en-US" dirty="0" smtClean="0"/>
              <a:t>their own  purpose</a:t>
            </a:r>
          </a:p>
        </p:txBody>
      </p:sp>
    </p:spTree>
    <p:extLst>
      <p:ext uri="{BB962C8B-B14F-4D97-AF65-F5344CB8AC3E}">
        <p14:creationId xmlns:p14="http://schemas.microsoft.com/office/powerpoint/2010/main" val="26567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INDEXING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Abstracts should contain key words &amp; phrases that allow easy searching. </a:t>
            </a:r>
          </a:p>
          <a:p>
            <a:r>
              <a:rPr lang="en-US" dirty="0"/>
              <a:t>Can be used by many online databases for indexing large works.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9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COMMUNICATION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to communicate key findings to those who do not have time to read the whole article</a:t>
            </a:r>
          </a:p>
          <a:p>
            <a:r>
              <a:rPr lang="en-US" dirty="0"/>
              <a:t>To answer a call of paper in a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4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QUALITIES OF AN ABSTRACT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4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</a:p>
          <a:p>
            <a:r>
              <a:rPr lang="en-US" dirty="0" smtClean="0"/>
              <a:t>Brevity</a:t>
            </a:r>
          </a:p>
          <a:p>
            <a:r>
              <a:rPr lang="en-US" dirty="0" smtClean="0"/>
              <a:t>Clarity</a:t>
            </a:r>
          </a:p>
          <a:p>
            <a:r>
              <a:rPr lang="en-US" dirty="0" smtClean="0"/>
              <a:t>Uniqueness</a:t>
            </a:r>
          </a:p>
          <a:p>
            <a:r>
              <a:rPr lang="en-US" dirty="0" smtClean="0"/>
              <a:t>Authority</a:t>
            </a:r>
          </a:p>
          <a:p>
            <a:r>
              <a:rPr lang="en-US" dirty="0" smtClean="0"/>
              <a:t>Language</a:t>
            </a:r>
          </a:p>
          <a:p>
            <a:r>
              <a:rPr lang="en-US" dirty="0" smtClean="0"/>
              <a:t> Proper Formatting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2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154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677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35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62" y="76200"/>
            <a:ext cx="9017338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397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209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FORMAT:&#10;• For title&#10;• At the top of the page&#10;• Upper and lowercase letters&#10;• Layout:&#10;It is usually one single paragraph; 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67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09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"/>
            <a:ext cx="89916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305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PROPER FORMATTING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TITLE</a:t>
            </a:r>
            <a:r>
              <a:rPr lang="en-US" dirty="0" smtClean="0"/>
              <a:t>:  At the top of the page</a:t>
            </a:r>
          </a:p>
          <a:p>
            <a:r>
              <a:rPr lang="en-US" dirty="0" smtClean="0"/>
              <a:t>Upper &amp; lower case letters</a:t>
            </a:r>
          </a:p>
          <a:p>
            <a:r>
              <a:rPr lang="en-US" b="1" u="sng" dirty="0" smtClean="0"/>
              <a:t>LAYOUT</a:t>
            </a:r>
            <a:r>
              <a:rPr lang="en-US" dirty="0" smtClean="0"/>
              <a:t>: </a:t>
            </a:r>
          </a:p>
          <a:p>
            <a:r>
              <a:rPr lang="en-US" dirty="0" smtClean="0"/>
              <a:t>Usually one paragraph </a:t>
            </a:r>
          </a:p>
          <a:p>
            <a:r>
              <a:rPr lang="en-US" dirty="0" smtClean="0"/>
              <a:t>Present usually at the beginning of a research article but can be placed elsewhere </a:t>
            </a:r>
            <a:r>
              <a:rPr lang="en-US" dirty="0" err="1" smtClean="0"/>
              <a:t>e.g</a:t>
            </a:r>
            <a:r>
              <a:rPr lang="en-US" dirty="0" smtClean="0"/>
              <a:t> in the  book of abstracts or online </a:t>
            </a:r>
          </a:p>
          <a:p>
            <a:r>
              <a:rPr lang="en-US" dirty="0" smtClean="0"/>
              <a:t>Font size different from main text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5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030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		TENSES USED</a:t>
            </a:r>
          </a:p>
          <a:p>
            <a:r>
              <a:rPr lang="en-US" dirty="0" smtClean="0"/>
              <a:t>Background information: (Present tense)</a:t>
            </a:r>
          </a:p>
          <a:p>
            <a:r>
              <a:rPr lang="en-US" dirty="0" smtClean="0"/>
              <a:t>Principal activity/Specific focus/Objective: Past, present or present perfect tense</a:t>
            </a:r>
          </a:p>
          <a:p>
            <a:r>
              <a:rPr lang="en-US" dirty="0" smtClean="0"/>
              <a:t>Methodology, Results, Discussion:  Past tense</a:t>
            </a:r>
          </a:p>
          <a:p>
            <a:r>
              <a:rPr lang="en-US" dirty="0" smtClean="0"/>
              <a:t>Conclusion: Present tense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3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FOUR C’s OF ABSTRACT WRITING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Complete</a:t>
            </a:r>
            <a:r>
              <a:rPr lang="en-US" dirty="0" smtClean="0"/>
              <a:t>: it covers the major parts of the project/case</a:t>
            </a:r>
          </a:p>
          <a:p>
            <a:r>
              <a:rPr lang="en-US" b="1" dirty="0" smtClean="0"/>
              <a:t>Concise:</a:t>
            </a:r>
            <a:r>
              <a:rPr lang="en-US" dirty="0" smtClean="0"/>
              <a:t> it contains no excess wordiness or unnecessary information</a:t>
            </a:r>
          </a:p>
          <a:p>
            <a:r>
              <a:rPr lang="en-US" b="1" dirty="0" smtClean="0"/>
              <a:t>Clear</a:t>
            </a:r>
            <a:r>
              <a:rPr lang="en-US" dirty="0" smtClean="0"/>
              <a:t>: it is readable, well organized &amp; not too jargon laden  </a:t>
            </a:r>
          </a:p>
          <a:p>
            <a:r>
              <a:rPr lang="en-US" b="1" dirty="0" smtClean="0"/>
              <a:t>Cohesive</a:t>
            </a:r>
            <a:r>
              <a:rPr lang="en-US" dirty="0" smtClean="0"/>
              <a:t>: it flows smoothly between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82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WHAT TO INCLUDE (DO’s)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Backup\Desktop\Logo KEM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52400"/>
            <a:ext cx="7467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06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AN 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Problem/purpose/objective/research question/focus of study</a:t>
            </a:r>
          </a:p>
          <a:p>
            <a:r>
              <a:rPr lang="en-US" dirty="0" smtClean="0"/>
              <a:t>Sample/population size/characteristics</a:t>
            </a:r>
          </a:p>
          <a:p>
            <a:r>
              <a:rPr lang="en-US" dirty="0" smtClean="0"/>
              <a:t>Method (data gathering procedures. Intervention, research design)</a:t>
            </a:r>
          </a:p>
          <a:p>
            <a:r>
              <a:rPr lang="en-US" dirty="0" smtClean="0"/>
              <a:t>Results/Findings</a:t>
            </a:r>
          </a:p>
          <a:p>
            <a:r>
              <a:rPr lang="en-US" dirty="0" smtClean="0"/>
              <a:t>Conclusions/implications/recommendations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38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TO PUT IT SIMPLE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the author did? </a:t>
            </a:r>
          </a:p>
          <a:p>
            <a:r>
              <a:rPr lang="en-US" dirty="0" smtClean="0"/>
              <a:t>How the author did it?</a:t>
            </a:r>
          </a:p>
          <a:p>
            <a:r>
              <a:rPr lang="en-US" dirty="0" smtClean="0"/>
              <a:t>What the author found?</a:t>
            </a:r>
          </a:p>
          <a:p>
            <a:r>
              <a:rPr lang="en-US" dirty="0" smtClean="0"/>
              <a:t>What the author concluded?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90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WHAT NOT TO INCLUDE (Don’ts)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38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add information not contained in the original work.</a:t>
            </a:r>
          </a:p>
          <a:p>
            <a:r>
              <a:rPr lang="en-US" dirty="0" smtClean="0"/>
              <a:t>Do not define terms.</a:t>
            </a:r>
          </a:p>
          <a:p>
            <a:r>
              <a:rPr lang="en-US" dirty="0" smtClean="0"/>
              <a:t>Do not add references. </a:t>
            </a:r>
          </a:p>
          <a:p>
            <a:r>
              <a:rPr lang="en-US" dirty="0" smtClean="0"/>
              <a:t>Do not use trade names, acronyms, abbreviations or symbols. </a:t>
            </a:r>
          </a:p>
          <a:p>
            <a:r>
              <a:rPr lang="en-US" dirty="0" smtClean="0"/>
              <a:t>No tables or figures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41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not commence with “this paper”, “this report”, or </a:t>
            </a:r>
            <a:r>
              <a:rPr lang="en-US" dirty="0"/>
              <a:t>similar sentences . </a:t>
            </a:r>
            <a:endParaRPr lang="en-US" dirty="0" smtClean="0"/>
          </a:p>
          <a:p>
            <a:r>
              <a:rPr lang="en-US" dirty="0" smtClean="0"/>
              <a:t>Should not use sentences that end in “is described”, “is reported”, “is analyzed”</a:t>
            </a:r>
          </a:p>
          <a:p>
            <a:r>
              <a:rPr lang="en-US" dirty="0" smtClean="0"/>
              <a:t>Title should not be repeated or rephrased.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THE ABSTRACT SHOULD BE ABOUT THE RESEARCH, NOT ABOUT THE ACT OF WRITING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91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Abstracts are not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Substitutes for the article &amp; should not be cited as references</a:t>
            </a:r>
          </a:p>
          <a:p>
            <a:r>
              <a:rPr lang="en-US" dirty="0" smtClean="0"/>
              <a:t>Not a summary of the entire article; should present main findings</a:t>
            </a:r>
          </a:p>
          <a:p>
            <a:r>
              <a:rPr lang="en-US" dirty="0" smtClean="0"/>
              <a:t>Do not contain enough information for a critical evaluation of the research</a:t>
            </a:r>
          </a:p>
          <a:p>
            <a:r>
              <a:rPr lang="en-US" dirty="0" smtClean="0"/>
              <a:t>Not fully peer-reviewed: up to 60% are never followed by a complete scientific article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12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DIFFERENCE BETWEEN AN ABSTRACT &amp; 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ABSTRACT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Gives an overview of key points from the whole document &amp; includes </a:t>
            </a:r>
            <a:r>
              <a:rPr lang="en-US" dirty="0"/>
              <a:t>aims, material &amp; methods, results, discussion </a:t>
            </a:r>
            <a:r>
              <a:rPr lang="en-US" dirty="0" smtClean="0"/>
              <a:t>&amp; conclusions</a:t>
            </a:r>
          </a:p>
          <a:p>
            <a:r>
              <a:rPr lang="en-US" dirty="0" smtClean="0"/>
              <a:t>No reference citation&amp; includes no quotes from author.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	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Provides an introduction to the work. Why the topic is chosen. </a:t>
            </a:r>
          </a:p>
          <a:p>
            <a:r>
              <a:rPr lang="en-US" dirty="0" smtClean="0"/>
              <a:t>No material &amp; methods, results, discussion or conclusion</a:t>
            </a:r>
          </a:p>
          <a:p>
            <a:r>
              <a:rPr lang="en-US" dirty="0" smtClean="0"/>
              <a:t>May include quotes &amp;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53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TYPES OF AN ABSTRACT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DESCRIPTIVE </a:t>
            </a:r>
            <a:r>
              <a:rPr lang="en-US" b="1" dirty="0" smtClean="0"/>
              <a:t>ABSTRACT</a:t>
            </a:r>
          </a:p>
          <a:p>
            <a:r>
              <a:rPr lang="en-US" b="1" dirty="0" smtClean="0"/>
              <a:t>INFORMATIVE </a:t>
            </a:r>
            <a:r>
              <a:rPr lang="en-US" b="1" dirty="0"/>
              <a:t>ABSTRACT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27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DESCRITIVE VS INFORMATIVE ABSTRACTS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DESCRIPTIVE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Used for Humanities &amp; social sciences or psychology </a:t>
            </a:r>
            <a:r>
              <a:rPr lang="en-US" dirty="0" smtClean="0"/>
              <a:t>essays.</a:t>
            </a:r>
          </a:p>
          <a:p>
            <a:r>
              <a:rPr lang="en-US" dirty="0"/>
              <a:t>Usually very short (50-100 words)</a:t>
            </a:r>
          </a:p>
          <a:p>
            <a:r>
              <a:rPr lang="en-US" dirty="0" smtClean="0"/>
              <a:t>Describes major points of project.</a:t>
            </a:r>
          </a:p>
          <a:p>
            <a:r>
              <a:rPr lang="en-US" dirty="0" smtClean="0"/>
              <a:t>Includes background, purpose and focus of the paper or an article.</a:t>
            </a:r>
          </a:p>
          <a:p>
            <a:r>
              <a:rPr lang="en-US" dirty="0" smtClean="0"/>
              <a:t>Doesn’t give the methods, results &amp; conclusion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INFORMATIVE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Used in science, engineering or psychology reports </a:t>
            </a:r>
          </a:p>
          <a:p>
            <a:r>
              <a:rPr lang="en-US" dirty="0" smtClean="0"/>
              <a:t>Describes the essential points of paper.</a:t>
            </a:r>
          </a:p>
          <a:p>
            <a:r>
              <a:rPr lang="en-US" dirty="0" smtClean="0"/>
              <a:t>Can go </a:t>
            </a:r>
            <a:r>
              <a:rPr lang="en-US" dirty="0" err="1" smtClean="0"/>
              <a:t>uptill</a:t>
            </a:r>
            <a:r>
              <a:rPr lang="en-US" dirty="0" smtClean="0"/>
              <a:t> 300 words</a:t>
            </a:r>
          </a:p>
          <a:p>
            <a:r>
              <a:rPr lang="en-US" dirty="0" smtClean="0"/>
              <a:t>Includes </a:t>
            </a:r>
            <a:r>
              <a:rPr lang="en-US" dirty="0"/>
              <a:t>background, </a:t>
            </a:r>
            <a:r>
              <a:rPr lang="en-US" dirty="0" smtClean="0"/>
              <a:t>purpose, focus, methods</a:t>
            </a:r>
            <a:r>
              <a:rPr lang="en-US" dirty="0"/>
              <a:t>, results &amp; </a:t>
            </a:r>
            <a:r>
              <a:rPr lang="en-US" dirty="0" smtClean="0"/>
              <a:t>conclusion of full length paper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7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1" name="Content Placeholder 5" descr="Bismillahirrahmanirrahim-1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13838" cy="6835775"/>
          </a:xfrm>
        </p:spPr>
      </p:pic>
    </p:spTree>
    <p:extLst>
      <p:ext uri="{BB962C8B-B14F-4D97-AF65-F5344CB8AC3E}">
        <p14:creationId xmlns:p14="http://schemas.microsoft.com/office/powerpoint/2010/main" val="1827696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STRUCTURED VS UNSTRUCTURED ABSTRACT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STRUCTURED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abstract with distinct labeled sections (intro, methods, result, discussion) for rapid communication</a:t>
            </a:r>
          </a:p>
          <a:p>
            <a:r>
              <a:rPr lang="en-US" dirty="0" smtClean="0"/>
              <a:t>The journal in  which one is planning to submit work will tell which headings to use  </a:t>
            </a:r>
          </a:p>
          <a:p>
            <a:r>
              <a:rPr lang="en-US" dirty="0" smtClean="0"/>
              <a:t>Informative </a:t>
            </a:r>
          </a:p>
          <a:p>
            <a:r>
              <a:rPr lang="en-US" dirty="0" smtClean="0"/>
              <a:t>Quicker to read and understand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	UNSTRUCTURED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Written in a paragraph. </a:t>
            </a:r>
          </a:p>
          <a:p>
            <a:r>
              <a:rPr lang="en-US" dirty="0" smtClean="0"/>
              <a:t>Don’t have any title specific for different parts of an abstract. So author can omit accidently or purpose by some parts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28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EXAMPLES OF STRUCTURED ABSTRACT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09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Qualitative research articles: guidelines, suggestions and needs (</a:t>
            </a:r>
            <a:r>
              <a:rPr lang="en-US" sz="2400" dirty="0"/>
              <a:t>Alberto </a:t>
            </a:r>
            <a:r>
              <a:rPr lang="en-US" sz="2400" dirty="0" err="1"/>
              <a:t>Crescentini</a:t>
            </a:r>
            <a:r>
              <a:rPr lang="en-US" sz="2400" dirty="0"/>
              <a:t> and </a:t>
            </a:r>
            <a:r>
              <a:rPr lang="en-US" sz="2400" dirty="0" err="1"/>
              <a:t>Giuditta</a:t>
            </a:r>
            <a:r>
              <a:rPr lang="en-US" sz="2400" dirty="0"/>
              <a:t> </a:t>
            </a:r>
            <a:r>
              <a:rPr lang="en-US" sz="2400" dirty="0" err="1"/>
              <a:t>Mainardi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it-IT" sz="2400" dirty="0"/>
              <a:t>	Alta Scuola Pedagogica, Locarno, 	Switzerland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sz="4200" b="1" dirty="0" smtClean="0"/>
          </a:p>
          <a:p>
            <a:pPr marL="0" indent="0">
              <a:buNone/>
            </a:pPr>
            <a:r>
              <a:rPr lang="en-US" sz="4200" b="1" dirty="0" smtClean="0"/>
              <a:t>Purpose </a:t>
            </a:r>
            <a:r>
              <a:rPr lang="en-US" sz="4200" dirty="0"/>
              <a:t>– The purpose of this paper is to give ideas and suggestions to avoid some typical </a:t>
            </a:r>
            <a:r>
              <a:rPr lang="en-US" sz="4200" dirty="0" smtClean="0"/>
              <a:t>problems of </a:t>
            </a:r>
            <a:r>
              <a:rPr lang="en-US" sz="4200" dirty="0"/>
              <a:t>qualitative articles. The aim is not to debate quality in qualitative research but to indicate </a:t>
            </a:r>
            <a:r>
              <a:rPr lang="en-US" sz="4200" dirty="0" smtClean="0"/>
              <a:t>some practical </a:t>
            </a:r>
            <a:r>
              <a:rPr lang="en-US" sz="4200" dirty="0"/>
              <a:t>solutions.</a:t>
            </a:r>
            <a:br>
              <a:rPr lang="en-US" sz="4200" dirty="0"/>
            </a:br>
            <a:r>
              <a:rPr lang="en-US" sz="4200" b="1" dirty="0"/>
              <a:t>Design/methodology/approach </a:t>
            </a:r>
            <a:r>
              <a:rPr lang="en-US" sz="4200" dirty="0"/>
              <a:t>– The paper discusses the design of qualitative research and </a:t>
            </a:r>
            <a:r>
              <a:rPr lang="en-US" sz="4200" dirty="0" smtClean="0"/>
              <a:t>the structure </a:t>
            </a:r>
            <a:r>
              <a:rPr lang="en-US" sz="4200" dirty="0"/>
              <a:t>of a qualitative article giving some methodological suggestions to make it better for </a:t>
            </a:r>
            <a:r>
              <a:rPr lang="en-US" sz="4200" dirty="0" smtClean="0"/>
              <a:t>the reader </a:t>
            </a:r>
            <a:r>
              <a:rPr lang="en-US" sz="4200" dirty="0"/>
              <a:t>and the reviewer.</a:t>
            </a:r>
            <a:br>
              <a:rPr lang="en-US" sz="4200" dirty="0"/>
            </a:br>
            <a:r>
              <a:rPr lang="en-US" sz="4200" b="1" dirty="0"/>
              <a:t>Findings </a:t>
            </a:r>
            <a:r>
              <a:rPr lang="en-US" sz="4200" dirty="0"/>
              <a:t>– The paper finds that the main criteria to getting published are that the article must be</a:t>
            </a:r>
            <a:br>
              <a:rPr lang="en-US" sz="4200" dirty="0"/>
            </a:br>
            <a:r>
              <a:rPr lang="en-US" sz="4200" dirty="0"/>
              <a:t>transparent regarding the process followed in the research and it must well structured so it can </a:t>
            </a:r>
            <a:r>
              <a:rPr lang="en-US" sz="4200" dirty="0" smtClean="0"/>
              <a:t>be understood </a:t>
            </a:r>
            <a:r>
              <a:rPr lang="en-US" sz="4200" dirty="0"/>
              <a:t>by readers.</a:t>
            </a:r>
            <a:br>
              <a:rPr lang="en-US" sz="4200" dirty="0"/>
            </a:br>
            <a:r>
              <a:rPr lang="en-US" sz="4200" b="1" dirty="0"/>
              <a:t>Originality/value</a:t>
            </a:r>
            <a:r>
              <a:rPr lang="en-US" sz="4200" dirty="0"/>
              <a:t> – If these guidelines are followed the review process of articles will be </a:t>
            </a:r>
            <a:r>
              <a:rPr lang="en-US" sz="4200" dirty="0" smtClean="0"/>
              <a:t>smoother and </a:t>
            </a:r>
            <a:r>
              <a:rPr lang="en-US" sz="4200" dirty="0"/>
              <a:t>the number of rejected papers should decrease. The paper will benefit young researchers who </a:t>
            </a:r>
            <a:r>
              <a:rPr lang="en-US" sz="4200" dirty="0" smtClean="0"/>
              <a:t>can find </a:t>
            </a:r>
            <a:r>
              <a:rPr lang="en-US" sz="4200" dirty="0"/>
              <a:t>suggestions on writing a paper for the Journal of Workplace Learning.</a:t>
            </a:r>
            <a:br>
              <a:rPr lang="en-US" sz="4200" dirty="0"/>
            </a:br>
            <a:r>
              <a:rPr lang="en-US" sz="4200" b="1" dirty="0"/>
              <a:t>Keywords</a:t>
            </a:r>
            <a:r>
              <a:rPr lang="en-US" sz="4200" dirty="0"/>
              <a:t> Qualitative research, Research methods, Quality improvement</a:t>
            </a:r>
            <a:br>
              <a:rPr lang="en-US" sz="4200" dirty="0"/>
            </a:br>
            <a:r>
              <a:rPr lang="en-US" sz="4200" b="1" dirty="0"/>
              <a:t>Paper type </a:t>
            </a:r>
            <a:r>
              <a:rPr lang="en-US" sz="4200" dirty="0"/>
              <a:t>Research paper </a:t>
            </a:r>
            <a:br>
              <a:rPr lang="en-US" sz="4200" dirty="0"/>
            </a:b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884941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en-US" dirty="0" smtClean="0"/>
              <a:t>OF UNSTRUCTURED </a:t>
            </a:r>
            <a:r>
              <a:rPr lang="en-US" dirty="0"/>
              <a:t>ABSTRACT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77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Structured </a:t>
            </a:r>
            <a:r>
              <a:rPr lang="en-US" sz="3100" b="1" dirty="0"/>
              <a:t>vs. Unstructured Abstract: A Different</a:t>
            </a:r>
            <a:br>
              <a:rPr lang="en-US" sz="3100" b="1" dirty="0"/>
            </a:br>
            <a:r>
              <a:rPr lang="en-US" sz="3100" b="1" dirty="0"/>
              <a:t>Look at Iranian Journals of Library Science</a:t>
            </a:r>
            <a:r>
              <a:rPr lang="en-US" sz="31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ABSTRACT: </a:t>
            </a:r>
            <a:r>
              <a:rPr lang="en-US" dirty="0"/>
              <a:t>The present study </a:t>
            </a:r>
            <a:r>
              <a:rPr lang="en-US" dirty="0">
                <a:solidFill>
                  <a:srgbClr val="C00000"/>
                </a:solidFill>
              </a:rPr>
              <a:t>aims</a:t>
            </a:r>
            <a:r>
              <a:rPr lang="en-US" dirty="0"/>
              <a:t> to investigate the quality of the structured versus </a:t>
            </a:r>
            <a:r>
              <a:rPr lang="en-US" dirty="0" smtClean="0"/>
              <a:t>unstructured abstracts </a:t>
            </a:r>
            <a:r>
              <a:rPr lang="en-US" dirty="0"/>
              <a:t>in terms of content comprehensiveness and observing the items in APA </a:t>
            </a:r>
            <a:r>
              <a:rPr lang="en-US" dirty="0" err="1"/>
              <a:t>manual.This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survey uses </a:t>
            </a:r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/>
              <a:t>content analysis method. Data were collected through study of abstracts. Journals included in </a:t>
            </a:r>
            <a:r>
              <a:rPr lang="en-US" dirty="0" smtClean="0"/>
              <a:t>this  study </a:t>
            </a:r>
            <a:r>
              <a:rPr lang="en-US" dirty="0"/>
              <a:t>are as follows: </a:t>
            </a:r>
            <a:r>
              <a:rPr lang="en-US" dirty="0" err="1"/>
              <a:t>Faslname</a:t>
            </a:r>
            <a:r>
              <a:rPr lang="en-US" dirty="0"/>
              <a:t>-ye </a:t>
            </a:r>
            <a:r>
              <a:rPr lang="en-US" dirty="0" err="1"/>
              <a:t>Ketab</a:t>
            </a:r>
            <a:r>
              <a:rPr lang="en-US" dirty="0"/>
              <a:t>, Journal of Academic Librarianship and Information Science</a:t>
            </a:r>
            <a:r>
              <a:rPr lang="en-US" dirty="0" smtClean="0"/>
              <a:t>, Iranian </a:t>
            </a:r>
            <a:r>
              <a:rPr lang="en-US" dirty="0"/>
              <a:t>Journal of Information Processing &amp; Management, Library and Information Science Quarterly</a:t>
            </a:r>
            <a:r>
              <a:rPr lang="en-US" dirty="0" smtClean="0"/>
              <a:t>, </a:t>
            </a:r>
            <a:r>
              <a:rPr lang="en-US" dirty="0" err="1" smtClean="0"/>
              <a:t>Ganjine</a:t>
            </a:r>
            <a:r>
              <a:rPr lang="en-US" dirty="0" smtClean="0"/>
              <a:t>-ye </a:t>
            </a:r>
            <a:r>
              <a:rPr lang="en-US" dirty="0" err="1"/>
              <a:t>Asnad</a:t>
            </a:r>
            <a:r>
              <a:rPr lang="en-US" dirty="0"/>
              <a:t>, and Research on Information Sciences &amp; Public Libraries. Of </a:t>
            </a:r>
            <a:r>
              <a:rPr lang="en-US" dirty="0">
                <a:solidFill>
                  <a:srgbClr val="C00000"/>
                </a:solidFill>
              </a:rPr>
              <a:t>each publication</a:t>
            </a:r>
            <a:r>
              <a:rPr lang="en-US" dirty="0" smtClean="0">
                <a:solidFill>
                  <a:srgbClr val="C00000"/>
                </a:solidFill>
              </a:rPr>
              <a:t>, abstracts </a:t>
            </a:r>
            <a:r>
              <a:rPr lang="en-US" dirty="0">
                <a:solidFill>
                  <a:srgbClr val="C00000"/>
                </a:solidFill>
              </a:rPr>
              <a:t>of 4 recent issues have been </a:t>
            </a:r>
            <a:r>
              <a:rPr lang="en-US" dirty="0" err="1">
                <a:solidFill>
                  <a:srgbClr val="C00000"/>
                </a:solidFill>
              </a:rPr>
              <a:t>studied.Of</a:t>
            </a:r>
            <a:r>
              <a:rPr lang="en-US" dirty="0">
                <a:solidFill>
                  <a:srgbClr val="C00000"/>
                </a:solidFill>
              </a:rPr>
              <a:t> 245 </a:t>
            </a:r>
            <a:r>
              <a:rPr lang="en-US" dirty="0"/>
              <a:t>abstracts, 49.4 percent were structured and </a:t>
            </a:r>
            <a:r>
              <a:rPr lang="en-US" dirty="0" smtClean="0"/>
              <a:t>50.6 percent </a:t>
            </a:r>
            <a:r>
              <a:rPr lang="en-US" dirty="0"/>
              <a:t>were unstructured. The score mean for structured abstracts was higher than unstructured ones</a:t>
            </a:r>
            <a:r>
              <a:rPr lang="en-US" dirty="0" smtClean="0"/>
              <a:t>. The </a:t>
            </a:r>
            <a:r>
              <a:rPr lang="en-US" dirty="0"/>
              <a:t>most frequent omission from abstracts was information about ''conclusions" and the least </a:t>
            </a:r>
            <a:r>
              <a:rPr lang="en-US" dirty="0" smtClean="0"/>
              <a:t>omission  belonged </a:t>
            </a:r>
            <a:r>
              <a:rPr lang="en-US" dirty="0"/>
              <a:t>to "purpose". It was </a:t>
            </a:r>
            <a:r>
              <a:rPr lang="en-US" dirty="0">
                <a:solidFill>
                  <a:srgbClr val="C00000"/>
                </a:solidFill>
              </a:rPr>
              <a:t>revealed t</a:t>
            </a:r>
            <a:r>
              <a:rPr lang="en-US" dirty="0"/>
              <a:t>hat most of Persian journals of LIS use structured abstracts</a:t>
            </a:r>
            <a:r>
              <a:rPr lang="en-US" dirty="0" smtClean="0"/>
              <a:t>, although </a:t>
            </a:r>
            <a:r>
              <a:rPr lang="en-US" dirty="0"/>
              <a:t>the structures used were </a:t>
            </a:r>
            <a:r>
              <a:rPr lang="en-US" dirty="0" smtClean="0"/>
              <a:t>not. </a:t>
            </a:r>
            <a:r>
              <a:rPr lang="en-US" dirty="0">
                <a:solidFill>
                  <a:srgbClr val="C00000"/>
                </a:solidFill>
              </a:rPr>
              <a:t>Based on findings of the current study, it seems that </a:t>
            </a:r>
            <a:r>
              <a:rPr lang="en-US" dirty="0" smtClean="0">
                <a:solidFill>
                  <a:srgbClr val="C00000"/>
                </a:solidFill>
              </a:rPr>
              <a:t>a structured </a:t>
            </a:r>
            <a:r>
              <a:rPr lang="en-US" dirty="0">
                <a:solidFill>
                  <a:srgbClr val="C00000"/>
                </a:solidFill>
              </a:rPr>
              <a:t>format increases the quality of abstracts.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b="1" i="1" dirty="0"/>
              <a:t>Keyword: </a:t>
            </a:r>
            <a:r>
              <a:rPr lang="en-US" dirty="0"/>
              <a:t>abstracting, library and information science journals, structured abstract, unstructured abstract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84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Writing a case report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ABSTRACT</a:t>
            </a:r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</a:rPr>
              <a:t>A case report is a description of a single </a:t>
            </a:r>
            <a:r>
              <a:rPr lang="en-US" b="1" dirty="0" smtClean="0">
                <a:solidFill>
                  <a:srgbClr val="C00000"/>
                </a:solidFill>
              </a:rPr>
              <a:t>case with </a:t>
            </a:r>
            <a:r>
              <a:rPr lang="en-US" b="1" dirty="0">
                <a:solidFill>
                  <a:srgbClr val="C00000"/>
                </a:solidFill>
              </a:rPr>
              <a:t>unique features</a:t>
            </a:r>
            <a:r>
              <a:rPr lang="en-US" b="1" dirty="0"/>
              <a:t>. This includes a </a:t>
            </a:r>
            <a:r>
              <a:rPr lang="en-US" b="1" dirty="0" smtClean="0"/>
              <a:t>previously unreported </a:t>
            </a:r>
            <a:r>
              <a:rPr lang="en-US" b="1" dirty="0"/>
              <a:t>clinical condition, </a:t>
            </a:r>
            <a:r>
              <a:rPr lang="en-US" b="1" dirty="0" smtClean="0"/>
              <a:t>previously unreported </a:t>
            </a:r>
            <a:r>
              <a:rPr lang="en-US" b="1" dirty="0"/>
              <a:t>observation of a </a:t>
            </a:r>
            <a:r>
              <a:rPr lang="en-US" b="1" dirty="0" err="1"/>
              <a:t>recognised</a:t>
            </a:r>
            <a:r>
              <a:rPr lang="en-US" b="1" dirty="0"/>
              <a:t> disease,</a:t>
            </a:r>
            <a:br>
              <a:rPr lang="en-US" b="1" dirty="0"/>
            </a:br>
            <a:r>
              <a:rPr lang="en-US" b="1" dirty="0"/>
              <a:t>unique use of imaging or diagnostic test to </a:t>
            </a:r>
            <a:r>
              <a:rPr lang="en-US" b="1" dirty="0" smtClean="0"/>
              <a:t>reveal a </a:t>
            </a:r>
            <a:r>
              <a:rPr lang="en-US" b="1" dirty="0"/>
              <a:t>disease, previously-unreported treatment </a:t>
            </a:r>
            <a:r>
              <a:rPr lang="en-US" b="1" dirty="0" smtClean="0"/>
              <a:t>in a </a:t>
            </a:r>
            <a:r>
              <a:rPr lang="en-US" b="1" dirty="0" err="1"/>
              <a:t>recognised</a:t>
            </a:r>
            <a:r>
              <a:rPr lang="en-US" b="1" dirty="0"/>
              <a:t> disease, or </a:t>
            </a:r>
            <a:r>
              <a:rPr lang="en-US" b="1" dirty="0" smtClean="0"/>
              <a:t>previously-unreported complication </a:t>
            </a:r>
            <a:r>
              <a:rPr lang="en-US" b="1" dirty="0"/>
              <a:t>of a procedure. </a:t>
            </a:r>
            <a:r>
              <a:rPr lang="en-US" b="1" dirty="0">
                <a:solidFill>
                  <a:srgbClr val="C00000"/>
                </a:solidFill>
              </a:rPr>
              <a:t>Case reports </a:t>
            </a:r>
            <a:r>
              <a:rPr lang="en-US" b="1" dirty="0" smtClean="0">
                <a:solidFill>
                  <a:srgbClr val="C00000"/>
                </a:solidFill>
              </a:rPr>
              <a:t>should be </a:t>
            </a:r>
            <a:r>
              <a:rPr lang="en-US" b="1" dirty="0"/>
              <a:t>short and focused, with a limited number </a:t>
            </a:r>
            <a:r>
              <a:rPr lang="en-US" b="1" dirty="0" smtClean="0"/>
              <a:t>of figures </a:t>
            </a:r>
            <a:r>
              <a:rPr lang="en-US" b="1" dirty="0"/>
              <a:t>and references. </a:t>
            </a:r>
            <a:r>
              <a:rPr lang="en-US" b="1" dirty="0">
                <a:solidFill>
                  <a:srgbClr val="C00000"/>
                </a:solidFill>
              </a:rPr>
              <a:t>The structure of a </a:t>
            </a:r>
            <a:r>
              <a:rPr lang="en-US" b="1" dirty="0" smtClean="0">
                <a:solidFill>
                  <a:srgbClr val="C00000"/>
                </a:solidFill>
              </a:rPr>
              <a:t>case report </a:t>
            </a:r>
            <a:r>
              <a:rPr lang="en-US" b="1" dirty="0">
                <a:solidFill>
                  <a:srgbClr val="C00000"/>
                </a:solidFill>
              </a:rPr>
              <a:t>usually comprises </a:t>
            </a:r>
            <a:r>
              <a:rPr lang="en-US" b="1" dirty="0"/>
              <a:t>a short unstructured (</a:t>
            </a:r>
            <a:r>
              <a:rPr lang="en-US" b="1" dirty="0" smtClean="0"/>
              <a:t>or no</a:t>
            </a:r>
            <a:r>
              <a:rPr lang="en-US" b="1" dirty="0"/>
              <a:t>) abstract, brief (or no) introduction, </a:t>
            </a:r>
            <a:r>
              <a:rPr lang="en-US" b="1" dirty="0" smtClean="0"/>
              <a:t>succinct but </a:t>
            </a:r>
            <a:r>
              <a:rPr lang="en-US" b="1" dirty="0"/>
              <a:t>comprehensive report of the case, and </a:t>
            </a:r>
            <a:r>
              <a:rPr lang="en-US" b="1" dirty="0" smtClean="0"/>
              <a:t>to the point </a:t>
            </a:r>
            <a:r>
              <a:rPr lang="en-US" b="1" dirty="0"/>
              <a:t>discussion</a:t>
            </a:r>
            <a:r>
              <a:rPr lang="en-US" b="1" dirty="0" smtClean="0"/>
              <a:t>.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Keywords: case report, medical writing, </a:t>
            </a:r>
            <a:r>
              <a:rPr lang="en-US" b="1" dirty="0" err="1"/>
              <a:t>scientifc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paper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89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FOR REVIEW ARTICLE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24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INNOCENT </a:t>
            </a:r>
            <a:r>
              <a:rPr lang="en-US" sz="4000" b="1" dirty="0"/>
              <a:t>COVID-19 CARRIERS, </a:t>
            </a:r>
            <a:r>
              <a:rPr lang="en-US" sz="4000" b="1" dirty="0" smtClean="0"/>
              <a:t>REVIEW ARTICLE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Objective</a:t>
            </a:r>
            <a:r>
              <a:rPr lang="en-US" dirty="0"/>
              <a:t>: To assess symptomatology and spread of corona virus disease 2019 (COVID-19) in children.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Study Design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rgbClr val="C00000"/>
                </a:solidFill>
              </a:rPr>
              <a:t>Literature review.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Place and Duration of Study</a:t>
            </a:r>
            <a:r>
              <a:rPr lang="en-US" b="1" dirty="0"/>
              <a:t>: </a:t>
            </a:r>
            <a:r>
              <a:rPr lang="en-US" dirty="0"/>
              <a:t>Online literature search was carried out from Jan 2020 to May 2020 using </a:t>
            </a:r>
            <a:r>
              <a:rPr lang="en-US" dirty="0" smtClean="0"/>
              <a:t>online search </a:t>
            </a:r>
            <a:r>
              <a:rPr lang="en-US" dirty="0"/>
              <a:t>engines available including Google Scholar, Science Direct and Pub Med with the help of key words.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Methodology</a:t>
            </a:r>
            <a:r>
              <a:rPr lang="en-US" b="1" i="1" dirty="0"/>
              <a:t>: </a:t>
            </a:r>
            <a:r>
              <a:rPr lang="en-US" dirty="0"/>
              <a:t>This resulted in retrieval of 201 articles after removing duplicated ones. Following, which </a:t>
            </a:r>
            <a:r>
              <a:rPr lang="en-US" dirty="0" smtClean="0"/>
              <a:t>these articles </a:t>
            </a:r>
            <a:r>
              <a:rPr lang="en-US" dirty="0"/>
              <a:t>were scrolled down, articles with incomplete information and covering comorbidities were not included.</a:t>
            </a:r>
            <a:br>
              <a:rPr lang="en-US" dirty="0"/>
            </a:br>
            <a:r>
              <a:rPr lang="en-US" dirty="0"/>
              <a:t>Case reports, case series, letters or editorials were also excluded. Articles related to clinical features and spread </a:t>
            </a:r>
            <a:r>
              <a:rPr lang="en-US" dirty="0" smtClean="0"/>
              <a:t>of corona </a:t>
            </a:r>
            <a:r>
              <a:rPr lang="en-US" dirty="0"/>
              <a:t>virus disease 2019 (COVID-19) in children were included. Six articles were finally selected for the review.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Result</a:t>
            </a:r>
            <a:r>
              <a:rPr lang="en-US" i="1" dirty="0">
                <a:solidFill>
                  <a:srgbClr val="C00000"/>
                </a:solidFill>
              </a:rPr>
              <a:t>:</a:t>
            </a:r>
            <a:r>
              <a:rPr lang="en-US" i="1" dirty="0"/>
              <a:t> </a:t>
            </a:r>
            <a:r>
              <a:rPr lang="en-US" dirty="0"/>
              <a:t>This review observed that although children are less affected by COVID-19 but they can play </a:t>
            </a:r>
            <a:r>
              <a:rPr lang="en-US" dirty="0" smtClean="0"/>
              <a:t>an important </a:t>
            </a:r>
            <a:r>
              <a:rPr lang="en-US" dirty="0"/>
              <a:t>role in its spread especially to elderly population having comorbidities.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Conclusion</a:t>
            </a:r>
            <a:r>
              <a:rPr lang="en-US" i="1" dirty="0"/>
              <a:t>: </a:t>
            </a:r>
            <a:r>
              <a:rPr lang="en-US" dirty="0"/>
              <a:t>Children might be asymptomatic carriers of COVID-19.</a:t>
            </a:r>
            <a:br>
              <a:rPr lang="en-US" dirty="0"/>
            </a:br>
            <a:r>
              <a:rPr lang="en-US" b="1" dirty="0"/>
              <a:t>Keywords</a:t>
            </a:r>
            <a:r>
              <a:rPr lang="en-US" dirty="0"/>
              <a:t>: Children, Corona virus, COVID-19, SARS-CoV-2, Spread, Transmission.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377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Writing </a:t>
            </a:r>
            <a:r>
              <a:rPr lang="en-US" sz="3100" b="1" dirty="0"/>
              <a:t>a narrative biomedical review: considerations</a:t>
            </a:r>
            <a:br>
              <a:rPr lang="en-US" sz="3100" b="1" dirty="0"/>
            </a:br>
            <a:r>
              <a:rPr lang="en-US" sz="3100" b="1" dirty="0"/>
              <a:t>for authors, peer reviewers, and editors</a:t>
            </a:r>
            <a:r>
              <a:rPr lang="en-US" sz="31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Abstract </a:t>
            </a:r>
            <a:r>
              <a:rPr lang="en-US" dirty="0">
                <a:solidFill>
                  <a:srgbClr val="C00000"/>
                </a:solidFill>
              </a:rPr>
              <a:t>Review articl</a:t>
            </a:r>
            <a:r>
              <a:rPr lang="en-US" dirty="0"/>
              <a:t>es comprehensively covering </a:t>
            </a:r>
            <a:r>
              <a:rPr lang="en-US" dirty="0" smtClean="0"/>
              <a:t>a </a:t>
            </a:r>
            <a:r>
              <a:rPr lang="en-US" dirty="0" err="1" smtClean="0"/>
              <a:t>specic</a:t>
            </a:r>
            <a:r>
              <a:rPr lang="en-US" dirty="0" smtClean="0"/>
              <a:t> </a:t>
            </a:r>
            <a:r>
              <a:rPr lang="en-US" dirty="0"/>
              <a:t>topic are crucial for successful research and academic projects. Most editors consider review articles </a:t>
            </a:r>
            <a:r>
              <a:rPr lang="en-US" dirty="0" smtClean="0"/>
              <a:t>for special </a:t>
            </a:r>
            <a:r>
              <a:rPr lang="en-US" dirty="0"/>
              <a:t>and regular issues of journals. Writing a </a:t>
            </a:r>
            <a:r>
              <a:rPr lang="en-US" dirty="0" smtClean="0"/>
              <a:t>review requires </a:t>
            </a:r>
            <a:r>
              <a:rPr lang="en-US" dirty="0"/>
              <a:t>deep knowledge and understanding of a Weld. </a:t>
            </a:r>
            <a:r>
              <a:rPr lang="en-US" dirty="0" smtClean="0">
                <a:solidFill>
                  <a:srgbClr val="C00000"/>
                </a:solidFill>
              </a:rPr>
              <a:t>The aim </a:t>
            </a:r>
            <a:r>
              <a:rPr lang="en-US" dirty="0">
                <a:solidFill>
                  <a:srgbClr val="C00000"/>
                </a:solidFill>
              </a:rPr>
              <a:t>of </a:t>
            </a:r>
            <a:r>
              <a:rPr lang="en-US" dirty="0"/>
              <a:t>this review is to analyze the main steps in writing </a:t>
            </a:r>
            <a:r>
              <a:rPr lang="en-US" dirty="0" smtClean="0"/>
              <a:t>a narrative </a:t>
            </a:r>
            <a:r>
              <a:rPr lang="en-US" dirty="0"/>
              <a:t>biomedical review and to consider points that </a:t>
            </a:r>
            <a:r>
              <a:rPr lang="en-US" dirty="0" smtClean="0"/>
              <a:t>may increase </a:t>
            </a:r>
            <a:r>
              <a:rPr lang="en-US" dirty="0"/>
              <a:t>the chances of success. We </a:t>
            </a:r>
            <a:r>
              <a:rPr lang="en-US" dirty="0">
                <a:solidFill>
                  <a:srgbClr val="C00000"/>
                </a:solidFill>
              </a:rPr>
              <a:t>performed a comprehensive search through </a:t>
            </a:r>
            <a:r>
              <a:rPr lang="en-US" dirty="0"/>
              <a:t>MEDLINE, EMBASE, Scopus, </a:t>
            </a:r>
            <a:r>
              <a:rPr lang="en-US" dirty="0" smtClean="0"/>
              <a:t>and Web </a:t>
            </a:r>
            <a:r>
              <a:rPr lang="en-US" dirty="0"/>
              <a:t>of Science using the following keywords: review </a:t>
            </a:r>
            <a:r>
              <a:rPr lang="en-US" dirty="0" smtClean="0"/>
              <a:t>of the </a:t>
            </a:r>
            <a:r>
              <a:rPr lang="en-US" dirty="0"/>
              <a:t>literature, narrative review, title, abstract, authorship</a:t>
            </a:r>
            <a:r>
              <a:rPr lang="en-US" dirty="0" smtClean="0"/>
              <a:t>, ethics</a:t>
            </a:r>
            <a:r>
              <a:rPr lang="en-US" dirty="0"/>
              <a:t>, peer review, research methods, medical writing, </a:t>
            </a:r>
            <a:r>
              <a:rPr lang="en-US" dirty="0" err="1" smtClean="0"/>
              <a:t>scientIfic</a:t>
            </a:r>
            <a:r>
              <a:rPr lang="en-US" dirty="0" smtClean="0"/>
              <a:t> </a:t>
            </a:r>
            <a:r>
              <a:rPr lang="en-US" dirty="0"/>
              <a:t>writing, and writing standards</a:t>
            </a:r>
            <a:r>
              <a:rPr lang="en-US" dirty="0">
                <a:solidFill>
                  <a:srgbClr val="C00000"/>
                </a:solidFill>
              </a:rPr>
              <a:t>. Opinions </a:t>
            </a:r>
            <a:r>
              <a:rPr lang="en-US" dirty="0" smtClean="0">
                <a:solidFill>
                  <a:srgbClr val="C00000"/>
                </a:solidFill>
              </a:rPr>
              <a:t>expressed in </a:t>
            </a:r>
            <a:r>
              <a:rPr lang="en-US" dirty="0">
                <a:solidFill>
                  <a:srgbClr val="C00000"/>
                </a:solidFill>
              </a:rPr>
              <a:t>the review are </a:t>
            </a:r>
            <a:r>
              <a:rPr lang="en-US" dirty="0"/>
              <a:t>also based on personal experience </a:t>
            </a:r>
            <a:r>
              <a:rPr lang="en-US" dirty="0" smtClean="0"/>
              <a:t>as authors</a:t>
            </a:r>
            <a:r>
              <a:rPr lang="en-US" dirty="0"/>
              <a:t>, peer reviewers, and editors. </a:t>
            </a:r>
            <a:endParaRPr lang="en-US" dirty="0" smtClean="0"/>
          </a:p>
          <a:p>
            <a:r>
              <a:rPr lang="en-US" b="1" dirty="0"/>
              <a:t>Keywords </a:t>
            </a:r>
            <a:r>
              <a:rPr lang="en-US" dirty="0"/>
              <a:t>Narrative review · Title · Abstract </a:t>
            </a:r>
            <a:r>
              <a:rPr lang="en-US" dirty="0" smtClean="0"/>
              <a:t>· Authorship </a:t>
            </a:r>
            <a:r>
              <a:rPr lang="en-US" dirty="0"/>
              <a:t>· Ethics · Peer-review · Research methods </a:t>
            </a:r>
            <a:r>
              <a:rPr lang="en-US" dirty="0" smtClean="0"/>
              <a:t>· Medical </a:t>
            </a:r>
            <a:r>
              <a:rPr lang="en-US" dirty="0"/>
              <a:t>writing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56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A systematic literature review assessing if genetic </a:t>
            </a:r>
            <a:r>
              <a:rPr lang="en-US" b="1" dirty="0" smtClean="0"/>
              <a:t>biomarkers are </a:t>
            </a:r>
            <a:r>
              <a:rPr lang="en-US" b="1" dirty="0"/>
              <a:t>predictors for platinum-based chemotherapy </a:t>
            </a:r>
            <a:r>
              <a:rPr lang="en-US" b="1" dirty="0" smtClean="0"/>
              <a:t>response in </a:t>
            </a:r>
            <a:r>
              <a:rPr lang="en-US" b="1" dirty="0"/>
              <a:t>ovarian cancer patients</a:t>
            </a:r>
            <a:br>
              <a:rPr lang="en-US" b="1" dirty="0"/>
            </a:br>
            <a:r>
              <a:rPr lang="en-US" dirty="0"/>
              <a:t>Caitlin Phillips-Chavez1,2 &amp; Michael Watson2 &amp; Jermaine Coward3,4 &amp; Janet Schloss5 </a:t>
            </a:r>
            <a:endParaRPr lang="en-US" dirty="0" smtClean="0"/>
          </a:p>
          <a:p>
            <a:r>
              <a:rPr lang="en-US" dirty="0"/>
              <a:t>Received: 16 December 2019 /Accepted: 6 April 2020</a:t>
            </a:r>
            <a:br>
              <a:rPr lang="en-US" dirty="0"/>
            </a:br>
            <a:r>
              <a:rPr lang="en-US" dirty="0"/>
              <a:t># Springer-</a:t>
            </a:r>
            <a:r>
              <a:rPr lang="en-US" dirty="0" err="1"/>
              <a:t>Verlag</a:t>
            </a:r>
            <a:r>
              <a:rPr lang="en-US" dirty="0"/>
              <a:t> GmbH Germany, part of Springer Nature 2020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1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STRUCTURED &amp; UNSTRUCTURED ABSTRACTS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 for review article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644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Background</a:t>
            </a:r>
            <a:r>
              <a:rPr lang="en-US" sz="1600" dirty="0" smtClean="0">
                <a:solidFill>
                  <a:srgbClr val="C00000"/>
                </a:solidFill>
              </a:rPr>
              <a:t> :</a:t>
            </a:r>
            <a:r>
              <a:rPr lang="en-US" sz="1600" dirty="0" smtClean="0"/>
              <a:t> Ovarian </a:t>
            </a:r>
            <a:r>
              <a:rPr lang="en-US" sz="1600" dirty="0"/>
              <a:t>cancer is the deadliest of gynecologic malignancies with the 5-year overall survival rate </a:t>
            </a:r>
            <a:r>
              <a:rPr lang="en-US" sz="1600" dirty="0" smtClean="0"/>
              <a:t>remaining at </a:t>
            </a:r>
            <a:r>
              <a:rPr lang="en-US" sz="1600" dirty="0"/>
              <a:t>approximately 30%, a rate that has not improved over the last three decades. Standard of care for epithelial </a:t>
            </a:r>
            <a:r>
              <a:rPr lang="en-US" sz="1600" dirty="0" smtClean="0"/>
              <a:t>ovarian cancer </a:t>
            </a:r>
            <a:r>
              <a:rPr lang="en-US" sz="1600" dirty="0"/>
              <a:t>patients consists of a platinum compound with a </a:t>
            </a:r>
            <a:r>
              <a:rPr lang="en-US" sz="1600" dirty="0" err="1"/>
              <a:t>taxane</a:t>
            </a:r>
            <a:r>
              <a:rPr lang="en-US" sz="1600" dirty="0"/>
              <a:t> given intravenously following </a:t>
            </a:r>
            <a:r>
              <a:rPr lang="en-US" sz="1600" dirty="0" err="1"/>
              <a:t>debulking</a:t>
            </a:r>
            <a:r>
              <a:rPr lang="en-US" sz="1600" dirty="0"/>
              <a:t> surgery; however, 80% of cases relapse within 2 years of diagnosis. </a:t>
            </a:r>
            <a:r>
              <a:rPr lang="en-US" sz="1600" b="1" dirty="0"/>
              <a:t>This review sought to identify key underlying biomarkers </a:t>
            </a:r>
            <a:r>
              <a:rPr lang="en-US" sz="1600" b="1" dirty="0" smtClean="0"/>
              <a:t>related to </a:t>
            </a:r>
            <a:r>
              <a:rPr lang="en-US" sz="1600" b="1" dirty="0"/>
              <a:t>platinum resistance in ovarian cancer to establish possible prognostic biomarkers of </a:t>
            </a:r>
            <a:r>
              <a:rPr lang="en-US" sz="1600" b="1" dirty="0" err="1"/>
              <a:t>chemoresponse</a:t>
            </a:r>
            <a:r>
              <a:rPr lang="en-US" sz="1600" b="1" dirty="0"/>
              <a:t>.</a:t>
            </a:r>
            <a:br>
              <a:rPr lang="en-US" sz="1600" b="1" dirty="0"/>
            </a:br>
            <a:r>
              <a:rPr lang="en-US" sz="1600" b="1" dirty="0" smtClean="0">
                <a:solidFill>
                  <a:srgbClr val="C00000"/>
                </a:solidFill>
              </a:rPr>
              <a:t>Methods </a:t>
            </a:r>
            <a:r>
              <a:rPr lang="en-US" sz="1600" dirty="0" smtClean="0"/>
              <a:t>: </a:t>
            </a:r>
            <a:r>
              <a:rPr lang="en-US" sz="1600" dirty="0"/>
              <a:t>A systematic literature review was conducted across three databases PubMed, EMBASE and SCOPUS to </a:t>
            </a:r>
            <a:r>
              <a:rPr lang="en-US" sz="1600" dirty="0" err="1" smtClean="0"/>
              <a:t>summarise</a:t>
            </a:r>
            <a:r>
              <a:rPr lang="en-US" sz="1600" dirty="0" smtClean="0"/>
              <a:t> the </a:t>
            </a:r>
            <a:r>
              <a:rPr lang="en-US" sz="1600" dirty="0"/>
              <a:t>evidence for prognostic biomarkers in platinum-resistant ovarian cancer patients.</a:t>
            </a:r>
            <a:br>
              <a:rPr lang="en-US" sz="1600" dirty="0"/>
            </a:br>
            <a:r>
              <a:rPr lang="en-US" sz="1600" b="1" dirty="0" smtClean="0">
                <a:solidFill>
                  <a:srgbClr val="C00000"/>
                </a:solidFill>
              </a:rPr>
              <a:t>Results</a:t>
            </a:r>
            <a:r>
              <a:rPr lang="en-US" sz="1600" dirty="0" smtClean="0">
                <a:solidFill>
                  <a:srgbClr val="C00000"/>
                </a:solidFill>
              </a:rPr>
              <a:t>:</a:t>
            </a:r>
            <a:r>
              <a:rPr lang="en-US" sz="1600" dirty="0" smtClean="0"/>
              <a:t>  </a:t>
            </a:r>
            <a:r>
              <a:rPr lang="en-US" sz="1600" dirty="0"/>
              <a:t>Forty-eight human studies were used in the review encompassing 6719 participants in retrospective and prospective</a:t>
            </a:r>
            <a:br>
              <a:rPr lang="en-US" sz="1600" dirty="0"/>
            </a:br>
            <a:r>
              <a:rPr lang="en-US" sz="1600" dirty="0"/>
              <a:t>study designs. A total of 68 biomarkers were reported that were significantly correlated with </a:t>
            </a:r>
            <a:r>
              <a:rPr lang="en-US" sz="1600" dirty="0" err="1"/>
              <a:t>chemoresponse</a:t>
            </a:r>
            <a:r>
              <a:rPr lang="en-US" sz="1600" dirty="0"/>
              <a:t> and/or </a:t>
            </a:r>
            <a:r>
              <a:rPr lang="en-US" sz="1600" dirty="0" smtClean="0"/>
              <a:t>survival reporting </a:t>
            </a:r>
            <a:r>
              <a:rPr lang="en-US" sz="1600" dirty="0"/>
              <a:t>a p value less than or equal to 0.05.</a:t>
            </a:r>
            <a:br>
              <a:rPr lang="en-US" sz="1600" dirty="0"/>
            </a:br>
            <a:r>
              <a:rPr lang="en-US" sz="1600" b="1" dirty="0">
                <a:solidFill>
                  <a:srgbClr val="C00000"/>
                </a:solidFill>
              </a:rPr>
              <a:t>Conclusion</a:t>
            </a:r>
            <a:r>
              <a:rPr lang="en-US" sz="1600" b="1" dirty="0"/>
              <a:t> </a:t>
            </a:r>
            <a:r>
              <a:rPr lang="en-US" sz="1600" dirty="0" smtClean="0"/>
              <a:t>:This </a:t>
            </a:r>
            <a:r>
              <a:rPr lang="en-US" sz="1600" dirty="0"/>
              <a:t>review accentuates the pleiotropic phenotypic complexities related to the response to platinum therapy </a:t>
            </a:r>
            <a:r>
              <a:rPr lang="en-US" sz="1600" dirty="0" smtClean="0"/>
              <a:t>in ovarian </a:t>
            </a:r>
            <a:r>
              <a:rPr lang="en-US" sz="1600" dirty="0"/>
              <a:t>cancer. A one-size-fits-all approach may be ineffective in a large portion of patients, </a:t>
            </a:r>
            <a:r>
              <a:rPr lang="en-US" sz="1600" dirty="0" err="1"/>
              <a:t>emphasising</a:t>
            </a:r>
            <a:r>
              <a:rPr lang="en-US" sz="1600" dirty="0"/>
              <a:t> the need for </a:t>
            </a:r>
            <a:r>
              <a:rPr lang="en-US" sz="1600" dirty="0" smtClean="0"/>
              <a:t>a whole </a:t>
            </a:r>
            <a:r>
              <a:rPr lang="en-US" sz="1600" dirty="0"/>
              <a:t>system-based approach and </a:t>
            </a:r>
            <a:r>
              <a:rPr lang="en-US" sz="1600" dirty="0" err="1"/>
              <a:t>personalised</a:t>
            </a:r>
            <a:r>
              <a:rPr lang="en-US" sz="1600" dirty="0"/>
              <a:t> treatment strategies. Identifying key biomarkers to aid clinical </a:t>
            </a:r>
            <a:r>
              <a:rPr lang="en-US" sz="1600" dirty="0" smtClean="0"/>
              <a:t>decision making </a:t>
            </a:r>
            <a:r>
              <a:rPr lang="en-US" sz="1600" dirty="0"/>
              <a:t>is the first essential step in developing and appropriating therapies for at-risk patients, reducing toxicity </a:t>
            </a:r>
            <a:r>
              <a:rPr lang="en-US" sz="1600" dirty="0" smtClean="0"/>
              <a:t>and improving </a:t>
            </a:r>
            <a:r>
              <a:rPr lang="en-US" sz="1600" dirty="0"/>
              <a:t>quality of life.</a:t>
            </a:r>
            <a:br>
              <a:rPr lang="en-US" sz="1600" dirty="0"/>
            </a:br>
            <a:r>
              <a:rPr lang="en-US" sz="1600" b="1" dirty="0">
                <a:solidFill>
                  <a:srgbClr val="C00000"/>
                </a:solidFill>
              </a:rPr>
              <a:t>Keyword</a:t>
            </a:r>
            <a:r>
              <a:rPr lang="en-US" sz="1600" dirty="0"/>
              <a:t>s Platinum resistance . ovarian cancer . </a:t>
            </a:r>
            <a:r>
              <a:rPr lang="en-US" sz="1600" dirty="0" err="1"/>
              <a:t>Chemoresistance</a:t>
            </a:r>
            <a:r>
              <a:rPr lang="en-US" sz="1600" dirty="0"/>
              <a:t> . Prognostic biomarker 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1476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prevalence of hepatitis C virus</a:t>
            </a:r>
            <a:br>
              <a:rPr lang="en-US" dirty="0"/>
            </a:br>
            <a:r>
              <a:rPr lang="en-US" dirty="0"/>
              <a:t>infection in </a:t>
            </a:r>
            <a:r>
              <a:rPr lang="el-GR" dirty="0"/>
              <a:t>β-</a:t>
            </a:r>
            <a:r>
              <a:rPr lang="en-US" dirty="0"/>
              <a:t>thalassemia patients in</a:t>
            </a:r>
            <a:br>
              <a:rPr lang="en-US" dirty="0"/>
            </a:br>
            <a:r>
              <a:rPr lang="en-US" dirty="0"/>
              <a:t>Pakistan: a systematic review and </a:t>
            </a:r>
            <a:r>
              <a:rPr lang="en-US" dirty="0" smtClean="0"/>
              <a:t>meta analysis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Sohail</a:t>
            </a:r>
            <a:r>
              <a:rPr lang="en-US" dirty="0"/>
              <a:t> Akhtar1* , Jamal Abdul Nasir1 and Andrew Hinde2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716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6213"/>
            <a:ext cx="8229600" cy="6258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6553200"/>
          </a:xfrm>
        </p:spPr>
        <p:txBody>
          <a:bodyPr>
            <a:noAutofit/>
          </a:bodyPr>
          <a:lstStyle/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>
                <a:solidFill>
                  <a:srgbClr val="C00000"/>
                </a:solidFill>
              </a:rPr>
              <a:t>Background</a:t>
            </a:r>
            <a:r>
              <a:rPr lang="en-US" sz="1400" dirty="0" smtClean="0">
                <a:solidFill>
                  <a:srgbClr val="C00000"/>
                </a:solidFill>
              </a:rPr>
              <a:t>:</a:t>
            </a:r>
            <a:r>
              <a:rPr lang="en-US" sz="1400" dirty="0" smtClean="0"/>
              <a:t> Hepatitis C virus infection is the most commonly reported </a:t>
            </a:r>
            <a:r>
              <a:rPr lang="en-US" sz="1400" dirty="0" err="1" smtClean="0"/>
              <a:t>bloodborne</a:t>
            </a:r>
            <a:r>
              <a:rPr lang="en-US" sz="1400" dirty="0" smtClean="0"/>
              <a:t> infection in Pakistan. Frequent blood transfusions in β-thalassemia patients expose them to a high risk of HCV infection. The purpose of this paper is to </a:t>
            </a:r>
            <a:r>
              <a:rPr lang="en-US" sz="1400" dirty="0" err="1" smtClean="0"/>
              <a:t>summarise</a:t>
            </a:r>
            <a:r>
              <a:rPr lang="en-US" sz="1400" dirty="0" smtClean="0"/>
              <a:t> the current data on the prevalence of HCV infection in β-thalassemia patients in Pakistan by using a systematic review and meta–analysis.</a:t>
            </a:r>
            <a:br>
              <a:rPr lang="en-US" sz="1400" dirty="0" smtClean="0"/>
            </a:br>
            <a:r>
              <a:rPr lang="en-US" sz="1400" b="1" dirty="0" smtClean="0">
                <a:solidFill>
                  <a:srgbClr val="C00000"/>
                </a:solidFill>
              </a:rPr>
              <a:t>Methods</a:t>
            </a:r>
            <a:r>
              <a:rPr lang="en-US" sz="1400" dirty="0" smtClean="0">
                <a:solidFill>
                  <a:srgbClr val="C00000"/>
                </a:solidFill>
              </a:rPr>
              <a:t>:</a:t>
            </a:r>
            <a:r>
              <a:rPr lang="en-US" sz="1400" dirty="0" smtClean="0"/>
              <a:t> PubMed, EMBASE, Web of Sciences, the Cochrane Library, Directory of Open Access Journal and local databases were systematically searched for studies published between January 1st, 1995 and May 31st, 2019. </a:t>
            </a:r>
            <a:r>
              <a:rPr lang="en-US" sz="1400" dirty="0" smtClean="0"/>
              <a:t>Meta analysis </a:t>
            </a:r>
            <a:r>
              <a:rPr lang="en-US" sz="1400" dirty="0" smtClean="0"/>
              <a:t>was performed using the </a:t>
            </a:r>
            <a:r>
              <a:rPr lang="en-US" sz="1400" dirty="0" err="1" smtClean="0"/>
              <a:t>DerSimonian</a:t>
            </a:r>
            <a:r>
              <a:rPr lang="en-US" sz="1400" dirty="0" smtClean="0"/>
              <a:t> and Laird random-effects models with inverse variance weighting. The presence of publication bias was tested by Egger test, and the methodological quality of each included article was evaluated by the STROBE.</a:t>
            </a:r>
            <a:br>
              <a:rPr lang="en-US" sz="1400" dirty="0" smtClean="0"/>
            </a:br>
            <a:r>
              <a:rPr lang="en-US" sz="1400" b="1" dirty="0" smtClean="0">
                <a:solidFill>
                  <a:srgbClr val="C00000"/>
                </a:solidFill>
              </a:rPr>
              <a:t>Results</a:t>
            </a:r>
            <a:r>
              <a:rPr lang="en-US" sz="1400" dirty="0" smtClean="0">
                <a:solidFill>
                  <a:srgbClr val="C00000"/>
                </a:solidFill>
              </a:rPr>
              <a:t>: </a:t>
            </a:r>
            <a:r>
              <a:rPr lang="en-US" sz="1400" dirty="0" smtClean="0"/>
              <a:t>We identified a total of 229 potential studies, of which 27 studies were finally considered in the </a:t>
            </a:r>
            <a:r>
              <a:rPr lang="en-US" sz="1400" dirty="0" err="1" smtClean="0"/>
              <a:t>metaanalysis</a:t>
            </a:r>
            <a:r>
              <a:rPr lang="en-US" sz="1400" dirty="0" smtClean="0"/>
              <a:t>. The pooled prevalence of HCV in β-thalassemia patients in Pakistan was 36.21% (95% CI: 28.98–43.75%) based on 5789 β-thalassemia patients, but there was considerable heterogeneity. Meta-analysis estimated the HCV prevalence among the β-thalassemia patients at 45.98% (95% CI: 38.15–53.90%) in Punjab, 31.81% (95% CI: 20.27– 44.59%) in Sindh, and 28.04% (95% CI: 13.58–45.26%) in Khyber Pakhtunkhwa. Meta–regression analysis showed that geographical location was a key source of heterogeneity.</a:t>
            </a:r>
            <a:br>
              <a:rPr lang="en-US" sz="1400" dirty="0" smtClean="0"/>
            </a:br>
            <a:r>
              <a:rPr lang="en-US" sz="1400" b="1" dirty="0" smtClean="0">
                <a:solidFill>
                  <a:srgbClr val="C00000"/>
                </a:solidFill>
              </a:rPr>
              <a:t>Conclusions</a:t>
            </a:r>
            <a:r>
              <a:rPr lang="en-US" sz="1400" dirty="0" smtClean="0">
                <a:solidFill>
                  <a:srgbClr val="C00000"/>
                </a:solidFill>
              </a:rPr>
              <a:t>: </a:t>
            </a:r>
            <a:r>
              <a:rPr lang="en-US" sz="1400" dirty="0" smtClean="0"/>
              <a:t>The pooled prevalence of HCV in β-thalassemia patients in Pakistan was more than one in three, and higher than in </a:t>
            </a:r>
            <a:r>
              <a:rPr lang="en-US" sz="1400" dirty="0" err="1" smtClean="0"/>
              <a:t>neighbouring</a:t>
            </a:r>
            <a:r>
              <a:rPr lang="en-US" sz="1400" dirty="0" smtClean="0"/>
              <a:t> countries. It varies regionally within the country. With the use of standard prevention procedures during blood transfusion, the risk of HCV transmission in β-thalassemia patients could be controlled and the prevalence of HCV in β-thalassemia patients reduced.</a:t>
            </a:r>
            <a:br>
              <a:rPr lang="en-US" sz="1400" dirty="0" smtClean="0"/>
            </a:br>
            <a:r>
              <a:rPr lang="en-US" sz="1400" b="1" dirty="0" smtClean="0">
                <a:solidFill>
                  <a:srgbClr val="C00000"/>
                </a:solidFill>
              </a:rPr>
              <a:t>Keyword</a:t>
            </a:r>
            <a:r>
              <a:rPr lang="en-US" sz="1400" dirty="0" smtClean="0"/>
              <a:t>s: Prevalence, HCV, β-Thalassemia, Pakistan, Systematic review, Meta-analysis </a:t>
            </a:r>
            <a:br>
              <a:rPr lang="en-US" sz="1400" dirty="0" smtClean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9658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 ABSTRACTS ARE NOT ACCEPTED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141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originality</a:t>
            </a:r>
          </a:p>
          <a:p>
            <a:r>
              <a:rPr lang="en-US" dirty="0" smtClean="0"/>
              <a:t>Poor </a:t>
            </a:r>
            <a:r>
              <a:rPr lang="en-US" dirty="0" smtClean="0"/>
              <a:t>presentation</a:t>
            </a:r>
          </a:p>
          <a:p>
            <a:r>
              <a:rPr lang="en-US" dirty="0" smtClean="0"/>
              <a:t>Poor </a:t>
            </a:r>
            <a:r>
              <a:rPr lang="en-US" dirty="0" smtClean="0"/>
              <a:t>methods</a:t>
            </a:r>
          </a:p>
          <a:p>
            <a:r>
              <a:rPr lang="en-US" dirty="0" smtClean="0"/>
              <a:t>Inappropriate statistical analysis</a:t>
            </a:r>
          </a:p>
          <a:p>
            <a:r>
              <a:rPr lang="en-US" dirty="0" smtClean="0"/>
              <a:t>Inadequate </a:t>
            </a:r>
            <a:r>
              <a:rPr lang="en-US" dirty="0" smtClean="0"/>
              <a:t>results</a:t>
            </a:r>
          </a:p>
          <a:p>
            <a:r>
              <a:rPr lang="en-US" dirty="0"/>
              <a:t>Weak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010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90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31"/>
            <a:ext cx="9144000" cy="672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1674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6000" dirty="0"/>
              <a:t>Requirements for Medical Writing </a:t>
            </a:r>
            <a:br>
              <a:rPr lang="en-US" sz="6000" dirty="0"/>
            </a:br>
            <a:r>
              <a:rPr lang="en-US" sz="6000" dirty="0"/>
              <a:t> </a:t>
            </a:r>
            <a:r>
              <a:rPr lang="en-US" sz="6000" dirty="0" err="1" smtClean="0"/>
              <a:t>Dietel</a:t>
            </a:r>
            <a:r>
              <a:rPr lang="en-US" sz="6000" dirty="0" smtClean="0"/>
              <a:t> M. Obesity </a:t>
            </a:r>
            <a:r>
              <a:rPr lang="en-US" sz="6000" dirty="0"/>
              <a:t>Surgery, 14, 2004 </a:t>
            </a:r>
            <a:endParaRPr lang="en-US" sz="6000" dirty="0" smtClean="0"/>
          </a:p>
          <a:p>
            <a:r>
              <a:rPr lang="en-US" sz="6000" dirty="0" smtClean="0"/>
              <a:t>Adoption </a:t>
            </a:r>
            <a:r>
              <a:rPr lang="en-US" sz="6000" dirty="0"/>
              <a:t>of structured abstracts by general </a:t>
            </a:r>
            <a:r>
              <a:rPr lang="en-US" sz="6000" dirty="0" smtClean="0"/>
              <a:t>medical journals </a:t>
            </a:r>
            <a:r>
              <a:rPr lang="en-US" sz="6000" dirty="0"/>
              <a:t>and format for a structured abstract* </a:t>
            </a:r>
            <a:r>
              <a:rPr lang="en-US" sz="6000" dirty="0" smtClean="0"/>
              <a:t>. </a:t>
            </a:r>
            <a:r>
              <a:rPr lang="en-US" sz="6000" dirty="0"/>
              <a:t>Nakayama </a:t>
            </a:r>
            <a:r>
              <a:rPr lang="en-US" sz="6000" dirty="0" smtClean="0"/>
              <a:t>et al  2005</a:t>
            </a:r>
          </a:p>
          <a:p>
            <a:r>
              <a:rPr lang="en-US" sz="6000" dirty="0" smtClean="0"/>
              <a:t>Writing </a:t>
            </a:r>
            <a:r>
              <a:rPr lang="en-US" sz="6000" dirty="0"/>
              <a:t>a case report </a:t>
            </a:r>
            <a:r>
              <a:rPr lang="en-US" sz="6000" dirty="0" smtClean="0"/>
              <a:t>. WCGP 2010</a:t>
            </a:r>
          </a:p>
          <a:p>
            <a:r>
              <a:rPr lang="en-US" sz="6000" dirty="0"/>
              <a:t>Writing a narrative biomedical review: considerations</a:t>
            </a:r>
            <a:br>
              <a:rPr lang="en-US" sz="6000" dirty="0"/>
            </a:br>
            <a:r>
              <a:rPr lang="en-US" sz="6000" dirty="0"/>
              <a:t>for authors, peer reviewers, and </a:t>
            </a:r>
            <a:r>
              <a:rPr lang="en-US" sz="6000" dirty="0" smtClean="0"/>
              <a:t>editors.  Gasparyan AY et al 2011 </a:t>
            </a:r>
          </a:p>
          <a:p>
            <a:r>
              <a:rPr lang="en-US" sz="6000" dirty="0"/>
              <a:t>Structured vs. Unstructured Abstract: A </a:t>
            </a:r>
            <a:r>
              <a:rPr lang="en-US" sz="6000" dirty="0" smtClean="0"/>
              <a:t>Different Look </a:t>
            </a:r>
            <a:r>
              <a:rPr lang="en-US" sz="6000" dirty="0"/>
              <a:t>at Iranian Journals of Library </a:t>
            </a:r>
            <a:r>
              <a:rPr lang="en-US" sz="6000" dirty="0" smtClean="0"/>
              <a:t>Science.  </a:t>
            </a:r>
            <a:r>
              <a:rPr lang="en-US" sz="6000" dirty="0" err="1" smtClean="0"/>
              <a:t>Khasseh</a:t>
            </a:r>
            <a:r>
              <a:rPr lang="en-US" sz="6000" dirty="0" smtClean="0"/>
              <a:t> AA and </a:t>
            </a:r>
            <a:r>
              <a:rPr lang="en-US" sz="6000" dirty="0" err="1" smtClean="0"/>
              <a:t>Biranvand</a:t>
            </a:r>
            <a:r>
              <a:rPr lang="en-US" sz="6000" dirty="0" smtClean="0"/>
              <a:t> A 2013</a:t>
            </a:r>
          </a:p>
          <a:p>
            <a:r>
              <a:rPr lang="en-US" sz="6000" dirty="0"/>
              <a:t>Writing the title and abstract for a research paper: Being concise, precise, and meticulous is the </a:t>
            </a:r>
            <a:r>
              <a:rPr lang="en-US" sz="6000" dirty="0" smtClean="0"/>
              <a:t>key. </a:t>
            </a:r>
            <a:r>
              <a:rPr lang="en-US" sz="6000" dirty="0" err="1" smtClean="0"/>
              <a:t>Tullu</a:t>
            </a:r>
            <a:r>
              <a:rPr lang="en-US" sz="6000" dirty="0" smtClean="0"/>
              <a:t>  MS  2019</a:t>
            </a:r>
            <a:endParaRPr lang="en-US" sz="6000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022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thank-you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873250" y="1406525"/>
            <a:ext cx="5397500" cy="35877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8272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E:\DIFFERENT TEMPLATES\ANY QUESTION\question-graph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950"/>
            <a:ext cx="914400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638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At the end of presentation participants must be able to understand</a:t>
            </a:r>
          </a:p>
          <a:p>
            <a:pPr marL="0" indent="0">
              <a:buNone/>
            </a:pPr>
            <a:r>
              <a:rPr lang="en-US" dirty="0" smtClean="0"/>
              <a:t>What is an abstract, Characteristics/ Qualities, Purpose/ Significance of an abstract </a:t>
            </a:r>
          </a:p>
          <a:p>
            <a:pPr marL="0" indent="0">
              <a:buNone/>
            </a:pPr>
            <a:r>
              <a:rPr lang="en-US" dirty="0" smtClean="0"/>
              <a:t>Who writes it, Do’s &amp; Don’ts of abstract </a:t>
            </a:r>
          </a:p>
          <a:p>
            <a:pPr marL="0" indent="0">
              <a:buNone/>
            </a:pPr>
            <a:r>
              <a:rPr lang="en-US" dirty="0" smtClean="0"/>
              <a:t>Types of abstracts, Structured Vs un structured abstracts</a:t>
            </a:r>
          </a:p>
          <a:p>
            <a:pPr marL="0" indent="0">
              <a:buNone/>
            </a:pPr>
            <a:r>
              <a:rPr lang="en-US" dirty="0" smtClean="0"/>
              <a:t>Summary for  review article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986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7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word is derived from the Latin word “</a:t>
            </a:r>
            <a:r>
              <a:rPr lang="en-US" dirty="0" err="1" smtClean="0"/>
              <a:t>Abstractum</a:t>
            </a:r>
            <a:r>
              <a:rPr lang="en-US" dirty="0" smtClean="0"/>
              <a:t>” meaning a condensed form of a longer piece of writing. </a:t>
            </a:r>
          </a:p>
          <a:p>
            <a:r>
              <a:rPr lang="en-US" dirty="0"/>
              <a:t>It is a self contained,  short and powerful summary that describes the focus of a larger research </a:t>
            </a:r>
            <a:r>
              <a:rPr lang="en-US" dirty="0" smtClean="0"/>
              <a:t>project.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2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highlights key concepts, research purpose, importance of one’s work and out comes</a:t>
            </a:r>
          </a:p>
          <a:p>
            <a:r>
              <a:rPr lang="en-US" dirty="0" smtClean="0"/>
              <a:t>Placed </a:t>
            </a:r>
            <a:r>
              <a:rPr lang="en-US" dirty="0"/>
              <a:t>at the beginning but written at the end of research work. It is an original document rather than cut &amp; paste passage.</a:t>
            </a:r>
          </a:p>
          <a:p>
            <a:r>
              <a:rPr lang="en-US" b="1" dirty="0" smtClean="0"/>
              <a:t>It </a:t>
            </a:r>
            <a:r>
              <a:rPr lang="en-US" b="1" dirty="0"/>
              <a:t>is not a review, nor does it evaluates the work </a:t>
            </a:r>
            <a:r>
              <a:rPr lang="en-US" b="1" dirty="0" smtClean="0"/>
              <a:t> but should present an exact image of content of the research. 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65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1502</Words>
  <Application>Microsoft Office PowerPoint</Application>
  <PresentationFormat>On-screen Show (4:3)</PresentationFormat>
  <Paragraphs>177</Paragraphs>
  <Slides>59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DR RAHAT SARFRAZ</vt:lpstr>
      <vt:lpstr>PowerPoint Presentation</vt:lpstr>
      <vt:lpstr>PowerPoint Presentation</vt:lpstr>
      <vt:lpstr>PowerPoint Presentation</vt:lpstr>
      <vt:lpstr>STRUCTURED &amp; UNSTRUCTURED ABSTRACTS</vt:lpstr>
      <vt:lpstr>LEARNING OBJECTIVES</vt:lpstr>
      <vt:lpstr>DEFINITION</vt:lpstr>
      <vt:lpstr>PowerPoint Presentation</vt:lpstr>
      <vt:lpstr>PowerPoint Presentation</vt:lpstr>
      <vt:lpstr>WHEN IT IS WRITTEN</vt:lpstr>
      <vt:lpstr>PowerPoint Presentation</vt:lpstr>
      <vt:lpstr>WHO WRITES IT</vt:lpstr>
      <vt:lpstr>SIGNIFICANCE/PURPOSE OF AN ABSTRACT</vt:lpstr>
      <vt:lpstr>PowerPoint Presentation</vt:lpstr>
      <vt:lpstr>SELECTION</vt:lpstr>
      <vt:lpstr>FOR INDEXING </vt:lpstr>
      <vt:lpstr>FOR COMMUNICATION </vt:lpstr>
      <vt:lpstr>QUALITIES OF AN ABSTRACT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 FORMATTING</vt:lpstr>
      <vt:lpstr>PowerPoint Presentation</vt:lpstr>
      <vt:lpstr>PowerPoint Presentation</vt:lpstr>
      <vt:lpstr>FOUR C’s OF ABSTRACT WRITING</vt:lpstr>
      <vt:lpstr>WHAT TO INCLUDE (DO’s) </vt:lpstr>
      <vt:lpstr>COMPONENTS OF AN ABSTRACT</vt:lpstr>
      <vt:lpstr>TO PUT IT SIMPLE </vt:lpstr>
      <vt:lpstr>WHAT NOT TO INCLUDE (Don’ts)</vt:lpstr>
      <vt:lpstr>Don’ts</vt:lpstr>
      <vt:lpstr>PowerPoint Presentation</vt:lpstr>
      <vt:lpstr>Abstracts are not </vt:lpstr>
      <vt:lpstr>DIFFERENCE BETWEEN AN ABSTRACT &amp; INTRODUCTION</vt:lpstr>
      <vt:lpstr>TYPES OF AN ABSTRACT</vt:lpstr>
      <vt:lpstr>PowerPoint Presentation</vt:lpstr>
      <vt:lpstr>DESCRITIVE VS INFORMATIVE ABSTRACTS</vt:lpstr>
      <vt:lpstr>STRUCTURED VS UNSTRUCTURED ABSTRACT</vt:lpstr>
      <vt:lpstr>EXAMPLES OF STRUCTURED ABSTRACT</vt:lpstr>
      <vt:lpstr>Qualitative research articles: guidelines, suggestions and needs (Alberto Crescentini and Giuditta Mainardi   Alta Scuola Pedagogica, Locarno,  Switzerland  </vt:lpstr>
      <vt:lpstr>EXAMPLES OF UNSTRUCTURED ABSTRACT</vt:lpstr>
      <vt:lpstr> Structured vs. Unstructured Abstract: A Different Look at Iranian Journals of Library Science  </vt:lpstr>
      <vt:lpstr>Writing a case report  </vt:lpstr>
      <vt:lpstr>SUMMARY FOR REVIEW ARTICLE</vt:lpstr>
      <vt:lpstr> INNOCENT COVID-19 CARRIERS, REVIEW ARTICLE </vt:lpstr>
      <vt:lpstr> Writing a narrative biomedical review: considerations for authors, peer reviewers, and editors  </vt:lpstr>
      <vt:lpstr>SYSTEMATIC REVIEW</vt:lpstr>
      <vt:lpstr>Abstract </vt:lpstr>
      <vt:lpstr>PowerPoint Presentation</vt:lpstr>
      <vt:lpstr>ABSTRACT</vt:lpstr>
      <vt:lpstr>WHY ABSTRACTS ARE NOT ACCEPTED</vt:lpstr>
      <vt:lpstr>PowerPoint Presentation</vt:lpstr>
      <vt:lpstr>TAKE HOME MESSAGE</vt:lpstr>
      <vt:lpstr>PowerPoint Presentation</vt:lpstr>
      <vt:lpstr>Literature reviewed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RAHAT SARFRAZ</dc:title>
  <dc:creator>Rahat</dc:creator>
  <cp:lastModifiedBy>Rahat</cp:lastModifiedBy>
  <cp:revision>34</cp:revision>
  <dcterms:created xsi:type="dcterms:W3CDTF">2006-08-16T00:00:00Z</dcterms:created>
  <dcterms:modified xsi:type="dcterms:W3CDTF">2021-08-27T03:25:13Z</dcterms:modified>
</cp:coreProperties>
</file>