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8" r:id="rId12"/>
    <p:sldId id="265" r:id="rId13"/>
    <p:sldId id="267" r:id="rId14"/>
    <p:sldId id="270" r:id="rId15"/>
    <p:sldId id="275" r:id="rId16"/>
    <p:sldId id="276" r:id="rId17"/>
    <p:sldId id="277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4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5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1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3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3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9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2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Dr. Sadaf </a:t>
            </a:r>
            <a:r>
              <a:rPr lang="en-US" sz="3200" b="1" dirty="0" err="1"/>
              <a:t>I</a:t>
            </a:r>
            <a:r>
              <a:rPr lang="en-US" sz="3200" b="1" dirty="0" err="1" smtClean="0"/>
              <a:t>ftikhar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82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for SRs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45734"/>
            <a:ext cx="10174623" cy="431578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 smtClean="0"/>
              <a:t>PRISMA</a:t>
            </a:r>
            <a:r>
              <a:rPr lang="en-US" sz="3200" dirty="0" smtClean="0"/>
              <a:t> – </a:t>
            </a:r>
            <a:r>
              <a:rPr lang="en-US" sz="3200" b="1" dirty="0" smtClean="0"/>
              <a:t>P</a:t>
            </a:r>
            <a:r>
              <a:rPr lang="en-US" sz="3200" dirty="0" smtClean="0"/>
              <a:t>referred </a:t>
            </a:r>
            <a:r>
              <a:rPr lang="en-US" sz="3200" b="1" dirty="0" smtClean="0"/>
              <a:t>R</a:t>
            </a:r>
            <a:r>
              <a:rPr lang="en-US" sz="3200" dirty="0" smtClean="0"/>
              <a:t>eporting </a:t>
            </a:r>
            <a:r>
              <a:rPr lang="en-US" sz="3200" b="1" dirty="0" smtClean="0"/>
              <a:t>I</a:t>
            </a:r>
            <a:r>
              <a:rPr lang="en-US" sz="3200" dirty="0" smtClean="0"/>
              <a:t>tems for </a:t>
            </a:r>
            <a:r>
              <a:rPr lang="en-US" sz="3200" b="1" dirty="0" smtClean="0"/>
              <a:t>S</a:t>
            </a:r>
            <a:r>
              <a:rPr lang="en-US" sz="3200" dirty="0" smtClean="0"/>
              <a:t>ystematic reviews and </a:t>
            </a:r>
            <a:r>
              <a:rPr lang="en-US" sz="3200" b="1" dirty="0" smtClean="0"/>
              <a:t>M</a:t>
            </a:r>
            <a:r>
              <a:rPr lang="en-US" sz="3200" dirty="0" smtClean="0"/>
              <a:t>eta-</a:t>
            </a:r>
            <a:r>
              <a:rPr lang="en-US" sz="3200" b="1" dirty="0" smtClean="0"/>
              <a:t>A</a:t>
            </a:r>
            <a:r>
              <a:rPr lang="en-US" sz="3200" dirty="0" smtClean="0"/>
              <a:t>nalyses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27-item checklist released in 2009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Aiming to improve review quality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Included as integral component to the </a:t>
            </a:r>
            <a:r>
              <a:rPr lang="en-US" sz="3200" b="1" dirty="0" smtClean="0"/>
              <a:t>EQUATOR </a:t>
            </a:r>
            <a:r>
              <a:rPr lang="en-US" sz="3200" dirty="0"/>
              <a:t>n</a:t>
            </a:r>
            <a:r>
              <a:rPr lang="en-US" sz="3200" dirty="0" smtClean="0"/>
              <a:t>etwork </a:t>
            </a:r>
            <a:r>
              <a:rPr lang="en-US" sz="3200" dirty="0"/>
              <a:t>- </a:t>
            </a:r>
            <a:r>
              <a:rPr lang="en-US" sz="3200" b="1" dirty="0"/>
              <a:t>E</a:t>
            </a:r>
            <a:r>
              <a:rPr lang="en-US" sz="3200" dirty="0"/>
              <a:t>nhancing the </a:t>
            </a:r>
            <a:r>
              <a:rPr lang="en-US" sz="3200" b="1" dirty="0" err="1"/>
              <a:t>QUA</a:t>
            </a:r>
            <a:r>
              <a:rPr lang="en-US" sz="3200" dirty="0" err="1"/>
              <a:t>lity</a:t>
            </a:r>
            <a:r>
              <a:rPr lang="en-US" sz="3200" dirty="0"/>
              <a:t> and </a:t>
            </a:r>
            <a:r>
              <a:rPr lang="en-US" sz="3200" b="1" dirty="0"/>
              <a:t>T</a:t>
            </a:r>
            <a:r>
              <a:rPr lang="en-US" sz="3200" dirty="0"/>
              <a:t>ransparency </a:t>
            </a:r>
            <a:r>
              <a:rPr lang="en-US" sz="3200" b="1" dirty="0"/>
              <a:t>O</a:t>
            </a:r>
            <a:r>
              <a:rPr lang="en-US" sz="3200" dirty="0"/>
              <a:t>f health </a:t>
            </a:r>
            <a:r>
              <a:rPr lang="en-US" sz="3200" b="1" dirty="0" smtClean="0"/>
              <a:t>R</a:t>
            </a:r>
            <a:r>
              <a:rPr lang="en-US" sz="3200" dirty="0" smtClean="0"/>
              <a:t>esearch </a:t>
            </a:r>
            <a:r>
              <a:rPr lang="en-US" sz="3200" dirty="0"/>
              <a:t>(</a:t>
            </a:r>
            <a:r>
              <a:rPr lang="en-US" sz="3200" dirty="0" smtClean="0"/>
              <a:t>Initiative to improve quality of published research)</a:t>
            </a:r>
          </a:p>
        </p:txBody>
      </p:sp>
    </p:spTree>
    <p:extLst>
      <p:ext uri="{BB962C8B-B14F-4D97-AF65-F5344CB8AC3E}">
        <p14:creationId xmlns:p14="http://schemas.microsoft.com/office/powerpoint/2010/main" val="357338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63" y="68367"/>
            <a:ext cx="5406653" cy="6725540"/>
          </a:xfrm>
        </p:spPr>
      </p:pic>
    </p:spTree>
    <p:extLst>
      <p:ext uri="{BB962C8B-B14F-4D97-AF65-F5344CB8AC3E}">
        <p14:creationId xmlns:p14="http://schemas.microsoft.com/office/powerpoint/2010/main" val="244918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PRISMA Flow Diagram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07" y="1783581"/>
            <a:ext cx="5712157" cy="4971362"/>
          </a:xfrm>
        </p:spPr>
      </p:pic>
    </p:spTree>
    <p:extLst>
      <p:ext uri="{BB962C8B-B14F-4D97-AF65-F5344CB8AC3E}">
        <p14:creationId xmlns:p14="http://schemas.microsoft.com/office/powerpoint/2010/main" val="386411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8-step Systematic Review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04" y="1799422"/>
            <a:ext cx="2965286" cy="4985938"/>
          </a:xfrm>
        </p:spPr>
      </p:pic>
    </p:spTree>
    <p:extLst>
      <p:ext uri="{BB962C8B-B14F-4D97-AF65-F5344CB8AC3E}">
        <p14:creationId xmlns:p14="http://schemas.microsoft.com/office/powerpoint/2010/main" val="390771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8-step Systematic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0074"/>
            <a:ext cx="10058400" cy="375160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500" b="1" dirty="0" smtClean="0"/>
              <a:t>1. Check </a:t>
            </a:r>
            <a:r>
              <a:rPr lang="en-US" sz="3500" b="1" dirty="0"/>
              <a:t>for existing </a:t>
            </a:r>
            <a:r>
              <a:rPr lang="en-US" sz="3500" b="1" dirty="0" smtClean="0"/>
              <a:t>reviews/ protocols</a:t>
            </a:r>
            <a:r>
              <a:rPr lang="en-US" sz="3500" dirty="0" smtClean="0"/>
              <a:t> Amendment </a:t>
            </a:r>
            <a:r>
              <a:rPr lang="en-US" sz="3500" dirty="0"/>
              <a:t>or </a:t>
            </a:r>
            <a:r>
              <a:rPr lang="en-US" sz="3500" dirty="0" smtClean="0"/>
              <a:t>refinement of the question is needed if a SR has already been conducted</a:t>
            </a:r>
            <a:endParaRPr lang="en-US" sz="3500" dirty="0"/>
          </a:p>
          <a:p>
            <a:pPr algn="just">
              <a:lnSpc>
                <a:spcPct val="100000"/>
              </a:lnSpc>
            </a:pPr>
            <a:r>
              <a:rPr lang="en-US" sz="3500" b="1" dirty="0" smtClean="0"/>
              <a:t>2. Formulate </a:t>
            </a:r>
            <a:r>
              <a:rPr lang="en-US" sz="3500" b="1" dirty="0"/>
              <a:t>a specific research question</a:t>
            </a:r>
            <a:r>
              <a:rPr lang="en-US" sz="3500" dirty="0"/>
              <a:t> that is clear and focused. Use the </a:t>
            </a:r>
            <a:r>
              <a:rPr lang="en-US" sz="3500" b="1" dirty="0" smtClean="0"/>
              <a:t>PICO</a:t>
            </a:r>
            <a:r>
              <a:rPr lang="en-US" sz="3500" dirty="0" smtClean="0"/>
              <a:t> </a:t>
            </a:r>
            <a:r>
              <a:rPr lang="en-US" sz="3500" dirty="0"/>
              <a:t>or </a:t>
            </a:r>
            <a:r>
              <a:rPr lang="en-US" sz="3500" b="1" dirty="0" err="1" smtClean="0"/>
              <a:t>PICo</a:t>
            </a:r>
            <a:r>
              <a:rPr lang="en-US" sz="3500" b="1" dirty="0" smtClean="0"/>
              <a:t> </a:t>
            </a:r>
            <a:r>
              <a:rPr lang="en-US" sz="3500" dirty="0" smtClean="0"/>
              <a:t>tool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6349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PICO – For Quantitative SR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5765"/>
              </p:ext>
            </p:extLst>
          </p:nvPr>
        </p:nvGraphicFramePr>
        <p:xfrm>
          <a:off x="871671" y="1837346"/>
          <a:ext cx="10477144" cy="4392537"/>
        </p:xfrm>
        <a:graphic>
          <a:graphicData uri="http://schemas.openxmlformats.org/drawingml/2006/table">
            <a:tbl>
              <a:tblPr/>
              <a:tblGrid>
                <a:gridCol w="2572284"/>
                <a:gridCol w="2674834"/>
                <a:gridCol w="2640650"/>
                <a:gridCol w="2589376"/>
              </a:tblGrid>
              <a:tr h="388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P</a:t>
                      </a:r>
                      <a:endParaRPr lang="en-US" sz="1600" b="1" dirty="0">
                        <a:effectLst/>
                        <a:latin typeface="Open Sans"/>
                      </a:endParaRPr>
                    </a:p>
                  </a:txBody>
                  <a:tcPr marL="54731" marR="54731" marT="54731" marB="54731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I</a:t>
                      </a:r>
                      <a:endParaRPr lang="en-US" sz="1600" b="1">
                        <a:effectLst/>
                        <a:latin typeface="Open Sans"/>
                      </a:endParaRPr>
                    </a:p>
                  </a:txBody>
                  <a:tcPr marL="54731" marR="54731" marT="54731" marB="54731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C</a:t>
                      </a:r>
                      <a:endParaRPr lang="en-US" sz="1600" b="1" dirty="0">
                        <a:effectLst/>
                        <a:latin typeface="Open Sans"/>
                      </a:endParaRPr>
                    </a:p>
                  </a:txBody>
                  <a:tcPr marL="54731" marR="54731" marT="54731" marB="54731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O</a:t>
                      </a:r>
                      <a:endParaRPr lang="en-US" sz="1600">
                        <a:effectLst/>
                        <a:latin typeface="Open Sans"/>
                      </a:endParaRPr>
                    </a:p>
                  </a:txBody>
                  <a:tcPr marL="54731" marR="54731" marT="54731" marB="54731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7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>
                          <a:effectLst/>
                          <a:latin typeface="Open Sans"/>
                        </a:rPr>
                        <a:t>Population or Problem</a:t>
                      </a:r>
                      <a:endParaRPr lang="en-US" sz="1600" b="0" i="0">
                        <a:effectLst/>
                        <a:latin typeface="Open Sans"/>
                      </a:endParaRP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>
                          <a:effectLst/>
                          <a:latin typeface="Open Sans"/>
                        </a:rPr>
                        <a:t>Intervention or Exposure</a:t>
                      </a:r>
                      <a:endParaRPr lang="en-US" sz="1600" b="0" i="0">
                        <a:effectLst/>
                        <a:latin typeface="Open Sans"/>
                      </a:endParaRP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>
                          <a:effectLst/>
                          <a:latin typeface="Open Sans"/>
                        </a:rPr>
                        <a:t>Comparison</a:t>
                      </a:r>
                      <a:endParaRPr lang="en-US" sz="1600" b="0" i="0">
                        <a:effectLst/>
                        <a:latin typeface="Open Sans"/>
                      </a:endParaRP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>
                          <a:effectLst/>
                          <a:latin typeface="Open Sans"/>
                        </a:rPr>
                        <a:t>Outcome</a:t>
                      </a:r>
                      <a:endParaRPr lang="en-US" sz="1600" b="0" i="0">
                        <a:effectLst/>
                        <a:latin typeface="Open Sans"/>
                      </a:endParaRP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669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Open Sans"/>
                        </a:rPr>
                        <a:t>What are the characteristics of the</a:t>
                      </a:r>
                      <a:r>
                        <a:rPr lang="en-US" sz="1600" b="1" i="0" dirty="0">
                          <a:effectLst/>
                          <a:latin typeface="Open Sans"/>
                        </a:rPr>
                        <a:t> </a:t>
                      </a:r>
                      <a:r>
                        <a:rPr lang="en-US" sz="1600" b="1" i="0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P</a:t>
                      </a:r>
                      <a:r>
                        <a:rPr lang="en-US" sz="1600" b="0" i="0" dirty="0">
                          <a:effectLst/>
                          <a:latin typeface="Open Sans"/>
                        </a:rPr>
                        <a:t>opulation or patient?</a:t>
                      </a:r>
                    </a:p>
                    <a:p>
                      <a:pPr algn="l" fontAlgn="t"/>
                      <a:r>
                        <a:rPr lang="en-US" sz="1600" b="0" i="0" dirty="0">
                          <a:effectLst/>
                          <a:latin typeface="Open Sans"/>
                        </a:rPr>
                        <a:t/>
                      </a:r>
                      <a:br>
                        <a:rPr lang="en-US" sz="1600" b="0" i="0" dirty="0">
                          <a:effectLst/>
                          <a:latin typeface="Open Sans"/>
                        </a:rPr>
                      </a:br>
                      <a:r>
                        <a:rPr lang="en-US" sz="1600" b="0" i="0" dirty="0">
                          <a:effectLst/>
                          <a:latin typeface="Open Sans"/>
                        </a:rPr>
                        <a:t>What is the </a:t>
                      </a:r>
                      <a:r>
                        <a:rPr lang="en-US" sz="1600" b="1" i="0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P</a:t>
                      </a:r>
                      <a:r>
                        <a:rPr lang="en-US" sz="1600" b="0" i="0" dirty="0">
                          <a:effectLst/>
                          <a:latin typeface="Open Sans"/>
                        </a:rPr>
                        <a:t>roblem, condition or disease you are interested in?</a:t>
                      </a: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Open Sans"/>
                        </a:rPr>
                        <a:t>How do you wish to</a:t>
                      </a:r>
                      <a:r>
                        <a:rPr lang="en-US" sz="1600" b="1" i="0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 I</a:t>
                      </a:r>
                      <a:r>
                        <a:rPr lang="en-US" sz="1600" b="0" i="0" dirty="0">
                          <a:effectLst/>
                          <a:latin typeface="Open Sans"/>
                        </a:rPr>
                        <a:t>ntervene - what do you want to do with this patient - treat, diagnose, observe, </a:t>
                      </a:r>
                      <a:r>
                        <a:rPr lang="en-US" sz="1600" b="0" i="0" dirty="0" smtClean="0">
                          <a:effectLst/>
                          <a:latin typeface="Open Sans"/>
                        </a:rPr>
                        <a:t>etc.?</a:t>
                      </a:r>
                      <a:endParaRPr lang="en-US" sz="1600" b="0" i="0" dirty="0">
                        <a:effectLst/>
                        <a:latin typeface="Open Sans"/>
                      </a:endParaRP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What is the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 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C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omparison or alternative to the intervention - placebo, different drug or therapy, surgery, etc.?</a:t>
                      </a: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effectLst/>
                          <a:latin typeface="Open Sans"/>
                        </a:rPr>
                        <a:t>What are the possible </a:t>
                      </a:r>
                      <a:r>
                        <a:rPr lang="en-US" sz="1600" b="1" i="0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O</a:t>
                      </a:r>
                      <a:r>
                        <a:rPr lang="en-US" sz="1600" b="0" i="0" dirty="0">
                          <a:effectLst/>
                          <a:latin typeface="Open Sans"/>
                        </a:rPr>
                        <a:t>utcomes - morbidity, death, complications, etc.?</a:t>
                      </a:r>
                    </a:p>
                  </a:txBody>
                  <a:tcPr marL="54731" marR="54731" marT="54731" marB="54731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53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PICo</a:t>
            </a:r>
            <a:r>
              <a:rPr lang="en-US" dirty="0" smtClean="0"/>
              <a:t> – For Qualitative SR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42138"/>
              </p:ext>
            </p:extLst>
          </p:nvPr>
        </p:nvGraphicFramePr>
        <p:xfrm>
          <a:off x="922946" y="1811709"/>
          <a:ext cx="10477143" cy="3102123"/>
        </p:xfrm>
        <a:graphic>
          <a:graphicData uri="http://schemas.openxmlformats.org/drawingml/2006/table">
            <a:tbl>
              <a:tblPr/>
              <a:tblGrid>
                <a:gridCol w="3492381"/>
                <a:gridCol w="3492381"/>
                <a:gridCol w="3492381"/>
              </a:tblGrid>
              <a:tr h="480090"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P</a:t>
                      </a:r>
                      <a:endParaRPr lang="en-US" b="1" dirty="0">
                        <a:effectLst/>
                        <a:latin typeface="Open Sans"/>
                      </a:endParaRP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1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I</a:t>
                      </a:r>
                      <a:endParaRPr lang="en-US" b="1">
                        <a:effectLst/>
                        <a:latin typeface="Open Sans"/>
                      </a:endParaRP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Co</a:t>
                      </a:r>
                      <a:endParaRPr lang="en-US" b="1" dirty="0">
                        <a:effectLst/>
                        <a:latin typeface="Open Sans"/>
                      </a:endParaRPr>
                    </a:p>
                  </a:txBody>
                  <a:tcPr marL="60960" marR="60960" marT="60960" marB="60960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90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i="0">
                          <a:effectLst/>
                          <a:latin typeface="Open Sans"/>
                        </a:rPr>
                        <a:t>Population or Problem</a:t>
                      </a:r>
                      <a:endParaRPr lang="en-US" b="0" i="0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i="0">
                          <a:effectLst/>
                          <a:latin typeface="Open Sans"/>
                        </a:rPr>
                        <a:t>Interest</a:t>
                      </a:r>
                      <a:endParaRPr lang="en-US" b="0" i="0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i="0">
                          <a:effectLst/>
                          <a:latin typeface="Open Sans"/>
                        </a:rPr>
                        <a:t>Context</a:t>
                      </a:r>
                      <a:endParaRPr lang="en-US" b="0" i="0">
                        <a:effectLst/>
                        <a:latin typeface="Open Sans"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1943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effectLst/>
                          <a:latin typeface="Open Sans"/>
                        </a:rPr>
                        <a:t>What are the characteristics of the 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P</a:t>
                      </a:r>
                      <a:r>
                        <a:rPr lang="en-US" b="0" i="0" dirty="0">
                          <a:effectLst/>
                          <a:latin typeface="Open Sans"/>
                        </a:rPr>
                        <a:t>opulation or the patient?</a:t>
                      </a:r>
                    </a:p>
                    <a:p>
                      <a:pPr algn="l" fontAlgn="t"/>
                      <a:r>
                        <a:rPr lang="en-US" b="0" i="0" dirty="0">
                          <a:effectLst/>
                          <a:latin typeface="Open Sans"/>
                        </a:rPr>
                        <a:t/>
                      </a:r>
                      <a:br>
                        <a:rPr lang="en-US" b="0" i="0" dirty="0">
                          <a:effectLst/>
                          <a:latin typeface="Open Sans"/>
                        </a:rPr>
                      </a:br>
                      <a:r>
                        <a:rPr lang="en-US" b="0" i="0" dirty="0">
                          <a:effectLst/>
                          <a:latin typeface="Open Sans"/>
                        </a:rPr>
                        <a:t>What is the </a:t>
                      </a:r>
                      <a:r>
                        <a:rPr lang="en-US" b="1" i="0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P</a:t>
                      </a:r>
                      <a:r>
                        <a:rPr lang="en-US" b="0" i="0" dirty="0">
                          <a:effectLst/>
                          <a:latin typeface="Open Sans"/>
                        </a:rPr>
                        <a:t>roblem, condition or disease you are interested in?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I</a:t>
                      </a:r>
                      <a:r>
                        <a:rPr lang="en-US" b="0" i="0">
                          <a:effectLst/>
                          <a:latin typeface="Open Sans"/>
                        </a:rPr>
                        <a:t>nterest relates to a defined event, activity, experience or process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dirty="0">
                          <a:solidFill>
                            <a:srgbClr val="EE0000"/>
                          </a:solidFill>
                          <a:effectLst/>
                          <a:latin typeface="Open Sans"/>
                        </a:rPr>
                        <a:t>Co</a:t>
                      </a:r>
                      <a:r>
                        <a:rPr lang="en-US" b="0" i="0" dirty="0">
                          <a:effectLst/>
                          <a:latin typeface="Open Sans"/>
                        </a:rPr>
                        <a:t>ntext is the setting or distinct characteristics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8-step Systematic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3200" b="1" dirty="0" smtClean="0"/>
              <a:t>3. Develop </a:t>
            </a:r>
            <a:r>
              <a:rPr lang="en-US" sz="3200" b="1" dirty="0"/>
              <a:t>and register your protocol</a:t>
            </a:r>
            <a:r>
              <a:rPr lang="en-US" sz="3200" dirty="0"/>
              <a:t>, including the rationale for the review, and eligibility criteria</a:t>
            </a:r>
          </a:p>
          <a:p>
            <a:pPr algn="just">
              <a:lnSpc>
                <a:spcPct val="100000"/>
              </a:lnSpc>
            </a:pPr>
            <a:r>
              <a:rPr lang="en-US" sz="3200" b="1" dirty="0" smtClean="0"/>
              <a:t>4. Design </a:t>
            </a:r>
            <a:r>
              <a:rPr lang="en-US" sz="3200" b="1" dirty="0"/>
              <a:t>a robust search strategy</a:t>
            </a:r>
            <a:r>
              <a:rPr lang="en-US" sz="3200" dirty="0"/>
              <a:t> that is explicit and reproducible</a:t>
            </a:r>
          </a:p>
          <a:p>
            <a:pPr algn="just">
              <a:lnSpc>
                <a:spcPct val="100000"/>
              </a:lnSpc>
            </a:pPr>
            <a:r>
              <a:rPr lang="en-US" sz="3200" b="1" dirty="0" smtClean="0"/>
              <a:t>5. Conduct </a:t>
            </a:r>
            <a:r>
              <a:rPr lang="en-US" sz="3200" b="1" dirty="0"/>
              <a:t>a comprehensive search of the literature</a:t>
            </a:r>
            <a:r>
              <a:rPr lang="en-US" sz="3200" dirty="0"/>
              <a:t> by searching the relevant databases and other sources 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2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8-step Systematic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041" y="1897166"/>
            <a:ext cx="10254953" cy="41874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 smtClean="0"/>
              <a:t>6. Select </a:t>
            </a:r>
            <a:r>
              <a:rPr lang="en-US" sz="3200" b="1" dirty="0"/>
              <a:t>and critically appraise</a:t>
            </a:r>
            <a:r>
              <a:rPr lang="en-US" sz="3200" dirty="0"/>
              <a:t> the quality of included studies</a:t>
            </a:r>
          </a:p>
          <a:p>
            <a:pPr algn="just">
              <a:lnSpc>
                <a:spcPct val="100000"/>
              </a:lnSpc>
            </a:pPr>
            <a:r>
              <a:rPr lang="en-US" sz="3200" b="1" dirty="0" smtClean="0"/>
              <a:t>7. Extract </a:t>
            </a:r>
            <a:r>
              <a:rPr lang="en-US" sz="3200" b="1" dirty="0"/>
              <a:t>relevant data</a:t>
            </a:r>
            <a:r>
              <a:rPr lang="en-US" sz="3200" dirty="0"/>
              <a:t> from individual studies and use established methods to </a:t>
            </a:r>
            <a:r>
              <a:rPr lang="en-US" sz="3200" b="1" dirty="0" smtClean="0"/>
              <a:t>synthesize</a:t>
            </a:r>
            <a:r>
              <a:rPr lang="en-US" sz="3200" dirty="0"/>
              <a:t> the data</a:t>
            </a:r>
          </a:p>
          <a:p>
            <a:pPr algn="just">
              <a:lnSpc>
                <a:spcPct val="100000"/>
              </a:lnSpc>
            </a:pPr>
            <a:r>
              <a:rPr lang="en-US" sz="3200" b="1" dirty="0" smtClean="0"/>
              <a:t>8. Interpret </a:t>
            </a:r>
            <a:r>
              <a:rPr lang="en-US" sz="3200" b="1" dirty="0" smtClean="0"/>
              <a:t>the </a:t>
            </a:r>
            <a:r>
              <a:rPr lang="en-US" sz="3200" b="1" dirty="0"/>
              <a:t>results </a:t>
            </a:r>
            <a:r>
              <a:rPr lang="en-US" sz="3200" dirty="0"/>
              <a:t>and prepare a comprehensive report on all aspects </a:t>
            </a:r>
            <a:r>
              <a:rPr lang="en-US" sz="3200" dirty="0" smtClean="0"/>
              <a:t>of </a:t>
            </a:r>
            <a:r>
              <a:rPr lang="en-US" sz="3200" dirty="0" smtClean="0"/>
              <a:t>SR. </a:t>
            </a:r>
            <a:r>
              <a:rPr lang="en-US" sz="3200" dirty="0"/>
              <a:t>Present </a:t>
            </a:r>
            <a:r>
              <a:rPr lang="en-US" sz="3200" dirty="0" smtClean="0"/>
              <a:t>the findings </a:t>
            </a:r>
            <a:r>
              <a:rPr lang="en-US" sz="3200" dirty="0"/>
              <a:t>so that they can be translated into clinical </a:t>
            </a:r>
            <a:r>
              <a:rPr lang="en-US" sz="3200" dirty="0" smtClean="0"/>
              <a:t>practice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95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25" y="2204814"/>
            <a:ext cx="4575041" cy="3426865"/>
          </a:xfrm>
        </p:spPr>
      </p:pic>
    </p:spTree>
    <p:extLst>
      <p:ext uri="{BB962C8B-B14F-4D97-AF65-F5344CB8AC3E}">
        <p14:creationId xmlns:p14="http://schemas.microsoft.com/office/powerpoint/2010/main" val="3564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Systematic Review (SR)?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b="1" dirty="0" smtClean="0"/>
              <a:t>Cochrane Collaboration </a:t>
            </a:r>
            <a:r>
              <a:rPr lang="en-US" sz="3200" dirty="0" smtClean="0"/>
              <a:t>Definition: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/>
              <a:t>“A comprehensive high-level summary of primary research on a specific research question that attempts to identify, select, synthesize, and appraise all high quality evidence relevant to the question.”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Systematic </a:t>
            </a:r>
            <a:r>
              <a:rPr lang="en-US" dirty="0" smtClean="0"/>
              <a:t>Review (SR)?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SRs present a synthesis of findings from multiple studies – can be quantitative</a:t>
            </a:r>
            <a:r>
              <a:rPr lang="en-US" sz="3200" dirty="0"/>
              <a:t> </a:t>
            </a:r>
            <a:r>
              <a:rPr lang="en-US" sz="3200" dirty="0" smtClean="0"/>
              <a:t>or qualitative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Synthesizing results from larger and smaller studies provide valid and reliable conclusions that can inform future research studies, practice, or policy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2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Systematic Review (SR)?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8945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Address a clearly defined question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Characterized by being objective, transparent, and replicable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Orderly steps are carried out in a way that avoids bias and allows for peer review and independent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1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73921"/>
          </a:xfrm>
        </p:spPr>
        <p:txBody>
          <a:bodyPr/>
          <a:lstStyle/>
          <a:p>
            <a:r>
              <a:rPr lang="en-US" dirty="0"/>
              <a:t>What is Systematic Review (SR)?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77525"/>
            <a:ext cx="10353761" cy="405925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Collapse large amount of information into a manageable usable </a:t>
            </a:r>
            <a:r>
              <a:rPr lang="en-US" sz="3200" dirty="0" smtClean="0"/>
              <a:t>form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Diminish bias by adhering to the systematic process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Allow for increased generalizability/ transferability of findings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Increase confidence in conclusions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Lend a format for ongoing evidence </a:t>
            </a:r>
            <a:r>
              <a:rPr lang="en-US" sz="3200" dirty="0" smtClean="0"/>
              <a:t>updates</a:t>
            </a:r>
            <a:endParaRPr lang="en-US" sz="3200" dirty="0" smtClean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a </a:t>
            </a:r>
            <a:r>
              <a:rPr lang="en-US" dirty="0"/>
              <a:t>S</a:t>
            </a:r>
            <a:r>
              <a:rPr lang="en-US" dirty="0" smtClean="0"/>
              <a:t>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404" y="1845734"/>
            <a:ext cx="10220770" cy="40233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 smtClean="0"/>
              <a:t>Literature reviews </a:t>
            </a:r>
            <a:r>
              <a:rPr lang="en-US" sz="3200" dirty="0" smtClean="0"/>
              <a:t>are a general exploration of literature without adhering to a systematic process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Though often used interchangeably </a:t>
            </a:r>
            <a:r>
              <a:rPr lang="en-US" sz="3200" b="1" dirty="0" smtClean="0"/>
              <a:t>meta-analyses</a:t>
            </a:r>
            <a:r>
              <a:rPr lang="en-US" sz="3200" dirty="0" smtClean="0"/>
              <a:t> are different from SRs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(Meta-analyses use statistics to evaluate pooled data from single studies and don’t mandate comprehensive inclusion of all relevant studies; therefore, not all meta-analyses are SRs)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2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86" y="504202"/>
            <a:ext cx="5745074" cy="5745074"/>
          </a:xfrm>
        </p:spPr>
      </p:pic>
    </p:spTree>
    <p:extLst>
      <p:ext uri="{BB962C8B-B14F-4D97-AF65-F5344CB8AC3E}">
        <p14:creationId xmlns:p14="http://schemas.microsoft.com/office/powerpoint/2010/main" val="34545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write a Systematic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26" y="1845733"/>
            <a:ext cx="10425868" cy="424741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 smtClean="0"/>
              <a:t>Evidence-based care utilizes available literature to guide clinical decision-making and assess strength of evidence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From the </a:t>
            </a:r>
            <a:r>
              <a:rPr lang="en-US" sz="3200" b="1" dirty="0" smtClean="0"/>
              <a:t>Global Evidence Summit 2017</a:t>
            </a:r>
            <a:r>
              <a:rPr lang="en-US" sz="3200" dirty="0" smtClean="0"/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Data is NOT evidence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Evidence = data + protocol + analysis</a:t>
            </a:r>
          </a:p>
          <a:p>
            <a:pPr algn="just">
              <a:lnSpc>
                <a:spcPct val="100000"/>
              </a:lnSpc>
            </a:pPr>
            <a:r>
              <a:rPr lang="en-US" sz="3200" dirty="0" smtClean="0"/>
              <a:t>SRs critically appraise and synthesize best evidence to provide conclusion statements that inform protocols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40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write a Systematic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SRs of high-quality RCTs are at the pinnacle of the evidence hierarchy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6" y="2436205"/>
            <a:ext cx="4940917" cy="43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1391</TotalTime>
  <Words>509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Open Sans</vt:lpstr>
      <vt:lpstr>Retrospect</vt:lpstr>
      <vt:lpstr>Systematic Review</vt:lpstr>
      <vt:lpstr>What is Systematic Review (SR)?</vt:lpstr>
      <vt:lpstr>What is Systematic Review (SR)?</vt:lpstr>
      <vt:lpstr>What is Systematic Review (SR)?</vt:lpstr>
      <vt:lpstr>What is Systematic Review (SR)?</vt:lpstr>
      <vt:lpstr>What is NOT a Systematic Review</vt:lpstr>
      <vt:lpstr>PowerPoint Presentation</vt:lpstr>
      <vt:lpstr>Why write a Systematic Review?</vt:lpstr>
      <vt:lpstr>Why write a Systematic Review?</vt:lpstr>
      <vt:lpstr>Tool for SRs</vt:lpstr>
      <vt:lpstr>PowerPoint Presentation</vt:lpstr>
      <vt:lpstr>PRISMA Flow Diagram</vt:lpstr>
      <vt:lpstr>8-step Systematic Review Process</vt:lpstr>
      <vt:lpstr>8-step Systematic Review Process</vt:lpstr>
      <vt:lpstr>PICO – For Quantitative SR</vt:lpstr>
      <vt:lpstr>PICo – For Qualitative SR</vt:lpstr>
      <vt:lpstr>8-step Systematic Review Process</vt:lpstr>
      <vt:lpstr>8-step Systematic Review Process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Syestematic Review</dc:title>
  <dc:creator>sadaf</dc:creator>
  <cp:lastModifiedBy>sadaf</cp:lastModifiedBy>
  <cp:revision>47</cp:revision>
  <dcterms:created xsi:type="dcterms:W3CDTF">2021-05-23T19:33:43Z</dcterms:created>
  <dcterms:modified xsi:type="dcterms:W3CDTF">2021-05-24T20:51:55Z</dcterms:modified>
</cp:coreProperties>
</file>